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png&amp;ehk=8P"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0" r:id="rId1"/>
    <p:sldMasterId id="2147484003" r:id="rId2"/>
    <p:sldMasterId id="2147484014" r:id="rId3"/>
  </p:sldMasterIdLst>
  <p:notesMasterIdLst>
    <p:notesMasterId r:id="rId36"/>
  </p:notesMasterIdLst>
  <p:handoutMasterIdLst>
    <p:handoutMasterId r:id="rId37"/>
  </p:handoutMasterIdLst>
  <p:sldIdLst>
    <p:sldId id="257" r:id="rId4"/>
    <p:sldId id="466" r:id="rId5"/>
    <p:sldId id="470" r:id="rId6"/>
    <p:sldId id="1719" r:id="rId7"/>
    <p:sldId id="295" r:id="rId8"/>
    <p:sldId id="296" r:id="rId9"/>
    <p:sldId id="297" r:id="rId10"/>
    <p:sldId id="468" r:id="rId11"/>
    <p:sldId id="319" r:id="rId12"/>
    <p:sldId id="1708" r:id="rId13"/>
    <p:sldId id="1484" r:id="rId14"/>
    <p:sldId id="1328" r:id="rId15"/>
    <p:sldId id="1745" r:id="rId16"/>
    <p:sldId id="1711" r:id="rId17"/>
    <p:sldId id="317" r:id="rId18"/>
    <p:sldId id="1705" r:id="rId19"/>
    <p:sldId id="1714" r:id="rId20"/>
    <p:sldId id="1718" r:id="rId21"/>
    <p:sldId id="1716" r:id="rId22"/>
    <p:sldId id="1578" r:id="rId23"/>
    <p:sldId id="1746" r:id="rId24"/>
    <p:sldId id="1715" r:id="rId25"/>
    <p:sldId id="1717" r:id="rId26"/>
    <p:sldId id="1569" r:id="rId27"/>
    <p:sldId id="1572" r:id="rId28"/>
    <p:sldId id="1707" r:id="rId29"/>
    <p:sldId id="1709" r:id="rId30"/>
    <p:sldId id="1730" r:id="rId31"/>
    <p:sldId id="1731" r:id="rId32"/>
    <p:sldId id="1743" r:id="rId33"/>
    <p:sldId id="1744" r:id="rId34"/>
    <p:sldId id="1748"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Gill Sans MT" panose="020B0502020104020203" pitchFamily="34" charset="0"/>
      <p:regular r:id="rId44"/>
      <p:bold r:id="rId45"/>
      <p:italic r:id="rId46"/>
      <p:boldItalic r:id="rId47"/>
    </p:embeddedFont>
    <p:embeddedFont>
      <p:font typeface="Roboto" panose="02000000000000000000" pitchFamily="2" charset="0"/>
      <p:regular r:id="rId48"/>
      <p:bold r:id="rId49"/>
    </p:embeddedFont>
    <p:embeddedFont>
      <p:font typeface="Segoe UI" panose="020B0502040204020203" pitchFamily="34" charset="0"/>
      <p:regular r:id="rId50"/>
      <p:bold r:id="rId51"/>
      <p:italic r:id="rId52"/>
      <p:boldItalic r:id="rId53"/>
    </p:embeddedFont>
    <p:embeddedFont>
      <p:font typeface="Segoe UI Light" panose="020B0502040204020203" pitchFamily="34" charset="0"/>
      <p:regular r:id="rId54"/>
      <p:italic r:id="rId55"/>
    </p:embeddedFont>
    <p:embeddedFont>
      <p:font typeface="Segoe UI Semibold" panose="020B0702040204020203" pitchFamily="34" charset="0"/>
      <p:bold r:id="rId56"/>
      <p:boldItalic r:id="rId57"/>
    </p:embeddedFont>
    <p:embeddedFont>
      <p:font typeface="Segoe UI Semilight" panose="020B0402040204020203" pitchFamily="34" charset="0"/>
      <p:regular r:id="rId58"/>
      <p:italic r:id="rId5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499FA0-856D-4F0B-A0C8-ACD3116E72B4}">
          <p14:sldIdLst>
            <p14:sldId id="257"/>
          </p14:sldIdLst>
        </p14:section>
        <p14:section name="Wstep" id="{EB0A4B01-803E-44A4-BB5F-EEA612D01274}">
          <p14:sldIdLst>
            <p14:sldId id="466"/>
            <p14:sldId id="470"/>
            <p14:sldId id="1719"/>
            <p14:sldId id="295"/>
            <p14:sldId id="296"/>
            <p14:sldId id="297"/>
            <p14:sldId id="468"/>
            <p14:sldId id="319"/>
            <p14:sldId id="1708"/>
          </p14:sldIdLst>
        </p14:section>
        <p14:section name="Reference Architecture" id="{20AF7CBF-7453-4963-AEC7-ADB0AD13468E}">
          <p14:sldIdLst>
            <p14:sldId id="1484"/>
            <p14:sldId id="1328"/>
            <p14:sldId id="1745"/>
          </p14:sldIdLst>
        </p14:section>
        <p14:section name="IoT Hub" id="{285B9F30-78C2-445A-AC73-6E35EB8B6C72}">
          <p14:sldIdLst>
            <p14:sldId id="1711"/>
            <p14:sldId id="317"/>
            <p14:sldId id="1705"/>
            <p14:sldId id="1714"/>
            <p14:sldId id="1718"/>
            <p14:sldId id="1716"/>
            <p14:sldId id="1578"/>
            <p14:sldId id="1746"/>
            <p14:sldId id="1715"/>
            <p14:sldId id="1717"/>
            <p14:sldId id="1569"/>
          </p14:sldIdLst>
        </p14:section>
        <p14:section name="Device Provisioning Service" id="{D9029195-7B48-4B2F-8C68-C88E93430458}">
          <p14:sldIdLst>
            <p14:sldId id="1572"/>
          </p14:sldIdLst>
        </p14:section>
        <p14:section name="Simplifying" id="{B289AFAA-2B74-4629-8C39-84143AF2B97E}">
          <p14:sldIdLst>
            <p14:sldId id="1707"/>
            <p14:sldId id="1709"/>
          </p14:sldIdLst>
        </p14:section>
        <p14:section name="Solution Accelerators" id="{61991062-1198-412C-AEE2-B73CF8F62906}">
          <p14:sldIdLst>
            <p14:sldId id="1730"/>
            <p14:sldId id="1731"/>
            <p14:sldId id="1743"/>
            <p14:sldId id="1744"/>
            <p14:sldId id="1748"/>
          </p14:sldIdLst>
        </p14:section>
        <p14:section name="End" id="{DB87FC8C-01E6-487F-9143-529C2B5D4A4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EF8"/>
    <a:srgbClr val="FFFFCC"/>
    <a:srgbClr val="F5F9FD"/>
    <a:srgbClr val="C5E9FF"/>
    <a:srgbClr val="345E80"/>
    <a:srgbClr val="3C6C94"/>
    <a:srgbClr val="828282"/>
    <a:srgbClr val="374E99"/>
    <a:srgbClr val="3F5AAF"/>
    <a:srgbClr val="FBF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2801" autoAdjust="0"/>
  </p:normalViewPr>
  <p:slideViewPr>
    <p:cSldViewPr snapToGrid="0">
      <p:cViewPr varScale="1">
        <p:scale>
          <a:sx n="85" d="100"/>
          <a:sy n="85" d="100"/>
        </p:scale>
        <p:origin x="1631" y="97"/>
      </p:cViewPr>
      <p:guideLst>
        <p:guide orient="horz" pos="2160"/>
        <p:guide pos="3840"/>
      </p:guideLst>
    </p:cSldViewPr>
  </p:slideViewPr>
  <p:outlineViewPr>
    <p:cViewPr>
      <p:scale>
        <a:sx n="33" d="100"/>
        <a:sy n="33" d="100"/>
      </p:scale>
      <p:origin x="0" y="-8235"/>
    </p:cViewPr>
  </p:outlineViewPr>
  <p:notesTextViewPr>
    <p:cViewPr>
      <p:scale>
        <a:sx n="1" d="1"/>
        <a:sy n="1" d="1"/>
      </p:scale>
      <p:origin x="0" y="0"/>
    </p:cViewPr>
  </p:notesTextViewPr>
  <p:sorterViewPr>
    <p:cViewPr>
      <p:scale>
        <a:sx n="100" d="100"/>
        <a:sy n="100" d="100"/>
      </p:scale>
      <p:origin x="0" y="-2372"/>
    </p:cViewPr>
  </p:sorterViewPr>
  <p:notesViewPr>
    <p:cSldViewPr snapToGrid="0">
      <p:cViewPr varScale="1">
        <p:scale>
          <a:sx n="77" d="100"/>
          <a:sy n="77" d="100"/>
        </p:scale>
        <p:origin x="3701"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E4B9DC-5547-465E-9B56-876C3DE73E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FDCABE-2781-404B-9B27-0572A712F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88788-7336-47BF-85D5-C2794989931A}" type="datetimeFigureOut">
              <a:rPr lang="en-US" smtClean="0"/>
              <a:t>10/4/2019</a:t>
            </a:fld>
            <a:endParaRPr lang="en-US"/>
          </a:p>
        </p:txBody>
      </p:sp>
      <p:sp>
        <p:nvSpPr>
          <p:cNvPr id="4" name="Footer Placeholder 3">
            <a:extLst>
              <a:ext uri="{FF2B5EF4-FFF2-40B4-BE49-F238E27FC236}">
                <a16:creationId xmlns:a16="http://schemas.microsoft.com/office/drawing/2014/main" id="{1105C4D5-18DD-4CD8-9075-26573C16A6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7EE336-1B11-4B0B-96F4-314953534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D60892-609C-4626-8202-46D20C8503BE}" type="slidenum">
              <a:rPr lang="en-US" smtClean="0"/>
              <a:t>‹#›</a:t>
            </a:fld>
            <a:endParaRPr lang="en-US"/>
          </a:p>
        </p:txBody>
      </p:sp>
    </p:spTree>
    <p:extLst>
      <p:ext uri="{BB962C8B-B14F-4D97-AF65-F5344CB8AC3E}">
        <p14:creationId xmlns:p14="http://schemas.microsoft.com/office/powerpoint/2010/main" val="51613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81A4C-1D39-40BC-B4ED-393C04166D4C}"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60831-27E3-4BAC-8853-B61AC570D0EB}" type="slidenum">
              <a:rPr lang="en-US" smtClean="0"/>
              <a:t>‹#›</a:t>
            </a:fld>
            <a:endParaRPr lang="en-US"/>
          </a:p>
        </p:txBody>
      </p:sp>
    </p:spTree>
    <p:extLst>
      <p:ext uri="{BB962C8B-B14F-4D97-AF65-F5344CB8AC3E}">
        <p14:creationId xmlns:p14="http://schemas.microsoft.com/office/powerpoint/2010/main" val="22572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1200" kern="1200" dirty="0" err="1">
                <a:solidFill>
                  <a:schemeClr val="tx1"/>
                </a:solidFill>
                <a:effectLst/>
                <a:latin typeface="+mn-lt"/>
                <a:ea typeface="+mn-ea"/>
                <a:cs typeface="+mn-cs"/>
              </a:rPr>
              <a:t>dziekuje</a:t>
            </a:r>
            <a:r>
              <a:rPr lang="en-US" sz="1200" kern="1200" dirty="0">
                <a:solidFill>
                  <a:schemeClr val="tx1"/>
                </a:solidFill>
                <a:effectLst/>
                <a:latin typeface="+mn-lt"/>
                <a:ea typeface="+mn-ea"/>
                <a:cs typeface="+mn-cs"/>
              </a:rPr>
              <a:t> ze </a:t>
            </a:r>
            <a:r>
              <a:rPr lang="en-US" sz="1200" kern="1200" dirty="0" err="1">
                <a:solidFill>
                  <a:schemeClr val="tx1"/>
                </a:solidFill>
                <a:effectLst/>
                <a:latin typeface="+mn-lt"/>
                <a:ea typeface="+mn-ea"/>
                <a:cs typeface="+mn-cs"/>
              </a:rPr>
              <a:t>tak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licznie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przybyliscie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prezentacje</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i </a:t>
            </a:r>
            <a:r>
              <a:rPr lang="pl-PL" sz="1200" kern="1200" dirty="0" err="1">
                <a:solidFill>
                  <a:schemeClr val="tx1"/>
                </a:solidFill>
                <a:effectLst/>
                <a:latin typeface="+mn-lt"/>
                <a:ea typeface="+mn-ea"/>
                <a:cs typeface="+mn-cs"/>
              </a:rPr>
              <a:t>mozliwosc</a:t>
            </a:r>
            <a:r>
              <a:rPr lang="pl-PL" sz="1200" kern="1200" dirty="0">
                <a:solidFill>
                  <a:schemeClr val="tx1"/>
                </a:solidFill>
                <a:effectLst/>
                <a:latin typeface="+mn-lt"/>
                <a:ea typeface="+mn-ea"/>
                <a:cs typeface="+mn-cs"/>
              </a:rPr>
              <a:t> podzielenia się z wami odrobina wiedzy jaka zebrałam …. Nie wiem co </a:t>
            </a:r>
            <a:r>
              <a:rPr lang="pl-PL" sz="1200" kern="1200" dirty="0" err="1">
                <a:solidFill>
                  <a:schemeClr val="tx1"/>
                </a:solidFill>
                <a:effectLst/>
                <a:latin typeface="+mn-lt"/>
                <a:ea typeface="+mn-ea"/>
                <a:cs typeface="+mn-cs"/>
              </a:rPr>
              <a:t>dodac</a:t>
            </a:r>
            <a:endParaRPr lang="en-US" sz="1200" kern="1200" dirty="0">
              <a:solidFill>
                <a:schemeClr val="tx1"/>
              </a:solidFill>
              <a:effectLst/>
              <a:latin typeface="+mn-lt"/>
              <a:ea typeface="+mn-ea"/>
              <a:cs typeface="+mn-cs"/>
            </a:endParaRPr>
          </a:p>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1200" kern="1200" baseline="0" dirty="0" err="1">
                <a:solidFill>
                  <a:schemeClr val="tx1"/>
                </a:solidFill>
                <a:effectLst/>
                <a:latin typeface="+mn-lt"/>
                <a:ea typeface="+mn-ea"/>
                <a:cs typeface="+mn-cs"/>
              </a:rPr>
              <a:t>Chcia</a:t>
            </a:r>
            <a:r>
              <a:rPr lang="pl-PL" sz="1200" kern="1200" baseline="0" dirty="0" err="1">
                <a:solidFill>
                  <a:schemeClr val="tx1"/>
                </a:solidFill>
                <a:effectLst/>
                <a:latin typeface="+mn-lt"/>
                <a:ea typeface="+mn-ea"/>
                <a:cs typeface="+mn-cs"/>
              </a:rPr>
              <a:t>łabym</a:t>
            </a:r>
            <a:r>
              <a:rPr lang="pl-PL" sz="1200" kern="1200" baseline="0" dirty="0">
                <a:solidFill>
                  <a:schemeClr val="tx1"/>
                </a:solidFill>
                <a:effectLst/>
                <a:latin typeface="+mn-lt"/>
                <a:ea typeface="+mn-ea"/>
                <a:cs typeface="+mn-cs"/>
              </a:rPr>
              <a:t> wam przybliżyć choć trochę temat web </a:t>
            </a:r>
            <a:r>
              <a:rPr lang="pl-PL" sz="1200" kern="1200" baseline="0" dirty="0" err="1">
                <a:solidFill>
                  <a:schemeClr val="tx1"/>
                </a:solidFill>
                <a:effectLst/>
                <a:latin typeface="+mn-lt"/>
                <a:ea typeface="+mn-ea"/>
                <a:cs typeface="+mn-cs"/>
              </a:rPr>
              <a:t>assembly</a:t>
            </a:r>
            <a:r>
              <a:rPr lang="pl-PL" sz="1200" kern="1200" baseline="0" dirty="0">
                <a:solidFill>
                  <a:schemeClr val="tx1"/>
                </a:solidFill>
                <a:effectLst/>
                <a:latin typeface="+mn-lt"/>
                <a:ea typeface="+mn-ea"/>
                <a:cs typeface="+mn-cs"/>
              </a:rPr>
              <a:t> – </a:t>
            </a:r>
          </a:p>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1</a:t>
            </a:fld>
            <a:endParaRPr lang="en-US"/>
          </a:p>
        </p:txBody>
      </p:sp>
    </p:spTree>
    <p:extLst>
      <p:ext uri="{BB962C8B-B14F-4D97-AF65-F5344CB8AC3E}">
        <p14:creationId xmlns:p14="http://schemas.microsoft.com/office/powerpoint/2010/main" val="290468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3FD98-CD5B-4ADD-8DA6-FE36A8C66EA7}" type="slidenum">
              <a:rPr lang="en-US" smtClean="0">
                <a:solidFill>
                  <a:srgbClr val="505050"/>
                </a:solidFill>
                <a:latin typeface="Segoe UI"/>
              </a:rPr>
              <a:pPr/>
              <a:t>13</a:t>
            </a:fld>
            <a:endParaRPr lang="en-US" dirty="0">
              <a:solidFill>
                <a:srgbClr val="505050"/>
              </a:solidFill>
              <a:latin typeface="Segoe UI"/>
            </a:endParaRPr>
          </a:p>
        </p:txBody>
      </p:sp>
    </p:spTree>
    <p:extLst>
      <p:ext uri="{BB962C8B-B14F-4D97-AF65-F5344CB8AC3E}">
        <p14:creationId xmlns:p14="http://schemas.microsoft.com/office/powerpoint/2010/main" val="30453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4268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A5F27D4-9122-47BC-9AC6-5C9D2E3822B3}"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3007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221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2442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2466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gradFill>
                  <a:gsLst>
                    <a:gs pos="1250">
                      <a:srgbClr val="505050"/>
                    </a:gs>
                    <a:gs pos="100000">
                      <a:srgbClr val="505050"/>
                    </a:gs>
                  </a:gsLst>
                  <a:lin ang="5400000" scaled="0"/>
                </a:gradFill>
              </a:rPr>
              <a:t>Easier to manage devices at scale</a:t>
            </a:r>
            <a:br>
              <a:rPr lang="en-US" dirty="0">
                <a:gradFill>
                  <a:gsLst>
                    <a:gs pos="1250">
                      <a:srgbClr val="505050"/>
                    </a:gs>
                    <a:gs pos="100000">
                      <a:srgbClr val="505050"/>
                    </a:gs>
                  </a:gsLst>
                  <a:lin ang="5400000" scaled="0"/>
                </a:gradFill>
              </a:rPr>
            </a:br>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9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4923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10/4/2019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3356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Segoe UI Light" panose="020B0502040204020203" pitchFamily="34" charset="0"/>
                <a:cs typeface="Segoe UI Light" panose="020B0502040204020203" pitchFamily="34" charset="0"/>
              </a:rPr>
              <a:t>26</a:t>
            </a:r>
            <a:r>
              <a:rPr lang="en-US" sz="1200" dirty="0">
                <a:latin typeface="Segoe UI Light" panose="020B0502040204020203" pitchFamily="34" charset="0"/>
                <a:cs typeface="Segoe UI Light" panose="020B0502040204020203" pitchFamily="34" charset="0"/>
              </a:rPr>
              <a:t> billion connected devices by 2020</a:t>
            </a:r>
          </a:p>
          <a:p>
            <a:r>
              <a:rPr lang="en-US" sz="1200" dirty="0">
                <a:latin typeface="Segoe UI Light" panose="020B0502040204020203" pitchFamily="34" charset="0"/>
                <a:cs typeface="Segoe UI Light" panose="020B0502040204020203" pitchFamily="34" charset="0"/>
              </a:rPr>
              <a:t>Worldwide market for IoT solutions to reach </a:t>
            </a:r>
            <a:r>
              <a:rPr lang="en-US" sz="1200" b="1" dirty="0">
                <a:latin typeface="Segoe UI Light" panose="020B0502040204020203" pitchFamily="34" charset="0"/>
                <a:cs typeface="Segoe UI Light" panose="020B0502040204020203" pitchFamily="34" charset="0"/>
              </a:rPr>
              <a:t>$7.2</a:t>
            </a:r>
            <a:r>
              <a:rPr lang="en-US" sz="1200" dirty="0">
                <a:latin typeface="Segoe UI Light" panose="020B0502040204020203" pitchFamily="34" charset="0"/>
                <a:cs typeface="Segoe UI Light" panose="020B0502040204020203" pitchFamily="34" charset="0"/>
              </a:rPr>
              <a:t> trillion in 2020 </a:t>
            </a:r>
            <a:r>
              <a:rPr lang="en-US" sz="1000" dirty="0">
                <a:latin typeface="Segoe UI Light" panose="020B0502040204020203" pitchFamily="34" charset="0"/>
                <a:cs typeface="Segoe UI Light" panose="020B0502040204020203" pitchFamily="34" charset="0"/>
              </a:rPr>
              <a:t>(IDC)</a:t>
            </a:r>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Economic value-add is forecast to be </a:t>
            </a:r>
            <a:r>
              <a:rPr lang="en-US" sz="1200" b="1" dirty="0">
                <a:latin typeface="Segoe UI Light" panose="020B0502040204020203" pitchFamily="34" charset="0"/>
                <a:cs typeface="Segoe UI Light" panose="020B0502040204020203" pitchFamily="34" charset="0"/>
              </a:rPr>
              <a:t>$2</a:t>
            </a:r>
            <a:r>
              <a:rPr lang="en-US" sz="1200" dirty="0">
                <a:latin typeface="Segoe UI Light" panose="020B0502040204020203" pitchFamily="34" charset="0"/>
                <a:cs typeface="Segoe UI Light" panose="020B0502040204020203" pitchFamily="34" charset="0"/>
              </a:rPr>
              <a:t> trillion across sectors in 2020 177$ millions in productivity increase </a:t>
            </a:r>
            <a:r>
              <a:rPr lang="en-US" sz="1000" dirty="0">
                <a:latin typeface="Segoe UI Light" panose="020B0502040204020203" pitchFamily="34" charset="0"/>
                <a:cs typeface="Segoe UI Light" panose="020B0502040204020203" pitchFamily="34" charset="0"/>
              </a:rPr>
              <a:t>(Gartner)</a:t>
            </a:r>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Microsoft will invest </a:t>
            </a:r>
            <a:r>
              <a:rPr lang="en-US" sz="1200" b="1" dirty="0">
                <a:latin typeface="Segoe UI Light" panose="020B0502040204020203" pitchFamily="34" charset="0"/>
                <a:cs typeface="Segoe UI Light" panose="020B0502040204020203" pitchFamily="34" charset="0"/>
              </a:rPr>
              <a:t>$5B </a:t>
            </a:r>
            <a:r>
              <a:rPr lang="en-US" sz="1200" dirty="0">
                <a:latin typeface="Segoe UI Light" panose="020B0502040204020203" pitchFamily="34" charset="0"/>
                <a:cs typeface="Segoe UI Light" panose="020B0502040204020203" pitchFamily="34" charset="0"/>
              </a:rPr>
              <a:t>in IoT and intelligent edge till 2022</a:t>
            </a:r>
          </a:p>
          <a:p>
            <a:endParaRPr lang="en-US" sz="1200" dirty="0">
              <a:latin typeface="Segoe UI Light"/>
              <a:cs typeface="Segoe UI Semibold" panose="020B0702040204020203" pitchFamily="34" charset="0"/>
            </a:endParaRPr>
          </a:p>
          <a:p>
            <a:endParaRPr lang="en-US" sz="1200" dirty="0">
              <a:latin typeface="Segoe UI Light"/>
              <a:cs typeface="Segoe UI Semibold" panose="020B0702040204020203" pitchFamily="34" charset="0"/>
            </a:endParaRPr>
          </a:p>
          <a:p>
            <a:r>
              <a:rPr lang="en-US" sz="1200" i="1" dirty="0">
                <a:latin typeface="Segoe UI Light"/>
                <a:cs typeface="Segoe UI Semibold" panose="020B0702040204020203" pitchFamily="34" charset="0"/>
              </a:rPr>
              <a:t>Leading Industry examples : </a:t>
            </a:r>
            <a:br>
              <a:rPr lang="en-US" sz="1200" i="1" dirty="0">
                <a:latin typeface="Segoe UI Light"/>
                <a:cs typeface="Segoe UI Semibold" panose="020B0702040204020203" pitchFamily="34" charset="0"/>
              </a:rPr>
            </a:br>
            <a:r>
              <a:rPr lang="en-US" sz="1200" i="1" dirty="0">
                <a:latin typeface="Segoe UI Light"/>
                <a:cs typeface="Segoe UI Semibold" panose="020B0702040204020203" pitchFamily="34" charset="0"/>
              </a:rPr>
              <a:t>utilities, insurance, agriculture,</a:t>
            </a:r>
            <a:br>
              <a:rPr lang="en-US" sz="1200" i="1" dirty="0">
                <a:latin typeface="Segoe UI Light"/>
                <a:cs typeface="Segoe UI Semibold" panose="020B0702040204020203" pitchFamily="34" charset="0"/>
              </a:rPr>
            </a:br>
            <a:r>
              <a:rPr lang="en-US" sz="1200" i="1" dirty="0">
                <a:latin typeface="Segoe UI Light"/>
                <a:cs typeface="Segoe UI Semibold" panose="020B0702040204020203" pitchFamily="34" charset="0"/>
              </a:rPr>
              <a:t>factory, automobiles, transport, consumer, </a:t>
            </a:r>
            <a:r>
              <a:rPr lang="en-US" sz="1200" i="1" dirty="0" err="1">
                <a:latin typeface="Segoe UI Light"/>
                <a:cs typeface="Segoe UI Semibold" panose="020B0702040204020203" pitchFamily="34" charset="0"/>
              </a:rPr>
              <a:t>etc</a:t>
            </a:r>
            <a:endParaRPr lang="en-US" sz="1200" i="1" dirty="0">
              <a:latin typeface="Segoe UI Light"/>
              <a:cs typeface="Segoe UI Semibold" panose="020B0702040204020203" pitchFamily="34" charset="0"/>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01460831-27E3-4BAC-8853-B61AC570D0EB}" type="slidenum">
              <a:rPr lang="en-US" smtClean="0"/>
              <a:t>3</a:t>
            </a:fld>
            <a:endParaRPr lang="en-US"/>
          </a:p>
        </p:txBody>
      </p:sp>
    </p:spTree>
    <p:extLst>
      <p:ext uri="{BB962C8B-B14F-4D97-AF65-F5344CB8AC3E}">
        <p14:creationId xmlns:p14="http://schemas.microsoft.com/office/powerpoint/2010/main" val="214776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2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26</a:t>
            </a:fld>
            <a:endParaRPr lang="en-US"/>
          </a:p>
        </p:txBody>
      </p:sp>
    </p:spTree>
    <p:extLst>
      <p:ext uri="{BB962C8B-B14F-4D97-AF65-F5344CB8AC3E}">
        <p14:creationId xmlns:p14="http://schemas.microsoft.com/office/powerpoint/2010/main" val="167249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27</a:t>
            </a:fld>
            <a:endParaRPr lang="en-US"/>
          </a:p>
        </p:txBody>
      </p:sp>
    </p:spTree>
    <p:extLst>
      <p:ext uri="{BB962C8B-B14F-4D97-AF65-F5344CB8AC3E}">
        <p14:creationId xmlns:p14="http://schemas.microsoft.com/office/powerpoint/2010/main" val="330971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30</a:t>
            </a:fld>
            <a:endParaRPr lang="en-US"/>
          </a:p>
        </p:txBody>
      </p:sp>
    </p:spTree>
    <p:extLst>
      <p:ext uri="{BB962C8B-B14F-4D97-AF65-F5344CB8AC3E}">
        <p14:creationId xmlns:p14="http://schemas.microsoft.com/office/powerpoint/2010/main" val="343506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460831-27E3-4BAC-8853-B61AC570D0EB}" type="slidenum">
              <a:rPr lang="en-US" smtClean="0"/>
              <a:t>32</a:t>
            </a:fld>
            <a:endParaRPr lang="en-US" dirty="0"/>
          </a:p>
        </p:txBody>
      </p:sp>
    </p:spTree>
    <p:extLst>
      <p:ext uri="{BB962C8B-B14F-4D97-AF65-F5344CB8AC3E}">
        <p14:creationId xmlns:p14="http://schemas.microsoft.com/office/powerpoint/2010/main" val="127459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Most customers</a:t>
            </a:r>
            <a:r>
              <a:rPr lang="en-US" b="0" baseline="0" dirty="0"/>
              <a:t> adopting the </a:t>
            </a:r>
            <a:r>
              <a:rPr lang="en-US" b="0" baseline="0" dirty="0" err="1"/>
              <a:t>IoT</a:t>
            </a:r>
            <a:r>
              <a:rPr lang="en-US" b="0" baseline="0" dirty="0"/>
              <a:t> tend to follow a similar pattern.</a:t>
            </a:r>
          </a:p>
          <a:p>
            <a:endParaRPr lang="en-US" b="0" baseline="0" dirty="0"/>
          </a:p>
          <a:p>
            <a:pPr marL="0" marR="0" indent="0" algn="l" defTabSz="932742" rtl="0" eaLnBrk="1" fontAlgn="auto" latinLnBrk="0" hangingPunct="1">
              <a:lnSpc>
                <a:spcPct val="90000"/>
              </a:lnSpc>
              <a:spcBef>
                <a:spcPts val="0"/>
              </a:spcBef>
              <a:spcAft>
                <a:spcPts val="340"/>
              </a:spcAft>
              <a:buClrTx/>
              <a:buSzTx/>
              <a:buFontTx/>
              <a:buNone/>
              <a:tabLst/>
              <a:defRPr/>
            </a:pPr>
            <a:r>
              <a:rPr lang="en-US" b="0" dirty="0"/>
              <a:t>- It starts with organizations</a:t>
            </a:r>
            <a:r>
              <a:rPr lang="en-US" b="0" baseline="0" dirty="0"/>
              <a:t> hunting for </a:t>
            </a:r>
            <a:r>
              <a:rPr lang="en-US" b="1" baseline="0" dirty="0"/>
              <a:t>operational efficiency</a:t>
            </a:r>
            <a:r>
              <a:rPr lang="en-US" b="0" baseline="0" dirty="0"/>
              <a:t>.</a:t>
            </a:r>
          </a:p>
          <a:p>
            <a:r>
              <a:rPr lang="en-US" b="0" baseline="0" dirty="0"/>
              <a:t>- Subsequently they begin by connecting devices and capturing data. The cloud means that traditional concerns about ‘too much data’ are much less prevalent.</a:t>
            </a:r>
          </a:p>
          <a:p>
            <a:r>
              <a:rPr lang="en-US" b="0" baseline="0" dirty="0"/>
              <a:t>- Customers will be monitoring the </a:t>
            </a:r>
            <a:r>
              <a:rPr lang="en-US" b="0" baseline="0" dirty="0" err="1"/>
              <a:t>IoT</a:t>
            </a:r>
            <a:r>
              <a:rPr lang="en-US" b="0" baseline="0" dirty="0"/>
              <a:t> devices themselves and the things they they’re connected to. </a:t>
            </a:r>
          </a:p>
          <a:p>
            <a:endParaRPr lang="en-US" b="0" baseline="0" dirty="0"/>
          </a:p>
          <a:p>
            <a:r>
              <a:rPr lang="en-US" b="0" baseline="0" dirty="0"/>
              <a:t>Often customers will be using real time rules and alerting to make decisions in an ad hoc fashion about their things. </a:t>
            </a:r>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9241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Next,</a:t>
            </a:r>
            <a:r>
              <a:rPr lang="en-US" b="0" baseline="0" dirty="0"/>
              <a:t> organizations start to develop some business intelligence around the huge streams of data.</a:t>
            </a:r>
          </a:p>
          <a:p>
            <a:endParaRPr lang="en-US" b="0" dirty="0"/>
          </a:p>
          <a:p>
            <a:r>
              <a:rPr lang="en-US" b="0" dirty="0"/>
              <a:t>Once they’ve built a data set customers will start to derive insight from this.</a:t>
            </a:r>
            <a:r>
              <a:rPr lang="en-US" b="0" baseline="0" dirty="0"/>
              <a:t> This moves from experimentation and exploration of data to insight, often using machine learning and other statistical and predictive models.</a:t>
            </a:r>
          </a:p>
          <a:p>
            <a:endParaRPr lang="en-US" b="0" baseline="0" dirty="0"/>
          </a:p>
          <a:p>
            <a:r>
              <a:rPr lang="en-US" b="0" baseline="0" dirty="0"/>
              <a:t>The cloud and predictive analytics work really well together. This is because predictive analytics requires a lot of computing power, which is ‘on tap’ in the cloud.</a:t>
            </a:r>
          </a:p>
          <a:p>
            <a:endParaRPr lang="en-US" b="0" baseline="0" dirty="0"/>
          </a:p>
          <a:p>
            <a:r>
              <a:rPr lang="en-US" b="0" baseline="0" dirty="0"/>
              <a:t>Insight allows customers to take better decisions as they run their business. Some of these will be real time operationalization of predictive models, some of these will be longer term strategic decisions.</a:t>
            </a:r>
            <a:endParaRPr lang="en-US" b="0"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694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24" b="0" kern="1200" dirty="0">
                <a:solidFill>
                  <a:schemeClr val="tx1"/>
                </a:solidFill>
                <a:effectLst/>
                <a:latin typeface="+mn-lt"/>
                <a:ea typeface="+mn-ea"/>
                <a:cs typeface="+mn-cs"/>
              </a:rPr>
              <a:t>Customers then integrat</a:t>
            </a:r>
            <a:r>
              <a:rPr lang="en-US" sz="1224" b="0" kern="1200" baseline="0" dirty="0">
                <a:solidFill>
                  <a:schemeClr val="tx1"/>
                </a:solidFill>
                <a:effectLst/>
                <a:latin typeface="+mn-lt"/>
                <a:ea typeface="+mn-ea"/>
                <a:cs typeface="+mn-cs"/>
              </a:rPr>
              <a:t>e </a:t>
            </a:r>
            <a:r>
              <a:rPr lang="en-US" sz="1224" b="0" kern="1200" baseline="0" dirty="0" err="1">
                <a:solidFill>
                  <a:schemeClr val="tx1"/>
                </a:solidFill>
                <a:effectLst/>
                <a:latin typeface="+mn-lt"/>
                <a:ea typeface="+mn-ea"/>
                <a:cs typeface="+mn-cs"/>
              </a:rPr>
              <a:t>IoT</a:t>
            </a:r>
            <a:r>
              <a:rPr lang="en-US" sz="1224" b="0" kern="1200" baseline="0" dirty="0">
                <a:solidFill>
                  <a:schemeClr val="tx1"/>
                </a:solidFill>
                <a:effectLst/>
                <a:latin typeface="+mn-lt"/>
                <a:ea typeface="+mn-ea"/>
                <a:cs typeface="+mn-cs"/>
              </a:rPr>
              <a:t> into their broader business and explore new areas in which to deploy </a:t>
            </a:r>
            <a:r>
              <a:rPr lang="en-US" sz="1224" b="0" kern="1200" baseline="0" dirty="0" err="1">
                <a:solidFill>
                  <a:schemeClr val="tx1"/>
                </a:solidFill>
                <a:effectLst/>
                <a:latin typeface="+mn-lt"/>
                <a:ea typeface="+mn-ea"/>
                <a:cs typeface="+mn-cs"/>
              </a:rPr>
              <a:t>IoT</a:t>
            </a:r>
            <a:r>
              <a:rPr lang="en-US" sz="1224" b="0" kern="1200" baseline="0" dirty="0">
                <a:solidFill>
                  <a:schemeClr val="tx1"/>
                </a:solidFill>
                <a:effectLst/>
                <a:latin typeface="+mn-lt"/>
                <a:ea typeface="+mn-ea"/>
                <a:cs typeface="+mn-cs"/>
              </a:rPr>
              <a:t> solutions.</a:t>
            </a:r>
          </a:p>
          <a:p>
            <a:endParaRPr lang="en-US" sz="1224" b="0" kern="1200" baseline="0" dirty="0">
              <a:solidFill>
                <a:schemeClr val="tx1"/>
              </a:solidFill>
              <a:effectLst/>
              <a:latin typeface="+mn-lt"/>
              <a:ea typeface="+mn-ea"/>
              <a:cs typeface="+mn-cs"/>
            </a:endParaRPr>
          </a:p>
          <a:p>
            <a:r>
              <a:rPr lang="en-US" sz="1224" b="0" kern="1200" baseline="0" dirty="0">
                <a:solidFill>
                  <a:schemeClr val="tx1"/>
                </a:solidFill>
                <a:effectLst/>
                <a:latin typeface="+mn-lt"/>
                <a:ea typeface="+mn-ea"/>
                <a:cs typeface="+mn-cs"/>
              </a:rPr>
              <a:t>Data and devices in the field unlock new opportunities to partner with other organisations who’re also interested in the hardware platforms and data streams.</a:t>
            </a:r>
          </a:p>
          <a:p>
            <a:endParaRPr lang="en-US" sz="1224" b="0" kern="1200" baseline="0" dirty="0">
              <a:solidFill>
                <a:schemeClr val="tx1"/>
              </a:solidFill>
              <a:effectLst/>
              <a:latin typeface="+mn-lt"/>
              <a:ea typeface="+mn-ea"/>
              <a:cs typeface="+mn-cs"/>
            </a:endParaRPr>
          </a:p>
          <a:p>
            <a:r>
              <a:rPr lang="en-US" sz="1224" b="0" kern="1200" baseline="0" dirty="0">
                <a:solidFill>
                  <a:schemeClr val="tx1"/>
                </a:solidFill>
                <a:effectLst/>
                <a:latin typeface="+mn-lt"/>
                <a:ea typeface="+mn-ea"/>
                <a:cs typeface="+mn-cs"/>
              </a:rPr>
              <a:t>The cycle continues.</a:t>
            </a:r>
            <a:endParaRPr lang="en-US" sz="1224"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3975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9</a:t>
            </a:fld>
            <a:endParaRPr lang="en-US"/>
          </a:p>
        </p:txBody>
      </p:sp>
    </p:spTree>
    <p:extLst>
      <p:ext uri="{BB962C8B-B14F-4D97-AF65-F5344CB8AC3E}">
        <p14:creationId xmlns:p14="http://schemas.microsoft.com/office/powerpoint/2010/main" val="252888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10</a:t>
            </a:fld>
            <a:endParaRPr lang="en-US"/>
          </a:p>
        </p:txBody>
      </p:sp>
    </p:spTree>
    <p:extLst>
      <p:ext uri="{BB962C8B-B14F-4D97-AF65-F5344CB8AC3E}">
        <p14:creationId xmlns:p14="http://schemas.microsoft.com/office/powerpoint/2010/main" val="334383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10/4/2019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9639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3FD98-CD5B-4ADD-8DA6-FE36A8C66EA7}" type="slidenum">
              <a:rPr lang="en-US" smtClean="0">
                <a:solidFill>
                  <a:srgbClr val="505050"/>
                </a:solidFill>
                <a:latin typeface="Segoe UI"/>
              </a:rPr>
              <a:pPr/>
              <a:t>12</a:t>
            </a:fld>
            <a:endParaRPr lang="en-US" dirty="0">
              <a:solidFill>
                <a:srgbClr val="505050"/>
              </a:solidFill>
              <a:latin typeface="Segoe UI"/>
            </a:endParaRPr>
          </a:p>
        </p:txBody>
      </p:sp>
    </p:spTree>
    <p:extLst>
      <p:ext uri="{BB962C8B-B14F-4D97-AF65-F5344CB8AC3E}">
        <p14:creationId xmlns:p14="http://schemas.microsoft.com/office/powerpoint/2010/main" val="120166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eść na całej stronie">
    <p:spTree>
      <p:nvGrpSpPr>
        <p:cNvPr id="1" name=""/>
        <p:cNvGrpSpPr/>
        <p:nvPr/>
      </p:nvGrpSpPr>
      <p:grpSpPr>
        <a:xfrm>
          <a:off x="0" y="0"/>
          <a:ext cx="0" cy="0"/>
          <a:chOff x="0" y="0"/>
          <a:chExt cx="0" cy="0"/>
        </a:xfrm>
      </p:grpSpPr>
      <p:sp>
        <p:nvSpPr>
          <p:cNvPr id="4" name="Symbol zastępczy zawartości 17">
            <a:extLst>
              <a:ext uri="{FF2B5EF4-FFF2-40B4-BE49-F238E27FC236}">
                <a16:creationId xmlns:a16="http://schemas.microsoft.com/office/drawing/2014/main" id="{68CC066E-2345-4702-8645-22416E0A5A59}"/>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5" name="Symbol zastępczy zawartości 15">
            <a:extLst>
              <a:ext uri="{FF2B5EF4-FFF2-40B4-BE49-F238E27FC236}">
                <a16:creationId xmlns:a16="http://schemas.microsoft.com/office/drawing/2014/main" id="{A71D71C3-0715-4172-AC79-8D82F8829D80}"/>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23378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reść na całej stronie">
    <p:spTree>
      <p:nvGrpSpPr>
        <p:cNvPr id="1" name=""/>
        <p:cNvGrpSpPr/>
        <p:nvPr/>
      </p:nvGrpSpPr>
      <p:grpSpPr>
        <a:xfrm>
          <a:off x="0" y="0"/>
          <a:ext cx="0" cy="0"/>
          <a:chOff x="0" y="0"/>
          <a:chExt cx="0" cy="0"/>
        </a:xfrm>
      </p:grpSpPr>
      <p:sp>
        <p:nvSpPr>
          <p:cNvPr id="4" name="Prostokąt 7">
            <a:extLst>
              <a:ext uri="{FF2B5EF4-FFF2-40B4-BE49-F238E27FC236}">
                <a16:creationId xmlns:a16="http://schemas.microsoft.com/office/drawing/2014/main" id="{EC35B2AA-C3DE-41B8-A306-7F45981DA606}"/>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
        <p:nvSpPr>
          <p:cNvPr id="8" name="Symbol zastępczy zawartości 17">
            <a:extLst>
              <a:ext uri="{FF2B5EF4-FFF2-40B4-BE49-F238E27FC236}">
                <a16:creationId xmlns:a16="http://schemas.microsoft.com/office/drawing/2014/main" id="{9F755E66-A7CB-4AE5-A4F8-CB1717A02841}"/>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9" name="Symbol zastępczy zawartości 15">
            <a:extLst>
              <a:ext uri="{FF2B5EF4-FFF2-40B4-BE49-F238E27FC236}">
                <a16:creationId xmlns:a16="http://schemas.microsoft.com/office/drawing/2014/main" id="{0A2E2D5B-57AE-4AE2-897B-DB2F781F343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64781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kst na do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C3F333-ABB4-41AB-88DB-727A5AEC4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4321" y="6233050"/>
            <a:ext cx="457200" cy="457200"/>
          </a:xfrm>
          <a:prstGeom prst="rect">
            <a:avLst/>
          </a:prstGeom>
        </p:spPr>
      </p:pic>
      <p:sp>
        <p:nvSpPr>
          <p:cNvPr id="10" name="Prostokąt 7">
            <a:extLst>
              <a:ext uri="{FF2B5EF4-FFF2-40B4-BE49-F238E27FC236}">
                <a16:creationId xmlns:a16="http://schemas.microsoft.com/office/drawing/2014/main" id="{B30E25D2-63CD-4AF9-8677-9AB420518A7F}"/>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
        <p:nvSpPr>
          <p:cNvPr id="11" name="Symbol zastępczy zawartości 15">
            <a:extLst>
              <a:ext uri="{FF2B5EF4-FFF2-40B4-BE49-F238E27FC236}">
                <a16:creationId xmlns:a16="http://schemas.microsoft.com/office/drawing/2014/main" id="{C4E19DFD-A187-4E10-A94E-4F0A819EE0F3}"/>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4431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reść na całej stronie">
    <p:spTree>
      <p:nvGrpSpPr>
        <p:cNvPr id="1" name=""/>
        <p:cNvGrpSpPr/>
        <p:nvPr/>
      </p:nvGrpSpPr>
      <p:grpSpPr>
        <a:xfrm>
          <a:off x="0" y="0"/>
          <a:ext cx="0" cy="0"/>
          <a:chOff x="0" y="0"/>
          <a:chExt cx="0" cy="0"/>
        </a:xfrm>
      </p:grpSpPr>
      <p:sp>
        <p:nvSpPr>
          <p:cNvPr id="7" name="Prostokąt 7">
            <a:extLst>
              <a:ext uri="{FF2B5EF4-FFF2-40B4-BE49-F238E27FC236}">
                <a16:creationId xmlns:a16="http://schemas.microsoft.com/office/drawing/2014/main" id="{BBD522B6-B939-4E82-A874-CA2A45DAF779}"/>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7F769252-FEC5-4F46-810C-9896D6C7F613}"/>
              </a:ext>
            </a:extLst>
          </p:cNvPr>
          <p:cNvPicPr>
            <a:picLocks noChangeAspect="1"/>
          </p:cNvPicPr>
          <p:nvPr userDrawn="1"/>
        </p:nvPicPr>
        <p:blipFill>
          <a:blip r:embed="rId2"/>
          <a:stretch>
            <a:fillRect/>
          </a:stretch>
        </p:blipFill>
        <p:spPr>
          <a:xfrm>
            <a:off x="11467269" y="5993562"/>
            <a:ext cx="688129" cy="688129"/>
          </a:xfrm>
          <a:prstGeom prst="rect">
            <a:avLst/>
          </a:prstGeom>
          <a:solidFill>
            <a:schemeClr val="bg1"/>
          </a:solidFill>
        </p:spPr>
      </p:pic>
      <p:sp>
        <p:nvSpPr>
          <p:cNvPr id="12" name="Symbol zastępczy zawartości 17">
            <a:extLst>
              <a:ext uri="{FF2B5EF4-FFF2-40B4-BE49-F238E27FC236}">
                <a16:creationId xmlns:a16="http://schemas.microsoft.com/office/drawing/2014/main" id="{49E8089A-D0A3-45D5-8F63-42EB5346943A}"/>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3" name="Symbol zastępczy zawartości 15">
            <a:extLst>
              <a:ext uri="{FF2B5EF4-FFF2-40B4-BE49-F238E27FC236}">
                <a16:creationId xmlns:a16="http://schemas.microsoft.com/office/drawing/2014/main" id="{7DF85B02-83EF-4B30-84C4-AA89FF03AD19}"/>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835452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reść na całej stronie">
    <p:spTree>
      <p:nvGrpSpPr>
        <p:cNvPr id="1" name=""/>
        <p:cNvGrpSpPr/>
        <p:nvPr/>
      </p:nvGrpSpPr>
      <p:grpSpPr>
        <a:xfrm>
          <a:off x="0" y="0"/>
          <a:ext cx="0" cy="0"/>
          <a:chOff x="0" y="0"/>
          <a:chExt cx="0" cy="0"/>
        </a:xfrm>
      </p:grpSpPr>
      <p:sp>
        <p:nvSpPr>
          <p:cNvPr id="12" name="Symbol zastępczy zawartości 17">
            <a:extLst>
              <a:ext uri="{FF2B5EF4-FFF2-40B4-BE49-F238E27FC236}">
                <a16:creationId xmlns:a16="http://schemas.microsoft.com/office/drawing/2014/main" id="{49E8089A-D0A3-45D5-8F63-42EB5346943A}"/>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3" name="Symbol zastępczy zawartości 15">
            <a:extLst>
              <a:ext uri="{FF2B5EF4-FFF2-40B4-BE49-F238E27FC236}">
                <a16:creationId xmlns:a16="http://schemas.microsoft.com/office/drawing/2014/main" id="{7DF85B02-83EF-4B30-84C4-AA89FF03AD19}"/>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85212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reść na całej stronie">
    <p:spTree>
      <p:nvGrpSpPr>
        <p:cNvPr id="1" name=""/>
        <p:cNvGrpSpPr/>
        <p:nvPr/>
      </p:nvGrpSpPr>
      <p:grpSpPr>
        <a:xfrm>
          <a:off x="0" y="0"/>
          <a:ext cx="0" cy="0"/>
          <a:chOff x="0" y="0"/>
          <a:chExt cx="0" cy="0"/>
        </a:xfrm>
      </p:grpSpPr>
      <p:sp>
        <p:nvSpPr>
          <p:cNvPr id="5" name="Symbol zastępczy zawartości 17">
            <a:extLst>
              <a:ext uri="{FF2B5EF4-FFF2-40B4-BE49-F238E27FC236}">
                <a16:creationId xmlns:a16="http://schemas.microsoft.com/office/drawing/2014/main" id="{704F6FEE-0A34-4D41-AA5C-61F4D93BE178}"/>
              </a:ext>
            </a:extLst>
          </p:cNvPr>
          <p:cNvSpPr>
            <a:spLocks noGrp="1"/>
          </p:cNvSpPr>
          <p:nvPr>
            <p:ph sz="quarter" idx="11" hasCustomPrompt="1"/>
          </p:nvPr>
        </p:nvSpPr>
        <p:spPr>
          <a:xfrm>
            <a:off x="754064" y="1518251"/>
            <a:ext cx="5099806" cy="4644426"/>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9" name="Symbol zastępczy zawartości 17">
            <a:extLst>
              <a:ext uri="{FF2B5EF4-FFF2-40B4-BE49-F238E27FC236}">
                <a16:creationId xmlns:a16="http://schemas.microsoft.com/office/drawing/2014/main" id="{088E7A60-0FDD-45C3-868B-974C779CAEC6}"/>
              </a:ext>
            </a:extLst>
          </p:cNvPr>
          <p:cNvSpPr>
            <a:spLocks noGrp="1"/>
          </p:cNvSpPr>
          <p:nvPr>
            <p:ph sz="quarter" idx="12" hasCustomPrompt="1"/>
          </p:nvPr>
        </p:nvSpPr>
        <p:spPr>
          <a:xfrm>
            <a:off x="6331622" y="1518249"/>
            <a:ext cx="5099806"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7" name="Symbol zastępczy zawartości 15">
            <a:extLst>
              <a:ext uri="{FF2B5EF4-FFF2-40B4-BE49-F238E27FC236}">
                <a16:creationId xmlns:a16="http://schemas.microsoft.com/office/drawing/2014/main" id="{7E6F0D6A-82A4-4ECA-BEEA-A0A6BAE6802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150769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eść na całej stroni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39681-8703-47E6-98FF-EF33A83B203C}"/>
              </a:ext>
            </a:extLst>
          </p:cNvPr>
          <p:cNvPicPr>
            <a:picLocks noChangeAspect="1"/>
          </p:cNvPicPr>
          <p:nvPr userDrawn="1"/>
        </p:nvPicPr>
        <p:blipFill>
          <a:blip r:embed="rId2"/>
          <a:stretch>
            <a:fillRect/>
          </a:stretch>
        </p:blipFill>
        <p:spPr>
          <a:xfrm>
            <a:off x="11467269" y="5993562"/>
            <a:ext cx="688129" cy="688129"/>
          </a:xfrm>
          <a:prstGeom prst="rect">
            <a:avLst/>
          </a:prstGeom>
          <a:solidFill>
            <a:schemeClr val="bg1"/>
          </a:solidFill>
        </p:spPr>
      </p:pic>
      <p:sp>
        <p:nvSpPr>
          <p:cNvPr id="10" name="Symbol zastępczy zawartości 17">
            <a:extLst>
              <a:ext uri="{FF2B5EF4-FFF2-40B4-BE49-F238E27FC236}">
                <a16:creationId xmlns:a16="http://schemas.microsoft.com/office/drawing/2014/main" id="{68EFC0DE-91CA-40E7-8301-1FB2AE738585}"/>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6" name="Symbol zastępczy zawartości 15">
            <a:extLst>
              <a:ext uri="{FF2B5EF4-FFF2-40B4-BE49-F238E27FC236}">
                <a16:creationId xmlns:a16="http://schemas.microsoft.com/office/drawing/2014/main" id="{7CE8C370-E58D-4ECC-8F52-3374CA8F85C4}"/>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61561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usty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8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Pusty slajd">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4F951D7C-6779-493D-982B-4761E2489361}"/>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5611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usty slajd">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84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B1F5D2D5-75BF-41EC-9976-1FCA52130F50}"/>
              </a:ext>
            </a:extLst>
          </p:cNvPr>
          <p:cNvSpPr/>
          <p:nvPr userDrawn="1"/>
        </p:nvSpPr>
        <p:spPr>
          <a:xfrm>
            <a:off x="0" y="0"/>
            <a:ext cx="282011" cy="6858000"/>
          </a:xfrm>
          <a:prstGeom prst="rect">
            <a:avLst/>
          </a:prstGeom>
          <a:gradFill>
            <a:gsLst>
              <a:gs pos="0">
                <a:schemeClr val="tx1"/>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990270CD-1D03-4D16-B9A2-F25B5B601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7635" y="6212731"/>
            <a:ext cx="482308" cy="482308"/>
          </a:xfrm>
          <a:prstGeom prst="rect">
            <a:avLst/>
          </a:prstGeom>
        </p:spPr>
      </p:pic>
    </p:spTree>
    <p:extLst>
      <p:ext uri="{BB962C8B-B14F-4D97-AF65-F5344CB8AC3E}">
        <p14:creationId xmlns:p14="http://schemas.microsoft.com/office/powerpoint/2010/main" val="63093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HeaderOnly">
    <p:spTree>
      <p:nvGrpSpPr>
        <p:cNvPr id="1" name=""/>
        <p:cNvGrpSpPr/>
        <p:nvPr/>
      </p:nvGrpSpPr>
      <p:grpSpPr>
        <a:xfrm>
          <a:off x="0" y="0"/>
          <a:ext cx="0" cy="0"/>
          <a:chOff x="0" y="0"/>
          <a:chExt cx="0" cy="0"/>
        </a:xfrm>
      </p:grpSpPr>
      <p:sp>
        <p:nvSpPr>
          <p:cNvPr id="3" name="Symbol zastępczy zawartości 15">
            <a:extLst>
              <a:ext uri="{FF2B5EF4-FFF2-40B4-BE49-F238E27FC236}">
                <a16:creationId xmlns:a16="http://schemas.microsoft.com/office/drawing/2014/main" id="{D944AD6F-37D6-4103-8F17-2436615D2161}"/>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978767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FFFFFF"/>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9C190BC-640A-4081-AE88-346B1CD9F62F}"/>
              </a:ext>
            </a:extLst>
          </p:cNvPr>
          <p:cNvGraphicFramePr>
            <a:graphicFrameLocks noGrp="1"/>
          </p:cNvGraphicFramePr>
          <p:nvPr/>
        </p:nvGraphicFramePr>
        <p:xfrm>
          <a:off x="838201" y="1870334"/>
          <a:ext cx="8128001" cy="3708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78225157"/>
                    </a:ext>
                  </a:extLst>
                </a:gridCol>
                <a:gridCol w="1161143">
                  <a:extLst>
                    <a:ext uri="{9D8B030D-6E8A-4147-A177-3AD203B41FA5}">
                      <a16:colId xmlns:a16="http://schemas.microsoft.com/office/drawing/2014/main" val="2248712233"/>
                    </a:ext>
                  </a:extLst>
                </a:gridCol>
                <a:gridCol w="1161143">
                  <a:extLst>
                    <a:ext uri="{9D8B030D-6E8A-4147-A177-3AD203B41FA5}">
                      <a16:colId xmlns:a16="http://schemas.microsoft.com/office/drawing/2014/main" val="1671982928"/>
                    </a:ext>
                  </a:extLst>
                </a:gridCol>
                <a:gridCol w="1161143">
                  <a:extLst>
                    <a:ext uri="{9D8B030D-6E8A-4147-A177-3AD203B41FA5}">
                      <a16:colId xmlns:a16="http://schemas.microsoft.com/office/drawing/2014/main" val="2217524928"/>
                    </a:ext>
                  </a:extLst>
                </a:gridCol>
                <a:gridCol w="1161143">
                  <a:extLst>
                    <a:ext uri="{9D8B030D-6E8A-4147-A177-3AD203B41FA5}">
                      <a16:colId xmlns:a16="http://schemas.microsoft.com/office/drawing/2014/main" val="670463521"/>
                    </a:ext>
                  </a:extLst>
                </a:gridCol>
                <a:gridCol w="1161143">
                  <a:extLst>
                    <a:ext uri="{9D8B030D-6E8A-4147-A177-3AD203B41FA5}">
                      <a16:colId xmlns:a16="http://schemas.microsoft.com/office/drawing/2014/main" val="642435224"/>
                    </a:ext>
                  </a:extLst>
                </a:gridCol>
                <a:gridCol w="1161143">
                  <a:extLst>
                    <a:ext uri="{9D8B030D-6E8A-4147-A177-3AD203B41FA5}">
                      <a16:colId xmlns:a16="http://schemas.microsoft.com/office/drawing/2014/main" val="4110740855"/>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0153475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8090313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050068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4629253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6890449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26563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951485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822009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43790837"/>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47015197"/>
                  </a:ext>
                </a:extLst>
              </a:tr>
            </a:tbl>
          </a:graphicData>
        </a:graphic>
      </p:graphicFrame>
    </p:spTree>
    <p:extLst>
      <p:ext uri="{BB962C8B-B14F-4D97-AF65-F5344CB8AC3E}">
        <p14:creationId xmlns:p14="http://schemas.microsoft.com/office/powerpoint/2010/main" val="686427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C48BA-BD02-46FC-8BC3-79E5E72D1406}"/>
              </a:ext>
            </a:extLst>
          </p:cNvPr>
          <p:cNvPicPr>
            <a:picLocks noChangeAspect="1"/>
          </p:cNvPicPr>
          <p:nvPr userDrawn="1"/>
        </p:nvPicPr>
        <p:blipFill>
          <a:blip r:embed="rId2"/>
          <a:stretch>
            <a:fillRect/>
          </a:stretch>
        </p:blipFill>
        <p:spPr>
          <a:xfrm>
            <a:off x="1066800" y="123825"/>
            <a:ext cx="10058400" cy="6610350"/>
          </a:xfrm>
          <a:prstGeom prst="rect">
            <a:avLst/>
          </a:prstGeom>
        </p:spPr>
      </p:pic>
    </p:spTree>
    <p:extLst>
      <p:ext uri="{BB962C8B-B14F-4D97-AF65-F5344CB8AC3E}">
        <p14:creationId xmlns:p14="http://schemas.microsoft.com/office/powerpoint/2010/main" val="189329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D57BE-5BAF-4F8C-9161-FD9518A453A9}"/>
              </a:ext>
            </a:extLst>
          </p:cNvPr>
          <p:cNvPicPr>
            <a:picLocks noChangeAspect="1"/>
          </p:cNvPicPr>
          <p:nvPr/>
        </p:nvPicPr>
        <p:blipFill>
          <a:blip r:embed="rId2"/>
          <a:stretch>
            <a:fillRect/>
          </a:stretch>
        </p:blipFill>
        <p:spPr>
          <a:xfrm>
            <a:off x="1094831" y="2797434"/>
            <a:ext cx="3105151" cy="3848100"/>
          </a:xfrm>
          <a:prstGeom prst="rect">
            <a:avLst/>
          </a:prstGeom>
        </p:spPr>
      </p:pic>
      <p:pic>
        <p:nvPicPr>
          <p:cNvPr id="4" name="Picture 3">
            <a:extLst>
              <a:ext uri="{FF2B5EF4-FFF2-40B4-BE49-F238E27FC236}">
                <a16:creationId xmlns:a16="http://schemas.microsoft.com/office/drawing/2014/main" id="{B64BF763-101F-4E5E-B0A9-9CA216A734AF}"/>
              </a:ext>
            </a:extLst>
          </p:cNvPr>
          <p:cNvPicPr>
            <a:picLocks noChangeAspect="1"/>
          </p:cNvPicPr>
          <p:nvPr/>
        </p:nvPicPr>
        <p:blipFill>
          <a:blip r:embed="rId3"/>
          <a:stretch>
            <a:fillRect/>
          </a:stretch>
        </p:blipFill>
        <p:spPr>
          <a:xfrm>
            <a:off x="4199982" y="2797434"/>
            <a:ext cx="3105151" cy="3848100"/>
          </a:xfrm>
          <a:prstGeom prst="rect">
            <a:avLst/>
          </a:prstGeom>
        </p:spPr>
      </p:pic>
      <p:pic>
        <p:nvPicPr>
          <p:cNvPr id="5" name="Picture 4">
            <a:extLst>
              <a:ext uri="{FF2B5EF4-FFF2-40B4-BE49-F238E27FC236}">
                <a16:creationId xmlns:a16="http://schemas.microsoft.com/office/drawing/2014/main" id="{77B01B12-10FE-48FF-A9BE-E6B973066805}"/>
              </a:ext>
            </a:extLst>
          </p:cNvPr>
          <p:cNvPicPr>
            <a:picLocks noChangeAspect="1"/>
          </p:cNvPicPr>
          <p:nvPr/>
        </p:nvPicPr>
        <p:blipFill>
          <a:blip r:embed="rId4"/>
          <a:stretch>
            <a:fillRect/>
          </a:stretch>
        </p:blipFill>
        <p:spPr>
          <a:xfrm>
            <a:off x="7305131" y="2797434"/>
            <a:ext cx="3105151" cy="3848100"/>
          </a:xfrm>
          <a:prstGeom prst="rect">
            <a:avLst/>
          </a:prstGeom>
        </p:spPr>
      </p:pic>
      <p:pic>
        <p:nvPicPr>
          <p:cNvPr id="6" name="Picture 5">
            <a:extLst>
              <a:ext uri="{FF2B5EF4-FFF2-40B4-BE49-F238E27FC236}">
                <a16:creationId xmlns:a16="http://schemas.microsoft.com/office/drawing/2014/main" id="{CD73FFC8-0A07-4CD6-B7F0-5FE94703411A}"/>
              </a:ext>
            </a:extLst>
          </p:cNvPr>
          <p:cNvPicPr>
            <a:picLocks noChangeAspect="1"/>
          </p:cNvPicPr>
          <p:nvPr userDrawn="1"/>
        </p:nvPicPr>
        <p:blipFill>
          <a:blip r:embed="rId5"/>
          <a:stretch>
            <a:fillRect/>
          </a:stretch>
        </p:blipFill>
        <p:spPr>
          <a:xfrm>
            <a:off x="0" y="0"/>
            <a:ext cx="2993735" cy="3220534"/>
          </a:xfrm>
          <a:prstGeom prst="rect">
            <a:avLst/>
          </a:prstGeom>
        </p:spPr>
      </p:pic>
    </p:spTree>
    <p:extLst>
      <p:ext uri="{BB962C8B-B14F-4D97-AF65-F5344CB8AC3E}">
        <p14:creationId xmlns:p14="http://schemas.microsoft.com/office/powerpoint/2010/main" val="361545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reść na całej stronie">
    <p:spTree>
      <p:nvGrpSpPr>
        <p:cNvPr id="1" name=""/>
        <p:cNvGrpSpPr/>
        <p:nvPr/>
      </p:nvGrpSpPr>
      <p:grpSpPr>
        <a:xfrm>
          <a:off x="0" y="0"/>
          <a:ext cx="0" cy="0"/>
          <a:chOff x="0" y="0"/>
          <a:chExt cx="0" cy="0"/>
        </a:xfrm>
      </p:grpSpPr>
      <p:sp>
        <p:nvSpPr>
          <p:cNvPr id="9" name="Symbol zastępczy zawartości 17">
            <a:extLst>
              <a:ext uri="{FF2B5EF4-FFF2-40B4-BE49-F238E27FC236}">
                <a16:creationId xmlns:a16="http://schemas.microsoft.com/office/drawing/2014/main" id="{90FAD379-19F3-4DBC-9737-60E2CEBB9F4B}"/>
              </a:ext>
            </a:extLst>
          </p:cNvPr>
          <p:cNvSpPr>
            <a:spLocks noGrp="1"/>
          </p:cNvSpPr>
          <p:nvPr>
            <p:ph sz="quarter" idx="11" hasCustomPrompt="1"/>
          </p:nvPr>
        </p:nvSpPr>
        <p:spPr>
          <a:xfrm>
            <a:off x="754064" y="1518251"/>
            <a:ext cx="5099806" cy="4644426"/>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0" name="Symbol zastępczy zawartości 17">
            <a:extLst>
              <a:ext uri="{FF2B5EF4-FFF2-40B4-BE49-F238E27FC236}">
                <a16:creationId xmlns:a16="http://schemas.microsoft.com/office/drawing/2014/main" id="{CACE7C95-C78A-4688-B404-046AD2636A95}"/>
              </a:ext>
            </a:extLst>
          </p:cNvPr>
          <p:cNvSpPr>
            <a:spLocks noGrp="1"/>
          </p:cNvSpPr>
          <p:nvPr>
            <p:ph sz="quarter" idx="12" hasCustomPrompt="1"/>
          </p:nvPr>
        </p:nvSpPr>
        <p:spPr>
          <a:xfrm>
            <a:off x="6331622" y="1518249"/>
            <a:ext cx="5099806"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5" name="Symbol zastępczy zawartości 15">
            <a:extLst>
              <a:ext uri="{FF2B5EF4-FFF2-40B4-BE49-F238E27FC236}">
                <a16:creationId xmlns:a16="http://schemas.microsoft.com/office/drawing/2014/main" id="{82AF91BC-4AE1-449F-A674-C94DFD78416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45006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sty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Pusty slajd">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4F951D7C-6779-493D-982B-4761E2489361}"/>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4237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usty slajd">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48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Symbol zastępczy zawartości 15">
            <a:extLst>
              <a:ext uri="{FF2B5EF4-FFF2-40B4-BE49-F238E27FC236}">
                <a16:creationId xmlns:a16="http://schemas.microsoft.com/office/drawing/2014/main" id="{556760EC-E4ED-4901-B44A-41E4EFC60A62}"/>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solidFill>
                  <a:schemeClr val="bg1"/>
                </a:solidFill>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115552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91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B1F5D2D5-75BF-41EC-9976-1FCA52130F50}"/>
              </a:ext>
            </a:extLst>
          </p:cNvPr>
          <p:cNvSpPr/>
          <p:nvPr userDrawn="1"/>
        </p:nvSpPr>
        <p:spPr>
          <a:xfrm>
            <a:off x="-925286" y="0"/>
            <a:ext cx="282011" cy="6858000"/>
          </a:xfrm>
          <a:prstGeom prst="rect">
            <a:avLst/>
          </a:prstGeom>
          <a:gradFill>
            <a:gsLst>
              <a:gs pos="0">
                <a:schemeClr val="tx1"/>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990270CD-1D03-4D16-B9A2-F25B5B601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7635" y="6212731"/>
            <a:ext cx="482308" cy="482308"/>
          </a:xfrm>
          <a:prstGeom prst="rect">
            <a:avLst/>
          </a:prstGeom>
        </p:spPr>
      </p:pic>
    </p:spTree>
    <p:extLst>
      <p:ext uri="{BB962C8B-B14F-4D97-AF65-F5344CB8AC3E}">
        <p14:creationId xmlns:p14="http://schemas.microsoft.com/office/powerpoint/2010/main" val="427799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49429"/>
      </p:ext>
    </p:extLst>
  </p:cSld>
  <p:clrMap bg1="lt1" tx1="dk1" bg2="lt2" tx2="dk2" accent1="accent1" accent2="accent2" accent3="accent3" accent4="accent4" accent5="accent5" accent6="accent6" hlink="hlink" folHlink="folHlink"/>
  <p:sldLayoutIdLst>
    <p:sldLayoutId id="2147483984" r:id="rId1"/>
    <p:sldLayoutId id="2147484002" r:id="rId2"/>
    <p:sldLayoutId id="2147483989" r:id="rId3"/>
    <p:sldLayoutId id="2147483992" r:id="rId4"/>
    <p:sldLayoutId id="2147483993" r:id="rId5"/>
    <p:sldLayoutId id="2147483994" r:id="rId6"/>
    <p:sldLayoutId id="2147483995" r:id="rId7"/>
    <p:sldLayoutId id="2147484016" r:id="rId8"/>
    <p:sldLayoutId id="2147483996"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ECF30-8171-498C-B724-AD0CB0BE3C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04321" y="6233050"/>
            <a:ext cx="457200" cy="457200"/>
          </a:xfrm>
          <a:prstGeom prst="rect">
            <a:avLst/>
          </a:prstGeom>
        </p:spPr>
      </p:pic>
    </p:spTree>
    <p:extLst>
      <p:ext uri="{BB962C8B-B14F-4D97-AF65-F5344CB8AC3E}">
        <p14:creationId xmlns:p14="http://schemas.microsoft.com/office/powerpoint/2010/main" val="351298443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15" r:id="rId4"/>
    <p:sldLayoutId id="2147484008" r:id="rId5"/>
    <p:sldLayoutId id="2147484007" r:id="rId6"/>
    <p:sldLayoutId id="2147484009" r:id="rId7"/>
    <p:sldLayoutId id="2147484010" r:id="rId8"/>
    <p:sldLayoutId id="2147484011" r:id="rId9"/>
    <p:sldLayoutId id="2147484013" r:id="rId10"/>
    <p:sldLayoutId id="214748399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1603"/>
      </p:ext>
    </p:extLst>
  </p:cSld>
  <p:clrMap bg1="lt1" tx1="dk1" bg2="lt2" tx2="dk2" accent1="accent1" accent2="accent2" accent3="accent3" accent4="accent4" accent5="accent5" accent6="accent6" hlink="hlink" folHlink="folHlink"/>
  <p:sldLayoutIdLst>
    <p:sldLayoutId id="2147484000" r:id="rId1"/>
    <p:sldLayoutId id="21474840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tiff"/><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amp;ehk=8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microsoft.com/office/2007/relationships/hdphoto" Target="../media/hdphoto4.wd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5.sv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jlamch.net/" TargetMode="External"/><Relationship Id="rId7" Type="http://schemas.microsoft.com/office/2007/relationships/hdphoto" Target="../media/hdphoto5.wdp"/><Relationship Id="rId12"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3.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0">
            <a:extLst>
              <a:ext uri="{FF2B5EF4-FFF2-40B4-BE49-F238E27FC236}">
                <a16:creationId xmlns:a16="http://schemas.microsoft.com/office/drawing/2014/main" id="{DACD2742-02DF-4F29-9A5A-F25805233068}"/>
              </a:ext>
            </a:extLst>
          </p:cNvPr>
          <p:cNvSpPr/>
          <p:nvPr/>
        </p:nvSpPr>
        <p:spPr bwMode="auto">
          <a:xfrm>
            <a:off x="7821309" y="-1851"/>
            <a:ext cx="3885844" cy="6866171"/>
          </a:xfrm>
          <a:custGeom>
            <a:avLst/>
            <a:gdLst>
              <a:gd name="connsiteX0" fmla="*/ 0 w 3898900"/>
              <a:gd name="connsiteY0" fmla="*/ 0 h 6413500"/>
              <a:gd name="connsiteX1" fmla="*/ 0 w 3898900"/>
              <a:gd name="connsiteY1" fmla="*/ 88900 h 6413500"/>
              <a:gd name="connsiteX2" fmla="*/ 660400 w 3898900"/>
              <a:gd name="connsiteY2" fmla="*/ 812800 h 6413500"/>
              <a:gd name="connsiteX3" fmla="*/ 1663700 w 3898900"/>
              <a:gd name="connsiteY3" fmla="*/ 812800 h 6413500"/>
              <a:gd name="connsiteX4" fmla="*/ 2362200 w 3898900"/>
              <a:gd name="connsiteY4" fmla="*/ 1282700 h 6413500"/>
              <a:gd name="connsiteX5" fmla="*/ 2362200 w 3898900"/>
              <a:gd name="connsiteY5" fmla="*/ 1803400 h 6413500"/>
              <a:gd name="connsiteX6" fmla="*/ 2933700 w 3898900"/>
              <a:gd name="connsiteY6" fmla="*/ 2374900 h 6413500"/>
              <a:gd name="connsiteX7" fmla="*/ 3314700 w 3898900"/>
              <a:gd name="connsiteY7" fmla="*/ 2387600 h 6413500"/>
              <a:gd name="connsiteX8" fmla="*/ 3898900 w 3898900"/>
              <a:gd name="connsiteY8" fmla="*/ 2908300 h 6413500"/>
              <a:gd name="connsiteX9" fmla="*/ 3886200 w 3898900"/>
              <a:gd name="connsiteY9" fmla="*/ 4203700 h 6413500"/>
              <a:gd name="connsiteX10" fmla="*/ 3327400 w 3898900"/>
              <a:gd name="connsiteY10" fmla="*/ 4775200 h 6413500"/>
              <a:gd name="connsiteX11" fmla="*/ 2921000 w 3898900"/>
              <a:gd name="connsiteY11" fmla="*/ 4762500 h 6413500"/>
              <a:gd name="connsiteX12" fmla="*/ 2374900 w 3898900"/>
              <a:gd name="connsiteY12" fmla="*/ 5219700 h 6413500"/>
              <a:gd name="connsiteX13" fmla="*/ 2349500 w 3898900"/>
              <a:gd name="connsiteY13"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2921508 w 3886708"/>
              <a:gd name="connsiteY5" fmla="*/ 2387092 h 6425692"/>
              <a:gd name="connsiteX6" fmla="*/ 3302508 w 3886708"/>
              <a:gd name="connsiteY6" fmla="*/ 2399792 h 6425692"/>
              <a:gd name="connsiteX7" fmla="*/ 3886708 w 3886708"/>
              <a:gd name="connsiteY7" fmla="*/ 2920492 h 6425692"/>
              <a:gd name="connsiteX8" fmla="*/ 3874008 w 3886708"/>
              <a:gd name="connsiteY8" fmla="*/ 4215892 h 6425692"/>
              <a:gd name="connsiteX9" fmla="*/ 3315208 w 3886708"/>
              <a:gd name="connsiteY9" fmla="*/ 4787392 h 6425692"/>
              <a:gd name="connsiteX10" fmla="*/ 2908808 w 3886708"/>
              <a:gd name="connsiteY10" fmla="*/ 4774692 h 6425692"/>
              <a:gd name="connsiteX11" fmla="*/ 2362708 w 3886708"/>
              <a:gd name="connsiteY11" fmla="*/ 5231892 h 6425692"/>
              <a:gd name="connsiteX12" fmla="*/ 2337308 w 3886708"/>
              <a:gd name="connsiteY12"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3302508 w 3886708"/>
              <a:gd name="connsiteY5" fmla="*/ 2399792 h 6425692"/>
              <a:gd name="connsiteX6" fmla="*/ 3886708 w 3886708"/>
              <a:gd name="connsiteY6" fmla="*/ 2920492 h 6425692"/>
              <a:gd name="connsiteX7" fmla="*/ 3874008 w 3886708"/>
              <a:gd name="connsiteY7" fmla="*/ 4215892 h 6425692"/>
              <a:gd name="connsiteX8" fmla="*/ 3315208 w 3886708"/>
              <a:gd name="connsiteY8" fmla="*/ 4787392 h 6425692"/>
              <a:gd name="connsiteX9" fmla="*/ 2908808 w 3886708"/>
              <a:gd name="connsiteY9" fmla="*/ 4774692 h 6425692"/>
              <a:gd name="connsiteX10" fmla="*/ 2362708 w 3886708"/>
              <a:gd name="connsiteY10" fmla="*/ 5231892 h 6425692"/>
              <a:gd name="connsiteX11" fmla="*/ 2337308 w 3886708"/>
              <a:gd name="connsiteY11"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3302508 w 3886708"/>
              <a:gd name="connsiteY5" fmla="*/ 2399792 h 6425692"/>
              <a:gd name="connsiteX6" fmla="*/ 3886708 w 3886708"/>
              <a:gd name="connsiteY6" fmla="*/ 2920492 h 6425692"/>
              <a:gd name="connsiteX7" fmla="*/ 3874008 w 3886708"/>
              <a:gd name="connsiteY7" fmla="*/ 4215892 h 6425692"/>
              <a:gd name="connsiteX8" fmla="*/ 3315208 w 3886708"/>
              <a:gd name="connsiteY8" fmla="*/ 4787392 h 6425692"/>
              <a:gd name="connsiteX9" fmla="*/ 2908808 w 3886708"/>
              <a:gd name="connsiteY9" fmla="*/ 4774692 h 6425692"/>
              <a:gd name="connsiteX10" fmla="*/ 2362708 w 3886708"/>
              <a:gd name="connsiteY10" fmla="*/ 5231892 h 6425692"/>
              <a:gd name="connsiteX11" fmla="*/ 2337308 w 3886708"/>
              <a:gd name="connsiteY11"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495923 w 3886708"/>
              <a:gd name="connsiteY3" fmla="*/ 1303803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243004 w 3886708"/>
              <a:gd name="connsiteY3" fmla="*/ 1339443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64220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85107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26548"/>
              <a:gd name="connsiteY0" fmla="*/ 0 h 6417154"/>
              <a:gd name="connsiteX1" fmla="*/ 486725 w 3726548"/>
              <a:gd name="connsiteY1" fmla="*/ 816454 h 6417154"/>
              <a:gd name="connsiteX2" fmla="*/ 1490025 w 3726548"/>
              <a:gd name="connsiteY2" fmla="*/ 816454 h 6417154"/>
              <a:gd name="connsiteX3" fmla="*/ 2375204 w 3726548"/>
              <a:gd name="connsiteY3" fmla="*/ 1286354 h 6417154"/>
              <a:gd name="connsiteX4" fmla="*/ 3251157 w 3726548"/>
              <a:gd name="connsiteY4" fmla="*/ 2391254 h 6417154"/>
              <a:gd name="connsiteX5" fmla="*/ 3725225 w 3726548"/>
              <a:gd name="connsiteY5" fmla="*/ 2911954 h 6417154"/>
              <a:gd name="connsiteX6" fmla="*/ 3712525 w 3726548"/>
              <a:gd name="connsiteY6" fmla="*/ 4207354 h 6417154"/>
              <a:gd name="connsiteX7" fmla="*/ 3156711 w 3726548"/>
              <a:gd name="connsiteY7" fmla="*/ 4773038 h 6417154"/>
              <a:gd name="connsiteX8" fmla="*/ 2747325 w 3726548"/>
              <a:gd name="connsiteY8" fmla="*/ 4766154 h 6417154"/>
              <a:gd name="connsiteX9" fmla="*/ 2201225 w 3726548"/>
              <a:gd name="connsiteY9" fmla="*/ 5223354 h 6417154"/>
              <a:gd name="connsiteX10" fmla="*/ 2190339 w 3726548"/>
              <a:gd name="connsiteY10" fmla="*/ 6417154 h 6417154"/>
              <a:gd name="connsiteX0" fmla="*/ 26358 w 3752906"/>
              <a:gd name="connsiteY0" fmla="*/ 0 h 6417154"/>
              <a:gd name="connsiteX1" fmla="*/ 513083 w 3752906"/>
              <a:gd name="connsiteY1" fmla="*/ 816454 h 6417154"/>
              <a:gd name="connsiteX2" fmla="*/ 1516383 w 3752906"/>
              <a:gd name="connsiteY2" fmla="*/ 816454 h 6417154"/>
              <a:gd name="connsiteX3" fmla="*/ 2401562 w 3752906"/>
              <a:gd name="connsiteY3" fmla="*/ 1286354 h 6417154"/>
              <a:gd name="connsiteX4" fmla="*/ 3277515 w 3752906"/>
              <a:gd name="connsiteY4" fmla="*/ 2391254 h 6417154"/>
              <a:gd name="connsiteX5" fmla="*/ 3751583 w 3752906"/>
              <a:gd name="connsiteY5" fmla="*/ 2911954 h 6417154"/>
              <a:gd name="connsiteX6" fmla="*/ 3738883 w 3752906"/>
              <a:gd name="connsiteY6" fmla="*/ 4207354 h 6417154"/>
              <a:gd name="connsiteX7" fmla="*/ 3183069 w 3752906"/>
              <a:gd name="connsiteY7" fmla="*/ 4773038 h 6417154"/>
              <a:gd name="connsiteX8" fmla="*/ 2773683 w 3752906"/>
              <a:gd name="connsiteY8" fmla="*/ 4766154 h 6417154"/>
              <a:gd name="connsiteX9" fmla="*/ 2227583 w 3752906"/>
              <a:gd name="connsiteY9" fmla="*/ 5223354 h 6417154"/>
              <a:gd name="connsiteX10" fmla="*/ 2216697 w 3752906"/>
              <a:gd name="connsiteY10" fmla="*/ 6417154 h 6417154"/>
              <a:gd name="connsiteX0" fmla="*/ 11982 w 3738530"/>
              <a:gd name="connsiteY0" fmla="*/ 0 h 6417154"/>
              <a:gd name="connsiteX1" fmla="*/ 498707 w 3738530"/>
              <a:gd name="connsiteY1" fmla="*/ 816454 h 6417154"/>
              <a:gd name="connsiteX2" fmla="*/ 1502007 w 3738530"/>
              <a:gd name="connsiteY2" fmla="*/ 816454 h 6417154"/>
              <a:gd name="connsiteX3" fmla="*/ 2387186 w 3738530"/>
              <a:gd name="connsiteY3" fmla="*/ 1286354 h 6417154"/>
              <a:gd name="connsiteX4" fmla="*/ 3263139 w 3738530"/>
              <a:gd name="connsiteY4" fmla="*/ 2391254 h 6417154"/>
              <a:gd name="connsiteX5" fmla="*/ 3737207 w 3738530"/>
              <a:gd name="connsiteY5" fmla="*/ 2911954 h 6417154"/>
              <a:gd name="connsiteX6" fmla="*/ 3724507 w 3738530"/>
              <a:gd name="connsiteY6" fmla="*/ 4207354 h 6417154"/>
              <a:gd name="connsiteX7" fmla="*/ 3168693 w 3738530"/>
              <a:gd name="connsiteY7" fmla="*/ 4773038 h 6417154"/>
              <a:gd name="connsiteX8" fmla="*/ 2759307 w 3738530"/>
              <a:gd name="connsiteY8" fmla="*/ 4766154 h 6417154"/>
              <a:gd name="connsiteX9" fmla="*/ 2213207 w 3738530"/>
              <a:gd name="connsiteY9" fmla="*/ 5223354 h 6417154"/>
              <a:gd name="connsiteX10" fmla="*/ 2202321 w 3738530"/>
              <a:gd name="connsiteY10" fmla="*/ 6417154 h 6417154"/>
              <a:gd name="connsiteX0" fmla="*/ 5254 w 3731802"/>
              <a:gd name="connsiteY0" fmla="*/ 0 h 6417154"/>
              <a:gd name="connsiteX1" fmla="*/ 491979 w 3731802"/>
              <a:gd name="connsiteY1" fmla="*/ 816454 h 6417154"/>
              <a:gd name="connsiteX2" fmla="*/ 1495279 w 3731802"/>
              <a:gd name="connsiteY2" fmla="*/ 816454 h 6417154"/>
              <a:gd name="connsiteX3" fmla="*/ 2380458 w 3731802"/>
              <a:gd name="connsiteY3" fmla="*/ 1286354 h 6417154"/>
              <a:gd name="connsiteX4" fmla="*/ 3256411 w 3731802"/>
              <a:gd name="connsiteY4" fmla="*/ 2391254 h 6417154"/>
              <a:gd name="connsiteX5" fmla="*/ 3730479 w 3731802"/>
              <a:gd name="connsiteY5" fmla="*/ 2911954 h 6417154"/>
              <a:gd name="connsiteX6" fmla="*/ 3717779 w 3731802"/>
              <a:gd name="connsiteY6" fmla="*/ 4207354 h 6417154"/>
              <a:gd name="connsiteX7" fmla="*/ 3161965 w 3731802"/>
              <a:gd name="connsiteY7" fmla="*/ 4773038 h 6417154"/>
              <a:gd name="connsiteX8" fmla="*/ 2752579 w 3731802"/>
              <a:gd name="connsiteY8" fmla="*/ 4766154 h 6417154"/>
              <a:gd name="connsiteX9" fmla="*/ 2206479 w 3731802"/>
              <a:gd name="connsiteY9" fmla="*/ 5223354 h 6417154"/>
              <a:gd name="connsiteX10" fmla="*/ 2195593 w 3731802"/>
              <a:gd name="connsiteY10" fmla="*/ 6417154 h 6417154"/>
              <a:gd name="connsiteX0" fmla="*/ 1984 w 3728532"/>
              <a:gd name="connsiteY0" fmla="*/ 0 h 6417154"/>
              <a:gd name="connsiteX1" fmla="*/ 488709 w 3728532"/>
              <a:gd name="connsiteY1" fmla="*/ 816454 h 6417154"/>
              <a:gd name="connsiteX2" fmla="*/ 1492009 w 3728532"/>
              <a:gd name="connsiteY2" fmla="*/ 816454 h 6417154"/>
              <a:gd name="connsiteX3" fmla="*/ 2377188 w 3728532"/>
              <a:gd name="connsiteY3" fmla="*/ 1286354 h 6417154"/>
              <a:gd name="connsiteX4" fmla="*/ 3253141 w 3728532"/>
              <a:gd name="connsiteY4" fmla="*/ 2391254 h 6417154"/>
              <a:gd name="connsiteX5" fmla="*/ 3727209 w 3728532"/>
              <a:gd name="connsiteY5" fmla="*/ 2911954 h 6417154"/>
              <a:gd name="connsiteX6" fmla="*/ 3714509 w 3728532"/>
              <a:gd name="connsiteY6" fmla="*/ 4207354 h 6417154"/>
              <a:gd name="connsiteX7" fmla="*/ 3158695 w 3728532"/>
              <a:gd name="connsiteY7" fmla="*/ 4773038 h 6417154"/>
              <a:gd name="connsiteX8" fmla="*/ 2749309 w 3728532"/>
              <a:gd name="connsiteY8" fmla="*/ 4766154 h 6417154"/>
              <a:gd name="connsiteX9" fmla="*/ 2203209 w 3728532"/>
              <a:gd name="connsiteY9" fmla="*/ 5223354 h 6417154"/>
              <a:gd name="connsiteX10" fmla="*/ 2192323 w 3728532"/>
              <a:gd name="connsiteY10" fmla="*/ 6417154 h 6417154"/>
              <a:gd name="connsiteX0" fmla="*/ 1984 w 3728532"/>
              <a:gd name="connsiteY0" fmla="*/ 0 h 6414246"/>
              <a:gd name="connsiteX1" fmla="*/ 488709 w 3728532"/>
              <a:gd name="connsiteY1" fmla="*/ 816454 h 6414246"/>
              <a:gd name="connsiteX2" fmla="*/ 1492009 w 3728532"/>
              <a:gd name="connsiteY2" fmla="*/ 816454 h 6414246"/>
              <a:gd name="connsiteX3" fmla="*/ 2377188 w 3728532"/>
              <a:gd name="connsiteY3" fmla="*/ 1286354 h 6414246"/>
              <a:gd name="connsiteX4" fmla="*/ 3253141 w 3728532"/>
              <a:gd name="connsiteY4" fmla="*/ 2391254 h 6414246"/>
              <a:gd name="connsiteX5" fmla="*/ 3727209 w 3728532"/>
              <a:gd name="connsiteY5" fmla="*/ 2911954 h 6414246"/>
              <a:gd name="connsiteX6" fmla="*/ 3714509 w 3728532"/>
              <a:gd name="connsiteY6" fmla="*/ 4207354 h 6414246"/>
              <a:gd name="connsiteX7" fmla="*/ 3158695 w 3728532"/>
              <a:gd name="connsiteY7" fmla="*/ 4773038 h 6414246"/>
              <a:gd name="connsiteX8" fmla="*/ 2749309 w 3728532"/>
              <a:gd name="connsiteY8" fmla="*/ 4766154 h 6414246"/>
              <a:gd name="connsiteX9" fmla="*/ 2203209 w 3728532"/>
              <a:gd name="connsiteY9" fmla="*/ 5223354 h 6414246"/>
              <a:gd name="connsiteX10" fmla="*/ 2198294 w 3728532"/>
              <a:gd name="connsiteY10" fmla="*/ 6414246 h 6414246"/>
              <a:gd name="connsiteX0" fmla="*/ 1984 w 3728532"/>
              <a:gd name="connsiteY0" fmla="*/ 0 h 6414246"/>
              <a:gd name="connsiteX1" fmla="*/ 488709 w 3728532"/>
              <a:gd name="connsiteY1" fmla="*/ 816454 h 6414246"/>
              <a:gd name="connsiteX2" fmla="*/ 1492009 w 3728532"/>
              <a:gd name="connsiteY2" fmla="*/ 816454 h 6414246"/>
              <a:gd name="connsiteX3" fmla="*/ 2377188 w 3728532"/>
              <a:gd name="connsiteY3" fmla="*/ 1286354 h 6414246"/>
              <a:gd name="connsiteX4" fmla="*/ 3253141 w 3728532"/>
              <a:gd name="connsiteY4" fmla="*/ 2391254 h 6414246"/>
              <a:gd name="connsiteX5" fmla="*/ 3727209 w 3728532"/>
              <a:gd name="connsiteY5" fmla="*/ 2911954 h 6414246"/>
              <a:gd name="connsiteX6" fmla="*/ 3714509 w 3728532"/>
              <a:gd name="connsiteY6" fmla="*/ 4207354 h 6414246"/>
              <a:gd name="connsiteX7" fmla="*/ 3158695 w 3728532"/>
              <a:gd name="connsiteY7" fmla="*/ 4773038 h 6414246"/>
              <a:gd name="connsiteX8" fmla="*/ 2749309 w 3728532"/>
              <a:gd name="connsiteY8" fmla="*/ 4766154 h 6414246"/>
              <a:gd name="connsiteX9" fmla="*/ 2203209 w 3728532"/>
              <a:gd name="connsiteY9" fmla="*/ 5223354 h 6414246"/>
              <a:gd name="connsiteX10" fmla="*/ 2204266 w 3728532"/>
              <a:gd name="connsiteY10" fmla="*/ 6414246 h 6414246"/>
              <a:gd name="connsiteX0" fmla="*/ 1984 w 3728532"/>
              <a:gd name="connsiteY0" fmla="*/ 0 h 6417154"/>
              <a:gd name="connsiteX1" fmla="*/ 488709 w 3728532"/>
              <a:gd name="connsiteY1" fmla="*/ 816454 h 6417154"/>
              <a:gd name="connsiteX2" fmla="*/ 1492009 w 3728532"/>
              <a:gd name="connsiteY2" fmla="*/ 816454 h 6417154"/>
              <a:gd name="connsiteX3" fmla="*/ 2377188 w 3728532"/>
              <a:gd name="connsiteY3" fmla="*/ 1286354 h 6417154"/>
              <a:gd name="connsiteX4" fmla="*/ 3253141 w 3728532"/>
              <a:gd name="connsiteY4" fmla="*/ 2391254 h 6417154"/>
              <a:gd name="connsiteX5" fmla="*/ 3727209 w 3728532"/>
              <a:gd name="connsiteY5" fmla="*/ 2911954 h 6417154"/>
              <a:gd name="connsiteX6" fmla="*/ 3714509 w 3728532"/>
              <a:gd name="connsiteY6" fmla="*/ 4207354 h 6417154"/>
              <a:gd name="connsiteX7" fmla="*/ 3158695 w 3728532"/>
              <a:gd name="connsiteY7" fmla="*/ 4773038 h 6417154"/>
              <a:gd name="connsiteX8" fmla="*/ 2749309 w 3728532"/>
              <a:gd name="connsiteY8" fmla="*/ 4766154 h 6417154"/>
              <a:gd name="connsiteX9" fmla="*/ 2203209 w 3728532"/>
              <a:gd name="connsiteY9" fmla="*/ 5223354 h 6417154"/>
              <a:gd name="connsiteX10" fmla="*/ 2201281 w 3728532"/>
              <a:gd name="connsiteY10" fmla="*/ 6417154 h 641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8532" h="6417154">
                <a:moveTo>
                  <a:pt x="1984" y="0"/>
                </a:moveTo>
                <a:cubicBezTo>
                  <a:pt x="288" y="277629"/>
                  <a:pt x="-50524" y="820945"/>
                  <a:pt x="488709" y="816454"/>
                </a:cubicBezTo>
                <a:lnTo>
                  <a:pt x="1492009" y="816454"/>
                </a:lnTo>
                <a:cubicBezTo>
                  <a:pt x="1993944" y="817428"/>
                  <a:pt x="2384525" y="831620"/>
                  <a:pt x="2377188" y="1286354"/>
                </a:cubicBezTo>
                <a:cubicBezTo>
                  <a:pt x="2402588" y="1968741"/>
                  <a:pt x="2211741" y="2476635"/>
                  <a:pt x="3253141" y="2391254"/>
                </a:cubicBezTo>
                <a:cubicBezTo>
                  <a:pt x="3717451" y="2361621"/>
                  <a:pt x="3735634" y="2716962"/>
                  <a:pt x="3727209" y="2911954"/>
                </a:cubicBezTo>
                <a:lnTo>
                  <a:pt x="3714509" y="4207354"/>
                </a:lnTo>
                <a:cubicBezTo>
                  <a:pt x="3741828" y="4664554"/>
                  <a:pt x="3467463" y="4776719"/>
                  <a:pt x="3158695" y="4773038"/>
                </a:cubicBezTo>
                <a:lnTo>
                  <a:pt x="2749309" y="4766154"/>
                </a:lnTo>
                <a:cubicBezTo>
                  <a:pt x="2287876" y="4748998"/>
                  <a:pt x="2207442" y="5109054"/>
                  <a:pt x="2203209" y="5223354"/>
                </a:cubicBezTo>
                <a:cubicBezTo>
                  <a:pt x="2199580" y="5621287"/>
                  <a:pt x="2204910" y="6019221"/>
                  <a:pt x="2201281" y="6417154"/>
                </a:cubicBezTo>
              </a:path>
            </a:pathLst>
          </a:custGeom>
          <a:noFill/>
          <a:ln w="107950">
            <a:solidFill>
              <a:srgbClr val="DC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7" name="Freeform 91">
            <a:extLst>
              <a:ext uri="{FF2B5EF4-FFF2-40B4-BE49-F238E27FC236}">
                <a16:creationId xmlns:a16="http://schemas.microsoft.com/office/drawing/2014/main" id="{A43F1D74-A8CB-4521-A826-555BEF8AB3F7}"/>
              </a:ext>
            </a:extLst>
          </p:cNvPr>
          <p:cNvSpPr/>
          <p:nvPr/>
        </p:nvSpPr>
        <p:spPr bwMode="auto">
          <a:xfrm>
            <a:off x="7642855" y="-2597"/>
            <a:ext cx="3040582" cy="6866919"/>
          </a:xfrm>
          <a:custGeom>
            <a:avLst/>
            <a:gdLst>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102188"/>
              <a:gd name="connsiteY0" fmla="*/ 0 h 6375400"/>
              <a:gd name="connsiteX1" fmla="*/ 3048000 w 3102188"/>
              <a:gd name="connsiteY1" fmla="*/ 1168400 h 6375400"/>
              <a:gd name="connsiteX2" fmla="*/ 2565400 w 3102188"/>
              <a:gd name="connsiteY2" fmla="*/ 1739900 h 6375400"/>
              <a:gd name="connsiteX3" fmla="*/ 736600 w 3102188"/>
              <a:gd name="connsiteY3" fmla="*/ 1727200 h 6375400"/>
              <a:gd name="connsiteX4" fmla="*/ 0 w 3102188"/>
              <a:gd name="connsiteY4" fmla="*/ 2235200 h 6375400"/>
              <a:gd name="connsiteX5" fmla="*/ 25400 w 3102188"/>
              <a:gd name="connsiteY5" fmla="*/ 2895600 h 6375400"/>
              <a:gd name="connsiteX6" fmla="*/ 685800 w 3102188"/>
              <a:gd name="connsiteY6" fmla="*/ 3365500 h 6375400"/>
              <a:gd name="connsiteX7" fmla="*/ 2463800 w 3102188"/>
              <a:gd name="connsiteY7" fmla="*/ 3365500 h 6375400"/>
              <a:gd name="connsiteX8" fmla="*/ 3098800 w 3102188"/>
              <a:gd name="connsiteY8" fmla="*/ 4013200 h 6375400"/>
              <a:gd name="connsiteX9" fmla="*/ 3073400 w 3102188"/>
              <a:gd name="connsiteY9" fmla="*/ 6375400 h 63754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51247 w 3118135"/>
              <a:gd name="connsiteY0" fmla="*/ 0 h 6438900"/>
              <a:gd name="connsiteX1" fmla="*/ 3063947 w 3118135"/>
              <a:gd name="connsiteY1" fmla="*/ 1231900 h 6438900"/>
              <a:gd name="connsiteX2" fmla="*/ 2581347 w 3118135"/>
              <a:gd name="connsiteY2" fmla="*/ 1803400 h 6438900"/>
              <a:gd name="connsiteX3" fmla="*/ 752547 w 3118135"/>
              <a:gd name="connsiteY3" fmla="*/ 1790700 h 6438900"/>
              <a:gd name="connsiteX4" fmla="*/ 15947 w 3118135"/>
              <a:gd name="connsiteY4" fmla="*/ 2298700 h 6438900"/>
              <a:gd name="connsiteX5" fmla="*/ 9597 w 3118135"/>
              <a:gd name="connsiteY5" fmla="*/ 2964929 h 6438900"/>
              <a:gd name="connsiteX6" fmla="*/ 701747 w 3118135"/>
              <a:gd name="connsiteY6" fmla="*/ 3429000 h 6438900"/>
              <a:gd name="connsiteX7" fmla="*/ 2479747 w 3118135"/>
              <a:gd name="connsiteY7" fmla="*/ 3429000 h 6438900"/>
              <a:gd name="connsiteX8" fmla="*/ 3114747 w 3118135"/>
              <a:gd name="connsiteY8" fmla="*/ 4076700 h 6438900"/>
              <a:gd name="connsiteX9" fmla="*/ 3089347 w 3118135"/>
              <a:gd name="connsiteY9" fmla="*/ 6438900 h 6438900"/>
              <a:gd name="connsiteX0" fmla="*/ 3041125 w 3108013"/>
              <a:gd name="connsiteY0" fmla="*/ 0 h 6438900"/>
              <a:gd name="connsiteX1" fmla="*/ 3053825 w 3108013"/>
              <a:gd name="connsiteY1" fmla="*/ 1231900 h 6438900"/>
              <a:gd name="connsiteX2" fmla="*/ 2571225 w 3108013"/>
              <a:gd name="connsiteY2" fmla="*/ 1803400 h 6438900"/>
              <a:gd name="connsiteX3" fmla="*/ 742425 w 3108013"/>
              <a:gd name="connsiteY3" fmla="*/ 1790700 h 6438900"/>
              <a:gd name="connsiteX4" fmla="*/ 5825 w 3108013"/>
              <a:gd name="connsiteY4" fmla="*/ 2298700 h 6438900"/>
              <a:gd name="connsiteX5" fmla="*/ 12175 w 3108013"/>
              <a:gd name="connsiteY5" fmla="*/ 2959100 h 6438900"/>
              <a:gd name="connsiteX6" fmla="*/ 691625 w 3108013"/>
              <a:gd name="connsiteY6" fmla="*/ 3429000 h 6438900"/>
              <a:gd name="connsiteX7" fmla="*/ 2469625 w 3108013"/>
              <a:gd name="connsiteY7" fmla="*/ 3429000 h 6438900"/>
              <a:gd name="connsiteX8" fmla="*/ 3104625 w 3108013"/>
              <a:gd name="connsiteY8" fmla="*/ 4076700 h 6438900"/>
              <a:gd name="connsiteX9" fmla="*/ 3079225 w 3108013"/>
              <a:gd name="connsiteY9" fmla="*/ 6438900 h 6438900"/>
              <a:gd name="connsiteX0" fmla="*/ 3036695 w 3103583"/>
              <a:gd name="connsiteY0" fmla="*/ 0 h 6438900"/>
              <a:gd name="connsiteX1" fmla="*/ 3049395 w 3103583"/>
              <a:gd name="connsiteY1" fmla="*/ 1231900 h 6438900"/>
              <a:gd name="connsiteX2" fmla="*/ 2566795 w 3103583"/>
              <a:gd name="connsiteY2" fmla="*/ 1803400 h 6438900"/>
              <a:gd name="connsiteX3" fmla="*/ 737995 w 3103583"/>
              <a:gd name="connsiteY3" fmla="*/ 1790700 h 6438900"/>
              <a:gd name="connsiteX4" fmla="*/ 1395 w 3103583"/>
              <a:gd name="connsiteY4" fmla="*/ 2298700 h 6438900"/>
              <a:gd name="connsiteX5" fmla="*/ 14095 w 3103583"/>
              <a:gd name="connsiteY5" fmla="*/ 2953272 h 6438900"/>
              <a:gd name="connsiteX6" fmla="*/ 687195 w 3103583"/>
              <a:gd name="connsiteY6" fmla="*/ 3429000 h 6438900"/>
              <a:gd name="connsiteX7" fmla="*/ 2465195 w 3103583"/>
              <a:gd name="connsiteY7" fmla="*/ 3429000 h 6438900"/>
              <a:gd name="connsiteX8" fmla="*/ 3100195 w 3103583"/>
              <a:gd name="connsiteY8" fmla="*/ 4076700 h 6438900"/>
              <a:gd name="connsiteX9" fmla="*/ 3074795 w 3103583"/>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945"/>
              <a:gd name="connsiteY0" fmla="*/ 0 h 6438900"/>
              <a:gd name="connsiteX1" fmla="*/ 3049244 w 3103945"/>
              <a:gd name="connsiteY1" fmla="*/ 1231900 h 6438900"/>
              <a:gd name="connsiteX2" fmla="*/ 2566644 w 3103945"/>
              <a:gd name="connsiteY2" fmla="*/ 1803400 h 6438900"/>
              <a:gd name="connsiteX3" fmla="*/ 737844 w 3103945"/>
              <a:gd name="connsiteY3" fmla="*/ 1790700 h 6438900"/>
              <a:gd name="connsiteX4" fmla="*/ 1244 w 3103945"/>
              <a:gd name="connsiteY4" fmla="*/ 2298700 h 6438900"/>
              <a:gd name="connsiteX5" fmla="*/ 4419 w 3103945"/>
              <a:gd name="connsiteY5" fmla="*/ 2979500 h 6438900"/>
              <a:gd name="connsiteX6" fmla="*/ 687044 w 3103945"/>
              <a:gd name="connsiteY6" fmla="*/ 3429000 h 6438900"/>
              <a:gd name="connsiteX7" fmla="*/ 2465044 w 3103945"/>
              <a:gd name="connsiteY7" fmla="*/ 3429000 h 6438900"/>
              <a:gd name="connsiteX8" fmla="*/ 3100044 w 3103945"/>
              <a:gd name="connsiteY8" fmla="*/ 4076700 h 6438900"/>
              <a:gd name="connsiteX9" fmla="*/ 3074644 w 3103945"/>
              <a:gd name="connsiteY9" fmla="*/ 6438900 h 6438900"/>
              <a:gd name="connsiteX0" fmla="*/ 3036544 w 3100051"/>
              <a:gd name="connsiteY0" fmla="*/ 0 h 6438900"/>
              <a:gd name="connsiteX1" fmla="*/ 3049244 w 3100051"/>
              <a:gd name="connsiteY1" fmla="*/ 1231900 h 6438900"/>
              <a:gd name="connsiteX2" fmla="*/ 2566644 w 3100051"/>
              <a:gd name="connsiteY2" fmla="*/ 1803400 h 6438900"/>
              <a:gd name="connsiteX3" fmla="*/ 737844 w 3100051"/>
              <a:gd name="connsiteY3" fmla="*/ 1790700 h 6438900"/>
              <a:gd name="connsiteX4" fmla="*/ 1244 w 3100051"/>
              <a:gd name="connsiteY4" fmla="*/ 2298700 h 6438900"/>
              <a:gd name="connsiteX5" fmla="*/ 4419 w 3100051"/>
              <a:gd name="connsiteY5" fmla="*/ 2979500 h 6438900"/>
              <a:gd name="connsiteX6" fmla="*/ 687044 w 3100051"/>
              <a:gd name="connsiteY6" fmla="*/ 3429000 h 6438900"/>
              <a:gd name="connsiteX7" fmla="*/ 2465044 w 3100051"/>
              <a:gd name="connsiteY7" fmla="*/ 3429000 h 6438900"/>
              <a:gd name="connsiteX8" fmla="*/ 3100044 w 3100051"/>
              <a:gd name="connsiteY8" fmla="*/ 4076700 h 6438900"/>
              <a:gd name="connsiteX9" fmla="*/ 3074644 w 3100051"/>
              <a:gd name="connsiteY9" fmla="*/ 6438900 h 6438900"/>
              <a:gd name="connsiteX0" fmla="*/ 3036544 w 3101558"/>
              <a:gd name="connsiteY0" fmla="*/ 0 h 6438900"/>
              <a:gd name="connsiteX1" fmla="*/ 3049244 w 3101558"/>
              <a:gd name="connsiteY1" fmla="*/ 1231900 h 6438900"/>
              <a:gd name="connsiteX2" fmla="*/ 2566644 w 3101558"/>
              <a:gd name="connsiteY2" fmla="*/ 1803400 h 6438900"/>
              <a:gd name="connsiteX3" fmla="*/ 737844 w 3101558"/>
              <a:gd name="connsiteY3" fmla="*/ 1790700 h 6438900"/>
              <a:gd name="connsiteX4" fmla="*/ 1244 w 3101558"/>
              <a:gd name="connsiteY4" fmla="*/ 2298700 h 6438900"/>
              <a:gd name="connsiteX5" fmla="*/ 4419 w 3101558"/>
              <a:gd name="connsiteY5" fmla="*/ 2979500 h 6438900"/>
              <a:gd name="connsiteX6" fmla="*/ 687044 w 3101558"/>
              <a:gd name="connsiteY6" fmla="*/ 3429000 h 6438900"/>
              <a:gd name="connsiteX7" fmla="*/ 2465044 w 3101558"/>
              <a:gd name="connsiteY7" fmla="*/ 3429000 h 6438900"/>
              <a:gd name="connsiteX8" fmla="*/ 3100044 w 3101558"/>
              <a:gd name="connsiteY8" fmla="*/ 4076700 h 6438900"/>
              <a:gd name="connsiteX9" fmla="*/ 3074644 w 3101558"/>
              <a:gd name="connsiteY9" fmla="*/ 6438900 h 6438900"/>
              <a:gd name="connsiteX0" fmla="*/ 3036544 w 3103280"/>
              <a:gd name="connsiteY0" fmla="*/ 0 h 6438900"/>
              <a:gd name="connsiteX1" fmla="*/ 3049244 w 3103280"/>
              <a:gd name="connsiteY1" fmla="*/ 1231900 h 6438900"/>
              <a:gd name="connsiteX2" fmla="*/ 2566644 w 3103280"/>
              <a:gd name="connsiteY2" fmla="*/ 1803400 h 6438900"/>
              <a:gd name="connsiteX3" fmla="*/ 737844 w 3103280"/>
              <a:gd name="connsiteY3" fmla="*/ 1790700 h 6438900"/>
              <a:gd name="connsiteX4" fmla="*/ 1244 w 3103280"/>
              <a:gd name="connsiteY4" fmla="*/ 2298700 h 6438900"/>
              <a:gd name="connsiteX5" fmla="*/ 4419 w 3103280"/>
              <a:gd name="connsiteY5" fmla="*/ 2979500 h 6438900"/>
              <a:gd name="connsiteX6" fmla="*/ 687044 w 3103280"/>
              <a:gd name="connsiteY6" fmla="*/ 3429000 h 6438900"/>
              <a:gd name="connsiteX7" fmla="*/ 2465044 w 3103280"/>
              <a:gd name="connsiteY7" fmla="*/ 3429000 h 6438900"/>
              <a:gd name="connsiteX8" fmla="*/ 3100044 w 3103280"/>
              <a:gd name="connsiteY8" fmla="*/ 4076700 h 6438900"/>
              <a:gd name="connsiteX9" fmla="*/ 3074644 w 3103280"/>
              <a:gd name="connsiteY9" fmla="*/ 6438900 h 6438900"/>
              <a:gd name="connsiteX0" fmla="*/ 3036544 w 3101558"/>
              <a:gd name="connsiteY0" fmla="*/ 0 h 6438900"/>
              <a:gd name="connsiteX1" fmla="*/ 3049244 w 3101558"/>
              <a:gd name="connsiteY1" fmla="*/ 1231900 h 6438900"/>
              <a:gd name="connsiteX2" fmla="*/ 2566644 w 3101558"/>
              <a:gd name="connsiteY2" fmla="*/ 1803400 h 6438900"/>
              <a:gd name="connsiteX3" fmla="*/ 737844 w 3101558"/>
              <a:gd name="connsiteY3" fmla="*/ 1790700 h 6438900"/>
              <a:gd name="connsiteX4" fmla="*/ 1244 w 3101558"/>
              <a:gd name="connsiteY4" fmla="*/ 2298700 h 6438900"/>
              <a:gd name="connsiteX5" fmla="*/ 4419 w 3101558"/>
              <a:gd name="connsiteY5" fmla="*/ 2979500 h 6438900"/>
              <a:gd name="connsiteX6" fmla="*/ 687044 w 3101558"/>
              <a:gd name="connsiteY6" fmla="*/ 3429000 h 6438900"/>
              <a:gd name="connsiteX7" fmla="*/ 2465044 w 3101558"/>
              <a:gd name="connsiteY7" fmla="*/ 3429000 h 6438900"/>
              <a:gd name="connsiteX8" fmla="*/ 3100044 w 3101558"/>
              <a:gd name="connsiteY8" fmla="*/ 4076700 h 6438900"/>
              <a:gd name="connsiteX9" fmla="*/ 3074644 w 3101558"/>
              <a:gd name="connsiteY9" fmla="*/ 6438900 h 6438900"/>
              <a:gd name="connsiteX0" fmla="*/ 3036544 w 3102432"/>
              <a:gd name="connsiteY0" fmla="*/ 0 h 6438900"/>
              <a:gd name="connsiteX1" fmla="*/ 3049244 w 3102432"/>
              <a:gd name="connsiteY1" fmla="*/ 1231900 h 6438900"/>
              <a:gd name="connsiteX2" fmla="*/ 2566644 w 3102432"/>
              <a:gd name="connsiteY2" fmla="*/ 1803400 h 6438900"/>
              <a:gd name="connsiteX3" fmla="*/ 737844 w 3102432"/>
              <a:gd name="connsiteY3" fmla="*/ 1790700 h 6438900"/>
              <a:gd name="connsiteX4" fmla="*/ 1244 w 3102432"/>
              <a:gd name="connsiteY4" fmla="*/ 2298700 h 6438900"/>
              <a:gd name="connsiteX5" fmla="*/ 4419 w 3102432"/>
              <a:gd name="connsiteY5" fmla="*/ 2979500 h 6438900"/>
              <a:gd name="connsiteX6" fmla="*/ 687044 w 3102432"/>
              <a:gd name="connsiteY6" fmla="*/ 3429000 h 6438900"/>
              <a:gd name="connsiteX7" fmla="*/ 2465044 w 3102432"/>
              <a:gd name="connsiteY7" fmla="*/ 3429000 h 6438900"/>
              <a:gd name="connsiteX8" fmla="*/ 3100044 w 3102432"/>
              <a:gd name="connsiteY8" fmla="*/ 4076700 h 6438900"/>
              <a:gd name="connsiteX9" fmla="*/ 3074644 w 3102432"/>
              <a:gd name="connsiteY9" fmla="*/ 6438900 h 6438900"/>
              <a:gd name="connsiteX0" fmla="*/ 3036544 w 3102432"/>
              <a:gd name="connsiteY0" fmla="*/ 0 h 6438900"/>
              <a:gd name="connsiteX1" fmla="*/ 3049244 w 3102432"/>
              <a:gd name="connsiteY1" fmla="*/ 1231900 h 6438900"/>
              <a:gd name="connsiteX2" fmla="*/ 2566644 w 3102432"/>
              <a:gd name="connsiteY2" fmla="*/ 1803400 h 6438900"/>
              <a:gd name="connsiteX3" fmla="*/ 737844 w 3102432"/>
              <a:gd name="connsiteY3" fmla="*/ 1790700 h 6438900"/>
              <a:gd name="connsiteX4" fmla="*/ 1244 w 3102432"/>
              <a:gd name="connsiteY4" fmla="*/ 2298700 h 6438900"/>
              <a:gd name="connsiteX5" fmla="*/ 4419 w 3102432"/>
              <a:gd name="connsiteY5" fmla="*/ 2979500 h 6438900"/>
              <a:gd name="connsiteX6" fmla="*/ 687044 w 3102432"/>
              <a:gd name="connsiteY6" fmla="*/ 3429000 h 6438900"/>
              <a:gd name="connsiteX7" fmla="*/ 2465044 w 3102432"/>
              <a:gd name="connsiteY7" fmla="*/ 3429000 h 6438900"/>
              <a:gd name="connsiteX8" fmla="*/ 3100044 w 3102432"/>
              <a:gd name="connsiteY8" fmla="*/ 4076700 h 6438900"/>
              <a:gd name="connsiteX9" fmla="*/ 3074644 w 3102432"/>
              <a:gd name="connsiteY9" fmla="*/ 6438900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432" h="6438900">
                <a:moveTo>
                  <a:pt x="3036544" y="0"/>
                </a:moveTo>
                <a:lnTo>
                  <a:pt x="3049244" y="1231900"/>
                </a:lnTo>
                <a:cubicBezTo>
                  <a:pt x="3047127" y="1606028"/>
                  <a:pt x="2918011" y="1818799"/>
                  <a:pt x="2566644" y="1803400"/>
                </a:cubicBezTo>
                <a:lnTo>
                  <a:pt x="737844" y="1790700"/>
                </a:lnTo>
                <a:cubicBezTo>
                  <a:pt x="200211" y="1783888"/>
                  <a:pt x="-1684" y="1930370"/>
                  <a:pt x="1244" y="2298700"/>
                </a:cubicBezTo>
                <a:cubicBezTo>
                  <a:pt x="9711" y="2608119"/>
                  <a:pt x="-7628" y="2688496"/>
                  <a:pt x="4419" y="2979500"/>
                </a:cubicBezTo>
                <a:cubicBezTo>
                  <a:pt x="2302" y="3267703"/>
                  <a:pt x="98611" y="3416240"/>
                  <a:pt x="687044" y="3429000"/>
                </a:cubicBezTo>
                <a:lnTo>
                  <a:pt x="2465044" y="3429000"/>
                </a:lnTo>
                <a:cubicBezTo>
                  <a:pt x="3057711" y="3432527"/>
                  <a:pt x="3116977" y="3716748"/>
                  <a:pt x="3100044" y="4076700"/>
                </a:cubicBezTo>
                <a:lnTo>
                  <a:pt x="3074644" y="6438900"/>
                </a:lnTo>
              </a:path>
            </a:pathLst>
          </a:custGeom>
          <a:noFill/>
          <a:ln w="1079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8" name="Freeform 92">
            <a:extLst>
              <a:ext uri="{FF2B5EF4-FFF2-40B4-BE49-F238E27FC236}">
                <a16:creationId xmlns:a16="http://schemas.microsoft.com/office/drawing/2014/main" id="{356DC625-6847-427E-A4FC-E7250376ABE3}"/>
              </a:ext>
            </a:extLst>
          </p:cNvPr>
          <p:cNvSpPr/>
          <p:nvPr/>
        </p:nvSpPr>
        <p:spPr bwMode="auto">
          <a:xfrm>
            <a:off x="11196524" y="1460"/>
            <a:ext cx="995745" cy="1663392"/>
          </a:xfrm>
          <a:custGeom>
            <a:avLst/>
            <a:gdLst>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0 w 1016000"/>
              <a:gd name="connsiteY0" fmla="*/ 0 h 1524000"/>
              <a:gd name="connsiteX1" fmla="*/ 0 w 1016000"/>
              <a:gd name="connsiteY1" fmla="*/ 977900 h 1524000"/>
              <a:gd name="connsiteX2" fmla="*/ 520700 w 1016000"/>
              <a:gd name="connsiteY2" fmla="*/ 1524000 h 1524000"/>
              <a:gd name="connsiteX3" fmla="*/ 1016000 w 1016000"/>
              <a:gd name="connsiteY3" fmla="*/ 1498600 h 1524000"/>
              <a:gd name="connsiteX0" fmla="*/ 0 w 1016000"/>
              <a:gd name="connsiteY0" fmla="*/ 0 h 1524000"/>
              <a:gd name="connsiteX1" fmla="*/ 0 w 1016000"/>
              <a:gd name="connsiteY1" fmla="*/ 977900 h 1524000"/>
              <a:gd name="connsiteX2" fmla="*/ 520700 w 1016000"/>
              <a:gd name="connsiteY2" fmla="*/ 1524000 h 1524000"/>
              <a:gd name="connsiteX3" fmla="*/ 1016000 w 1016000"/>
              <a:gd name="connsiteY3" fmla="*/ 1498600 h 1524000"/>
              <a:gd name="connsiteX0" fmla="*/ 0 w 1016000"/>
              <a:gd name="connsiteY0" fmla="*/ 0 h 1498600"/>
              <a:gd name="connsiteX1" fmla="*/ 0 w 1016000"/>
              <a:gd name="connsiteY1" fmla="*/ 977900 h 1498600"/>
              <a:gd name="connsiteX2" fmla="*/ 1016000 w 1016000"/>
              <a:gd name="connsiteY2" fmla="*/ 1498600 h 1498600"/>
              <a:gd name="connsiteX0" fmla="*/ 0 w 1016000"/>
              <a:gd name="connsiteY0" fmla="*/ 0 h 1505604"/>
              <a:gd name="connsiteX1" fmla="*/ 0 w 1016000"/>
              <a:gd name="connsiteY1" fmla="*/ 977900 h 1505604"/>
              <a:gd name="connsiteX2" fmla="*/ 1016000 w 1016000"/>
              <a:gd name="connsiteY2" fmla="*/ 1498600 h 1505604"/>
              <a:gd name="connsiteX0" fmla="*/ 0 w 1016000"/>
              <a:gd name="connsiteY0" fmla="*/ 0 h 1506490"/>
              <a:gd name="connsiteX1" fmla="*/ 0 w 1016000"/>
              <a:gd name="connsiteY1" fmla="*/ 977900 h 1506490"/>
              <a:gd name="connsiteX2" fmla="*/ 1016000 w 1016000"/>
              <a:gd name="connsiteY2" fmla="*/ 1498600 h 1506490"/>
            </a:gdLst>
            <a:ahLst/>
            <a:cxnLst>
              <a:cxn ang="0">
                <a:pos x="connsiteX0" y="connsiteY0"/>
              </a:cxn>
              <a:cxn ang="0">
                <a:pos x="connsiteX1" y="connsiteY1"/>
              </a:cxn>
              <a:cxn ang="0">
                <a:pos x="connsiteX2" y="connsiteY2"/>
              </a:cxn>
            </a:cxnLst>
            <a:rect l="l" t="t" r="r" b="b"/>
            <a:pathLst>
              <a:path w="1016000" h="1506490">
                <a:moveTo>
                  <a:pt x="0" y="0"/>
                </a:moveTo>
                <a:lnTo>
                  <a:pt x="0" y="977900"/>
                </a:lnTo>
                <a:cubicBezTo>
                  <a:pt x="4233" y="1272423"/>
                  <a:pt x="105833" y="1557956"/>
                  <a:pt x="1016000" y="1498600"/>
                </a:cubicBezTo>
              </a:path>
            </a:pathLst>
          </a:custGeom>
          <a:noFill/>
          <a:ln w="1079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9" name="Freeform 93">
            <a:extLst>
              <a:ext uri="{FF2B5EF4-FFF2-40B4-BE49-F238E27FC236}">
                <a16:creationId xmlns:a16="http://schemas.microsoft.com/office/drawing/2014/main" id="{7E8AE052-F2CF-4F9E-AAD7-4EC9B3D1BB12}"/>
              </a:ext>
            </a:extLst>
          </p:cNvPr>
          <p:cNvSpPr/>
          <p:nvPr/>
        </p:nvSpPr>
        <p:spPr bwMode="auto">
          <a:xfrm>
            <a:off x="10917398" y="4134815"/>
            <a:ext cx="1272252" cy="2729507"/>
          </a:xfrm>
          <a:custGeom>
            <a:avLst/>
            <a:gdLst>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300242 w 1300242"/>
              <a:gd name="connsiteY0" fmla="*/ 0 h 2705100"/>
              <a:gd name="connsiteX1" fmla="*/ 766842 w 1300242"/>
              <a:gd name="connsiteY1" fmla="*/ 203200 h 2705100"/>
              <a:gd name="connsiteX2" fmla="*/ 462042 w 1300242"/>
              <a:gd name="connsiteY2" fmla="*/ 203200 h 2705100"/>
              <a:gd name="connsiteX3" fmla="*/ 4842 w 1300242"/>
              <a:gd name="connsiteY3" fmla="*/ 787400 h 2705100"/>
              <a:gd name="connsiteX4" fmla="*/ 4842 w 1300242"/>
              <a:gd name="connsiteY4" fmla="*/ 2705100 h 2705100"/>
              <a:gd name="connsiteX0" fmla="*/ 1287542 w 1287542"/>
              <a:gd name="connsiteY0" fmla="*/ 0 h 2705100"/>
              <a:gd name="connsiteX1" fmla="*/ 766842 w 1287542"/>
              <a:gd name="connsiteY1" fmla="*/ 203200 h 2705100"/>
              <a:gd name="connsiteX2" fmla="*/ 462042 w 1287542"/>
              <a:gd name="connsiteY2" fmla="*/ 203200 h 2705100"/>
              <a:gd name="connsiteX3" fmla="*/ 4842 w 1287542"/>
              <a:gd name="connsiteY3" fmla="*/ 787400 h 2705100"/>
              <a:gd name="connsiteX4" fmla="*/ 4842 w 1287542"/>
              <a:gd name="connsiteY4" fmla="*/ 2705100 h 2705100"/>
              <a:gd name="connsiteX0" fmla="*/ 1338342 w 1338342"/>
              <a:gd name="connsiteY0" fmla="*/ 0 h 2716509"/>
              <a:gd name="connsiteX1" fmla="*/ 766842 w 1338342"/>
              <a:gd name="connsiteY1" fmla="*/ 214609 h 2716509"/>
              <a:gd name="connsiteX2" fmla="*/ 462042 w 1338342"/>
              <a:gd name="connsiteY2" fmla="*/ 214609 h 2716509"/>
              <a:gd name="connsiteX3" fmla="*/ 4842 w 1338342"/>
              <a:gd name="connsiteY3" fmla="*/ 798809 h 2716509"/>
              <a:gd name="connsiteX4" fmla="*/ 4842 w 1338342"/>
              <a:gd name="connsiteY4" fmla="*/ 2716509 h 2716509"/>
              <a:gd name="connsiteX0" fmla="*/ 766842 w 766842"/>
              <a:gd name="connsiteY0" fmla="*/ 0 h 2501900"/>
              <a:gd name="connsiteX1" fmla="*/ 462042 w 766842"/>
              <a:gd name="connsiteY1" fmla="*/ 0 h 2501900"/>
              <a:gd name="connsiteX2" fmla="*/ 4842 w 766842"/>
              <a:gd name="connsiteY2" fmla="*/ 584200 h 2501900"/>
              <a:gd name="connsiteX3" fmla="*/ 4842 w 766842"/>
              <a:gd name="connsiteY3" fmla="*/ 2501900 h 2501900"/>
              <a:gd name="connsiteX0" fmla="*/ 1319292 w 1319292"/>
              <a:gd name="connsiteY0" fmla="*/ 0 h 2501900"/>
              <a:gd name="connsiteX1" fmla="*/ 462042 w 1319292"/>
              <a:gd name="connsiteY1" fmla="*/ 0 h 2501900"/>
              <a:gd name="connsiteX2" fmla="*/ 4842 w 1319292"/>
              <a:gd name="connsiteY2" fmla="*/ 584200 h 2501900"/>
              <a:gd name="connsiteX3" fmla="*/ 4842 w 1319292"/>
              <a:gd name="connsiteY3" fmla="*/ 2501900 h 2501900"/>
              <a:gd name="connsiteX0" fmla="*/ 1314583 w 1314583"/>
              <a:gd name="connsiteY0" fmla="*/ 0 h 2501900"/>
              <a:gd name="connsiteX1" fmla="*/ 457333 w 1314583"/>
              <a:gd name="connsiteY1" fmla="*/ 0 h 2501900"/>
              <a:gd name="connsiteX2" fmla="*/ 133 w 1314583"/>
              <a:gd name="connsiteY2" fmla="*/ 584200 h 2501900"/>
              <a:gd name="connsiteX3" fmla="*/ 133 w 1314583"/>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1314583" h="2501900">
                <a:moveTo>
                  <a:pt x="1314583" y="0"/>
                </a:moveTo>
                <a:lnTo>
                  <a:pt x="457333" y="0"/>
                </a:lnTo>
                <a:cubicBezTo>
                  <a:pt x="38233" y="42333"/>
                  <a:pt x="-2761" y="405770"/>
                  <a:pt x="133" y="584200"/>
                </a:cubicBezTo>
                <a:lnTo>
                  <a:pt x="133" y="2501900"/>
                </a:lnTo>
              </a:path>
            </a:pathLst>
          </a:custGeom>
          <a:noFill/>
          <a:ln w="1079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0" name="Freeform 94">
            <a:extLst>
              <a:ext uri="{FF2B5EF4-FFF2-40B4-BE49-F238E27FC236}">
                <a16:creationId xmlns:a16="http://schemas.microsoft.com/office/drawing/2014/main" id="{C5806B18-3A6E-4009-9375-44F51A24C1CD}"/>
              </a:ext>
            </a:extLst>
          </p:cNvPr>
          <p:cNvSpPr/>
          <p:nvPr/>
        </p:nvSpPr>
        <p:spPr bwMode="auto">
          <a:xfrm>
            <a:off x="11171377" y="5320892"/>
            <a:ext cx="1018274" cy="1540317"/>
          </a:xfrm>
          <a:custGeom>
            <a:avLst/>
            <a:gdLst>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1048512 w 1048512"/>
              <a:gd name="connsiteY2" fmla="*/ 0 h 1414272"/>
              <a:gd name="connsiteX0" fmla="*/ 0 w 1048512"/>
              <a:gd name="connsiteY0" fmla="*/ 1446741 h 1446741"/>
              <a:gd name="connsiteX1" fmla="*/ 12192 w 1048512"/>
              <a:gd name="connsiteY1" fmla="*/ 520149 h 1446741"/>
              <a:gd name="connsiteX2" fmla="*/ 1048512 w 1048512"/>
              <a:gd name="connsiteY2" fmla="*/ 32469 h 1446741"/>
              <a:gd name="connsiteX0" fmla="*/ 0 w 1048512"/>
              <a:gd name="connsiteY0" fmla="*/ 1454721 h 1454721"/>
              <a:gd name="connsiteX1" fmla="*/ 12192 w 1048512"/>
              <a:gd name="connsiteY1" fmla="*/ 528129 h 1454721"/>
              <a:gd name="connsiteX2" fmla="*/ 1048512 w 1048512"/>
              <a:gd name="connsiteY2" fmla="*/ 40449 h 1454721"/>
              <a:gd name="connsiteX0" fmla="*/ 0 w 1048512"/>
              <a:gd name="connsiteY0" fmla="*/ 1421418 h 1421418"/>
              <a:gd name="connsiteX1" fmla="*/ 12192 w 1048512"/>
              <a:gd name="connsiteY1" fmla="*/ 494826 h 1421418"/>
              <a:gd name="connsiteX2" fmla="*/ 1048512 w 1048512"/>
              <a:gd name="connsiteY2" fmla="*/ 7146 h 1421418"/>
              <a:gd name="connsiteX0" fmla="*/ 0 w 1048512"/>
              <a:gd name="connsiteY0" fmla="*/ 1421108 h 1421108"/>
              <a:gd name="connsiteX1" fmla="*/ 12192 w 1048512"/>
              <a:gd name="connsiteY1" fmla="*/ 494516 h 1421108"/>
              <a:gd name="connsiteX2" fmla="*/ 1048512 w 1048512"/>
              <a:gd name="connsiteY2" fmla="*/ 6836 h 1421108"/>
              <a:gd name="connsiteX0" fmla="*/ 0 w 1048512"/>
              <a:gd name="connsiteY0" fmla="*/ 1424515 h 1424515"/>
              <a:gd name="connsiteX1" fmla="*/ 12192 w 1048512"/>
              <a:gd name="connsiteY1" fmla="*/ 497923 h 1424515"/>
              <a:gd name="connsiteX2" fmla="*/ 1048512 w 1048512"/>
              <a:gd name="connsiteY2" fmla="*/ 10243 h 1424515"/>
              <a:gd name="connsiteX0" fmla="*/ 0 w 1048512"/>
              <a:gd name="connsiteY0" fmla="*/ 1414727 h 1414727"/>
              <a:gd name="connsiteX1" fmla="*/ 12192 w 1048512"/>
              <a:gd name="connsiteY1" fmla="*/ 488135 h 1414727"/>
              <a:gd name="connsiteX2" fmla="*/ 1048512 w 1048512"/>
              <a:gd name="connsiteY2" fmla="*/ 455 h 1414727"/>
              <a:gd name="connsiteX0" fmla="*/ 0 w 1042162"/>
              <a:gd name="connsiteY0" fmla="*/ 1411875 h 1411875"/>
              <a:gd name="connsiteX1" fmla="*/ 5842 w 1042162"/>
              <a:gd name="connsiteY1" fmla="*/ 488135 h 1411875"/>
              <a:gd name="connsiteX2" fmla="*/ 1042162 w 1042162"/>
              <a:gd name="connsiteY2" fmla="*/ 455 h 1411875"/>
              <a:gd name="connsiteX0" fmla="*/ 0 w 1038987"/>
              <a:gd name="connsiteY0" fmla="*/ 1411875 h 1411875"/>
              <a:gd name="connsiteX1" fmla="*/ 2667 w 1038987"/>
              <a:gd name="connsiteY1" fmla="*/ 488135 h 1411875"/>
              <a:gd name="connsiteX2" fmla="*/ 1038987 w 1038987"/>
              <a:gd name="connsiteY2" fmla="*/ 455 h 1411875"/>
            </a:gdLst>
            <a:ahLst/>
            <a:cxnLst>
              <a:cxn ang="0">
                <a:pos x="connsiteX0" y="connsiteY0"/>
              </a:cxn>
              <a:cxn ang="0">
                <a:pos x="connsiteX1" y="connsiteY1"/>
              </a:cxn>
              <a:cxn ang="0">
                <a:pos x="connsiteX2" y="connsiteY2"/>
              </a:cxn>
            </a:cxnLst>
            <a:rect l="l" t="t" r="r" b="b"/>
            <a:pathLst>
              <a:path w="1038987" h="1411875">
                <a:moveTo>
                  <a:pt x="0" y="1411875"/>
                </a:moveTo>
                <a:cubicBezTo>
                  <a:pt x="1947" y="1103962"/>
                  <a:pt x="720" y="796048"/>
                  <a:pt x="2667" y="488135"/>
                </a:cubicBezTo>
                <a:cubicBezTo>
                  <a:pt x="-381" y="58472"/>
                  <a:pt x="191262" y="-6329"/>
                  <a:pt x="1038987" y="455"/>
                </a:cubicBezTo>
              </a:path>
            </a:pathLst>
          </a:custGeom>
          <a:noFill/>
          <a:ln w="10795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1" name="Freeform 95">
            <a:extLst>
              <a:ext uri="{FF2B5EF4-FFF2-40B4-BE49-F238E27FC236}">
                <a16:creationId xmlns:a16="http://schemas.microsoft.com/office/drawing/2014/main" id="{3FA5F619-32ED-469C-A395-1FCACF6AEF44}"/>
              </a:ext>
            </a:extLst>
          </p:cNvPr>
          <p:cNvSpPr/>
          <p:nvPr/>
        </p:nvSpPr>
        <p:spPr bwMode="auto">
          <a:xfrm>
            <a:off x="7431982" y="2467011"/>
            <a:ext cx="2427625" cy="4397311"/>
          </a:xfrm>
          <a:custGeom>
            <a:avLst/>
            <a:gdLst>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72384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72384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167" h="4030631">
                <a:moveTo>
                  <a:pt x="2479167" y="4030631"/>
                </a:moveTo>
                <a:lnTo>
                  <a:pt x="2479167" y="3055271"/>
                </a:lnTo>
                <a:cubicBezTo>
                  <a:pt x="2478432" y="2904400"/>
                  <a:pt x="2328799" y="2681383"/>
                  <a:pt x="1979295" y="2677319"/>
                </a:cubicBezTo>
                <a:lnTo>
                  <a:pt x="1576959" y="2677319"/>
                </a:lnTo>
                <a:cubicBezTo>
                  <a:pt x="1349375" y="2671689"/>
                  <a:pt x="1093710" y="2571656"/>
                  <a:pt x="1077087" y="2226215"/>
                </a:cubicBezTo>
                <a:lnTo>
                  <a:pt x="1101471" y="409607"/>
                </a:lnTo>
                <a:cubicBezTo>
                  <a:pt x="1068959" y="238919"/>
                  <a:pt x="987679" y="68231"/>
                  <a:pt x="674751" y="7271"/>
                </a:cubicBezTo>
                <a:lnTo>
                  <a:pt x="0" y="0"/>
                </a:lnTo>
              </a:path>
            </a:pathLst>
          </a:custGeom>
          <a:noFill/>
          <a:ln w="1079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2" name="Freeform 96">
            <a:extLst>
              <a:ext uri="{FF2B5EF4-FFF2-40B4-BE49-F238E27FC236}">
                <a16:creationId xmlns:a16="http://schemas.microsoft.com/office/drawing/2014/main" id="{45403DA8-B2AE-40CE-9553-416E229B96B7}"/>
              </a:ext>
            </a:extLst>
          </p:cNvPr>
          <p:cNvSpPr/>
          <p:nvPr/>
        </p:nvSpPr>
        <p:spPr bwMode="auto">
          <a:xfrm>
            <a:off x="10361299" y="4563222"/>
            <a:ext cx="1828351" cy="2301099"/>
          </a:xfrm>
          <a:custGeom>
            <a:avLst/>
            <a:gdLst>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730 w 1865914"/>
              <a:gd name="connsiteY0" fmla="*/ 2109216 h 2109216"/>
              <a:gd name="connsiteX1" fmla="*/ 538 w 1865914"/>
              <a:gd name="connsiteY1" fmla="*/ 585216 h 2109216"/>
              <a:gd name="connsiteX2" fmla="*/ 427258 w 1865914"/>
              <a:gd name="connsiteY2" fmla="*/ 0 h 2109216"/>
              <a:gd name="connsiteX3" fmla="*/ 1865914 w 1865914"/>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24428 h 2124428"/>
              <a:gd name="connsiteX1" fmla="*/ 0 w 1865376"/>
              <a:gd name="connsiteY1" fmla="*/ 600428 h 2124428"/>
              <a:gd name="connsiteX2" fmla="*/ 426720 w 1865376"/>
              <a:gd name="connsiteY2" fmla="*/ 15212 h 2124428"/>
              <a:gd name="connsiteX3" fmla="*/ 1865376 w 1865376"/>
              <a:gd name="connsiteY3" fmla="*/ 15212 h 2124428"/>
              <a:gd name="connsiteX0" fmla="*/ 12192 w 1865376"/>
              <a:gd name="connsiteY0" fmla="*/ 2116668 h 2116668"/>
              <a:gd name="connsiteX1" fmla="*/ 0 w 1865376"/>
              <a:gd name="connsiteY1" fmla="*/ 592668 h 2116668"/>
              <a:gd name="connsiteX2" fmla="*/ 731520 w 1865376"/>
              <a:gd name="connsiteY2" fmla="*/ 18860 h 2116668"/>
              <a:gd name="connsiteX3" fmla="*/ 1865376 w 1865376"/>
              <a:gd name="connsiteY3" fmla="*/ 7452 h 2116668"/>
              <a:gd name="connsiteX0" fmla="*/ 12192 w 1865376"/>
              <a:gd name="connsiteY0" fmla="*/ 2116668 h 2116668"/>
              <a:gd name="connsiteX1" fmla="*/ 0 w 1865376"/>
              <a:gd name="connsiteY1" fmla="*/ 592668 h 2116668"/>
              <a:gd name="connsiteX2" fmla="*/ 731520 w 1865376"/>
              <a:gd name="connsiteY2" fmla="*/ 18860 h 2116668"/>
              <a:gd name="connsiteX3" fmla="*/ 1865376 w 1865376"/>
              <a:gd name="connsiteY3" fmla="*/ 7452 h 2116668"/>
              <a:gd name="connsiteX0" fmla="*/ 12192 w 1865376"/>
              <a:gd name="connsiteY0" fmla="*/ 2109217 h 2109217"/>
              <a:gd name="connsiteX1" fmla="*/ 0 w 1865376"/>
              <a:gd name="connsiteY1" fmla="*/ 585217 h 2109217"/>
              <a:gd name="connsiteX2" fmla="*/ 731520 w 1865376"/>
              <a:gd name="connsiteY2" fmla="*/ 11409 h 2109217"/>
              <a:gd name="connsiteX3" fmla="*/ 1865376 w 1865376"/>
              <a:gd name="connsiteY3" fmla="*/ 1 h 2109217"/>
              <a:gd name="connsiteX0" fmla="*/ 12192 w 1865376"/>
              <a:gd name="connsiteY0" fmla="*/ 2212929 h 2212929"/>
              <a:gd name="connsiteX1" fmla="*/ 0 w 1865376"/>
              <a:gd name="connsiteY1" fmla="*/ 688929 h 2212929"/>
              <a:gd name="connsiteX2" fmla="*/ 744220 w 1865376"/>
              <a:gd name="connsiteY2" fmla="*/ 1032 h 2212929"/>
              <a:gd name="connsiteX3" fmla="*/ 1865376 w 1865376"/>
              <a:gd name="connsiteY3" fmla="*/ 103713 h 221292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109216 h 2109216"/>
              <a:gd name="connsiteX1" fmla="*/ 0 w 1865376"/>
              <a:gd name="connsiteY1" fmla="*/ 585216 h 2109216"/>
              <a:gd name="connsiteX2" fmla="*/ 579120 w 1865376"/>
              <a:gd name="connsiteY2" fmla="*/ 45635 h 2109216"/>
              <a:gd name="connsiteX3" fmla="*/ 1865376 w 1865376"/>
              <a:gd name="connsiteY3" fmla="*/ 0 h 2109216"/>
              <a:gd name="connsiteX0" fmla="*/ 12192 w 1865376"/>
              <a:gd name="connsiteY0" fmla="*/ 2109216 h 2109216"/>
              <a:gd name="connsiteX1" fmla="*/ 0 w 1865376"/>
              <a:gd name="connsiteY1" fmla="*/ 585216 h 2109216"/>
              <a:gd name="connsiteX2" fmla="*/ 579120 w 1865376"/>
              <a:gd name="connsiteY2" fmla="*/ 45635 h 2109216"/>
              <a:gd name="connsiteX3" fmla="*/ 1865376 w 1865376"/>
              <a:gd name="connsiteY3" fmla="*/ 0 h 2109216"/>
              <a:gd name="connsiteX0" fmla="*/ 12317 w 1865501"/>
              <a:gd name="connsiteY0" fmla="*/ 2109216 h 2109216"/>
              <a:gd name="connsiteX1" fmla="*/ 125 w 1865501"/>
              <a:gd name="connsiteY1" fmla="*/ 585216 h 2109216"/>
              <a:gd name="connsiteX2" fmla="*/ 579245 w 1865501"/>
              <a:gd name="connsiteY2" fmla="*/ 45635 h 2109216"/>
              <a:gd name="connsiteX3" fmla="*/ 1865501 w 1865501"/>
              <a:gd name="connsiteY3" fmla="*/ 0 h 2109216"/>
              <a:gd name="connsiteX0" fmla="*/ 12358 w 1865542"/>
              <a:gd name="connsiteY0" fmla="*/ 2109216 h 2109216"/>
              <a:gd name="connsiteX1" fmla="*/ 166 w 1865542"/>
              <a:gd name="connsiteY1" fmla="*/ 585216 h 2109216"/>
              <a:gd name="connsiteX2" fmla="*/ 503086 w 1865542"/>
              <a:gd name="connsiteY2" fmla="*/ 34226 h 2109216"/>
              <a:gd name="connsiteX3" fmla="*/ 1865542 w 1865542"/>
              <a:gd name="connsiteY3" fmla="*/ 0 h 2109216"/>
            </a:gdLst>
            <a:ahLst/>
            <a:cxnLst>
              <a:cxn ang="0">
                <a:pos x="connsiteX0" y="connsiteY0"/>
              </a:cxn>
              <a:cxn ang="0">
                <a:pos x="connsiteX1" y="connsiteY1"/>
              </a:cxn>
              <a:cxn ang="0">
                <a:pos x="connsiteX2" y="connsiteY2"/>
              </a:cxn>
              <a:cxn ang="0">
                <a:pos x="connsiteX3" y="connsiteY3"/>
              </a:cxn>
            </a:cxnLst>
            <a:rect l="l" t="t" r="r" b="b"/>
            <a:pathLst>
              <a:path w="1865542" h="2109216">
                <a:moveTo>
                  <a:pt x="12358" y="2109216"/>
                </a:moveTo>
                <a:lnTo>
                  <a:pt x="166" y="585216"/>
                </a:lnTo>
                <a:cubicBezTo>
                  <a:pt x="-6946" y="267906"/>
                  <a:pt x="214034" y="45635"/>
                  <a:pt x="503086" y="34226"/>
                </a:cubicBezTo>
                <a:cubicBezTo>
                  <a:pt x="893738" y="22817"/>
                  <a:pt x="1385990" y="0"/>
                  <a:pt x="1865542" y="0"/>
                </a:cubicBezTo>
              </a:path>
            </a:pathLst>
          </a:custGeom>
          <a:noFill/>
          <a:ln w="107950">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3" name="Freeform 116">
            <a:extLst>
              <a:ext uri="{FF2B5EF4-FFF2-40B4-BE49-F238E27FC236}">
                <a16:creationId xmlns:a16="http://schemas.microsoft.com/office/drawing/2014/main" id="{EB5E1CE8-1C27-4D6E-8A25-8E5090FF7F64}"/>
              </a:ext>
            </a:extLst>
          </p:cNvPr>
          <p:cNvSpPr/>
          <p:nvPr/>
        </p:nvSpPr>
        <p:spPr bwMode="auto">
          <a:xfrm flipH="1">
            <a:off x="9820546" y="-2598"/>
            <a:ext cx="2371723" cy="3033698"/>
          </a:xfrm>
          <a:custGeom>
            <a:avLst/>
            <a:gdLst>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57487"/>
              <a:gd name="connsiteX1" fmla="*/ 885372 w 885372"/>
              <a:gd name="connsiteY1" fmla="*/ 3947886 h 4357487"/>
              <a:gd name="connsiteX2" fmla="*/ 493486 w 885372"/>
              <a:gd name="connsiteY2" fmla="*/ 4339772 h 4357487"/>
              <a:gd name="connsiteX3" fmla="*/ 0 w 885372"/>
              <a:gd name="connsiteY3" fmla="*/ 4339772 h 4357487"/>
              <a:gd name="connsiteX0" fmla="*/ 885372 w 932374"/>
              <a:gd name="connsiteY0" fmla="*/ 0 h 4358057"/>
              <a:gd name="connsiteX1" fmla="*/ 885372 w 932374"/>
              <a:gd name="connsiteY1" fmla="*/ 3947886 h 4358057"/>
              <a:gd name="connsiteX2" fmla="*/ 493486 w 932374"/>
              <a:gd name="connsiteY2" fmla="*/ 4339772 h 4358057"/>
              <a:gd name="connsiteX3" fmla="*/ 0 w 932374"/>
              <a:gd name="connsiteY3" fmla="*/ 4339772 h 4358057"/>
              <a:gd name="connsiteX0" fmla="*/ 885372 w 892667"/>
              <a:gd name="connsiteY0" fmla="*/ 0 h 4359989"/>
              <a:gd name="connsiteX1" fmla="*/ 885372 w 892667"/>
              <a:gd name="connsiteY1" fmla="*/ 3947886 h 4359989"/>
              <a:gd name="connsiteX2" fmla="*/ 493486 w 892667"/>
              <a:gd name="connsiteY2" fmla="*/ 4339772 h 4359989"/>
              <a:gd name="connsiteX3" fmla="*/ 0 w 892667"/>
              <a:gd name="connsiteY3" fmla="*/ 4339772 h 4359989"/>
              <a:gd name="connsiteX0" fmla="*/ 885372 w 894773"/>
              <a:gd name="connsiteY0" fmla="*/ 0 h 4339772"/>
              <a:gd name="connsiteX1" fmla="*/ 885372 w 894773"/>
              <a:gd name="connsiteY1" fmla="*/ 3947886 h 4339772"/>
              <a:gd name="connsiteX2" fmla="*/ 493486 w 894773"/>
              <a:gd name="connsiteY2" fmla="*/ 4339772 h 4339772"/>
              <a:gd name="connsiteX3" fmla="*/ 0 w 894773"/>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8933"/>
              <a:gd name="connsiteY0" fmla="*/ 0 h 4339772"/>
              <a:gd name="connsiteX1" fmla="*/ 888933 w 888933"/>
              <a:gd name="connsiteY1" fmla="*/ 3731415 h 4339772"/>
              <a:gd name="connsiteX2" fmla="*/ 493486 w 888933"/>
              <a:gd name="connsiteY2" fmla="*/ 4339772 h 4339772"/>
              <a:gd name="connsiteX3" fmla="*/ 0 w 888933"/>
              <a:gd name="connsiteY3" fmla="*/ 4339772 h 4339772"/>
              <a:gd name="connsiteX0" fmla="*/ 885372 w 888933"/>
              <a:gd name="connsiteY0" fmla="*/ 0 h 4339772"/>
              <a:gd name="connsiteX1" fmla="*/ 888933 w 888933"/>
              <a:gd name="connsiteY1" fmla="*/ 3731415 h 4339772"/>
              <a:gd name="connsiteX2" fmla="*/ 493486 w 888933"/>
              <a:gd name="connsiteY2" fmla="*/ 4339772 h 4339772"/>
              <a:gd name="connsiteX3" fmla="*/ 0 w 888933"/>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932040"/>
              <a:gd name="connsiteY0" fmla="*/ 0 h 4339772"/>
              <a:gd name="connsiteX1" fmla="*/ 885372 w 932040"/>
              <a:gd name="connsiteY1" fmla="*/ 3744944 h 4339772"/>
              <a:gd name="connsiteX2" fmla="*/ 686389 w 932040"/>
              <a:gd name="connsiteY2" fmla="*/ 4339772 h 4339772"/>
              <a:gd name="connsiteX3" fmla="*/ 0 w 932040"/>
              <a:gd name="connsiteY3" fmla="*/ 4339772 h 4339772"/>
              <a:gd name="connsiteX0" fmla="*/ 885372 w 885372"/>
              <a:gd name="connsiteY0" fmla="*/ 0 h 4339772"/>
              <a:gd name="connsiteX1" fmla="*/ 885372 w 885372"/>
              <a:gd name="connsiteY1" fmla="*/ 3744944 h 4339772"/>
              <a:gd name="connsiteX2" fmla="*/ 686389 w 885372"/>
              <a:gd name="connsiteY2" fmla="*/ 4339772 h 4339772"/>
              <a:gd name="connsiteX3" fmla="*/ 0 w 885372"/>
              <a:gd name="connsiteY3" fmla="*/ 4339772 h 4339772"/>
              <a:gd name="connsiteX0" fmla="*/ 885372 w 885705"/>
              <a:gd name="connsiteY0" fmla="*/ 0 h 4339772"/>
              <a:gd name="connsiteX1" fmla="*/ 885372 w 885705"/>
              <a:gd name="connsiteY1" fmla="*/ 3744944 h 4339772"/>
              <a:gd name="connsiteX2" fmla="*/ 686389 w 885705"/>
              <a:gd name="connsiteY2" fmla="*/ 4339772 h 4339772"/>
              <a:gd name="connsiteX3" fmla="*/ 0 w 885705"/>
              <a:gd name="connsiteY3" fmla="*/ 4339772 h 4339772"/>
              <a:gd name="connsiteX0" fmla="*/ 885372 w 885592"/>
              <a:gd name="connsiteY0" fmla="*/ 0 h 4339772"/>
              <a:gd name="connsiteX1" fmla="*/ 885372 w 885592"/>
              <a:gd name="connsiteY1" fmla="*/ 3744944 h 4339772"/>
              <a:gd name="connsiteX2" fmla="*/ 686389 w 885592"/>
              <a:gd name="connsiteY2" fmla="*/ 4339772 h 4339772"/>
              <a:gd name="connsiteX3" fmla="*/ 0 w 885592"/>
              <a:gd name="connsiteY3" fmla="*/ 4339772 h 4339772"/>
              <a:gd name="connsiteX0" fmla="*/ 885372 w 885722"/>
              <a:gd name="connsiteY0" fmla="*/ 0 h 4339772"/>
              <a:gd name="connsiteX1" fmla="*/ 885372 w 885722"/>
              <a:gd name="connsiteY1" fmla="*/ 3744944 h 4339772"/>
              <a:gd name="connsiteX2" fmla="*/ 686389 w 885722"/>
              <a:gd name="connsiteY2" fmla="*/ 4339772 h 4339772"/>
              <a:gd name="connsiteX3" fmla="*/ 0 w 885722"/>
              <a:gd name="connsiteY3" fmla="*/ 4339772 h 4339772"/>
            </a:gdLst>
            <a:ahLst/>
            <a:cxnLst>
              <a:cxn ang="0">
                <a:pos x="connsiteX0" y="connsiteY0"/>
              </a:cxn>
              <a:cxn ang="0">
                <a:pos x="connsiteX1" y="connsiteY1"/>
              </a:cxn>
              <a:cxn ang="0">
                <a:pos x="connsiteX2" y="connsiteY2"/>
              </a:cxn>
              <a:cxn ang="0">
                <a:pos x="connsiteX3" y="connsiteY3"/>
              </a:cxn>
            </a:cxnLst>
            <a:rect l="l" t="t" r="r" b="b"/>
            <a:pathLst>
              <a:path w="885722" h="4339772">
                <a:moveTo>
                  <a:pt x="885372" y="0"/>
                </a:moveTo>
                <a:lnTo>
                  <a:pt x="885372" y="3744944"/>
                </a:lnTo>
                <a:cubicBezTo>
                  <a:pt x="889725" y="4273184"/>
                  <a:pt x="855275" y="4336597"/>
                  <a:pt x="686389" y="4339772"/>
                </a:cubicBezTo>
                <a:lnTo>
                  <a:pt x="0" y="4339772"/>
                </a:lnTo>
              </a:path>
            </a:pathLst>
          </a:custGeom>
          <a:noFill/>
          <a:ln w="1079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dirty="0">
              <a:solidFill>
                <a:prstClr val="white"/>
              </a:solidFill>
            </a:endParaRPr>
          </a:p>
        </p:txBody>
      </p:sp>
      <p:sp>
        <p:nvSpPr>
          <p:cNvPr id="14" name="Rectangle 78">
            <a:extLst>
              <a:ext uri="{FF2B5EF4-FFF2-40B4-BE49-F238E27FC236}">
                <a16:creationId xmlns:a16="http://schemas.microsoft.com/office/drawing/2014/main" id="{BF55E522-9897-41ED-8231-CCA49E29F3EB}"/>
              </a:ext>
            </a:extLst>
          </p:cNvPr>
          <p:cNvSpPr/>
          <p:nvPr/>
        </p:nvSpPr>
        <p:spPr bwMode="auto">
          <a:xfrm>
            <a:off x="9522573" y="6241820"/>
            <a:ext cx="2001771" cy="623249"/>
          </a:xfrm>
          <a:custGeom>
            <a:avLst/>
            <a:gdLst>
              <a:gd name="connsiteX0" fmla="*/ 0 w 2544741"/>
              <a:gd name="connsiteY0" fmla="*/ 0 h 855488"/>
              <a:gd name="connsiteX1" fmla="*/ 2544741 w 2544741"/>
              <a:gd name="connsiteY1" fmla="*/ 0 h 855488"/>
              <a:gd name="connsiteX2" fmla="*/ 2544741 w 2544741"/>
              <a:gd name="connsiteY2" fmla="*/ 855488 h 855488"/>
              <a:gd name="connsiteX3" fmla="*/ 0 w 2544741"/>
              <a:gd name="connsiteY3" fmla="*/ 855488 h 855488"/>
              <a:gd name="connsiteX4" fmla="*/ 0 w 2544741"/>
              <a:gd name="connsiteY4" fmla="*/ 0 h 855488"/>
              <a:gd name="connsiteX0" fmla="*/ 2544741 w 2636181"/>
              <a:gd name="connsiteY0" fmla="*/ 855488 h 946928"/>
              <a:gd name="connsiteX1" fmla="*/ 0 w 2636181"/>
              <a:gd name="connsiteY1" fmla="*/ 855488 h 946928"/>
              <a:gd name="connsiteX2" fmla="*/ 0 w 2636181"/>
              <a:gd name="connsiteY2" fmla="*/ 0 h 946928"/>
              <a:gd name="connsiteX3" fmla="*/ 2544741 w 2636181"/>
              <a:gd name="connsiteY3" fmla="*/ 0 h 946928"/>
              <a:gd name="connsiteX4" fmla="*/ 2636181 w 2636181"/>
              <a:gd name="connsiteY4" fmla="*/ 946928 h 946928"/>
              <a:gd name="connsiteX0" fmla="*/ 0 w 2636181"/>
              <a:gd name="connsiteY0" fmla="*/ 855488 h 946928"/>
              <a:gd name="connsiteX1" fmla="*/ 0 w 2636181"/>
              <a:gd name="connsiteY1" fmla="*/ 0 h 946928"/>
              <a:gd name="connsiteX2" fmla="*/ 2544741 w 2636181"/>
              <a:gd name="connsiteY2" fmla="*/ 0 h 946928"/>
              <a:gd name="connsiteX3" fmla="*/ 2636181 w 2636181"/>
              <a:gd name="connsiteY3" fmla="*/ 946928 h 946928"/>
              <a:gd name="connsiteX0" fmla="*/ 0 w 2549095"/>
              <a:gd name="connsiteY0" fmla="*/ 855488 h 946928"/>
              <a:gd name="connsiteX1" fmla="*/ 0 w 2549095"/>
              <a:gd name="connsiteY1" fmla="*/ 0 h 946928"/>
              <a:gd name="connsiteX2" fmla="*/ 2544741 w 2549095"/>
              <a:gd name="connsiteY2" fmla="*/ 0 h 946928"/>
              <a:gd name="connsiteX3" fmla="*/ 2549095 w 2549095"/>
              <a:gd name="connsiteY3" fmla="*/ 946928 h 946928"/>
              <a:gd name="connsiteX0" fmla="*/ 0 w 2556715"/>
              <a:gd name="connsiteY0" fmla="*/ 855488 h 855488"/>
              <a:gd name="connsiteX1" fmla="*/ 0 w 2556715"/>
              <a:gd name="connsiteY1" fmla="*/ 0 h 855488"/>
              <a:gd name="connsiteX2" fmla="*/ 2544741 w 2556715"/>
              <a:gd name="connsiteY2" fmla="*/ 0 h 855488"/>
              <a:gd name="connsiteX3" fmla="*/ 2556715 w 255671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Lst>
            <a:ahLst/>
            <a:cxnLst>
              <a:cxn ang="0">
                <a:pos x="connsiteX0" y="connsiteY0"/>
              </a:cxn>
              <a:cxn ang="0">
                <a:pos x="connsiteX1" y="connsiteY1"/>
              </a:cxn>
              <a:cxn ang="0">
                <a:pos x="connsiteX2" y="connsiteY2"/>
              </a:cxn>
              <a:cxn ang="0">
                <a:pos x="connsiteX3" y="connsiteY3"/>
              </a:cxn>
            </a:cxnLst>
            <a:rect l="l" t="t" r="r" b="b"/>
            <a:pathLst>
              <a:path w="2549095" h="866096">
                <a:moveTo>
                  <a:pt x="0" y="855488"/>
                </a:moveTo>
                <a:lnTo>
                  <a:pt x="0" y="0"/>
                </a:lnTo>
                <a:lnTo>
                  <a:pt x="2544741" y="0"/>
                </a:lnTo>
                <a:cubicBezTo>
                  <a:pt x="2544741" y="285163"/>
                  <a:pt x="2549095" y="866096"/>
                  <a:pt x="2549095" y="866096"/>
                </a:cubicBezTo>
              </a:path>
            </a:pathLst>
          </a:custGeom>
          <a:noFill/>
          <a:ln w="762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14">
            <a:extLst>
              <a:ext uri="{FF2B5EF4-FFF2-40B4-BE49-F238E27FC236}">
                <a16:creationId xmlns:a16="http://schemas.microsoft.com/office/drawing/2014/main" id="{1EA1A065-2B3A-48A8-B9D0-E0538A9ED7A5}"/>
              </a:ext>
            </a:extLst>
          </p:cNvPr>
          <p:cNvSpPr/>
          <p:nvPr/>
        </p:nvSpPr>
        <p:spPr bwMode="auto">
          <a:xfrm>
            <a:off x="8081490" y="-2599"/>
            <a:ext cx="593841" cy="4228862"/>
          </a:xfrm>
          <a:custGeom>
            <a:avLst/>
            <a:gdLst>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57487"/>
              <a:gd name="connsiteX1" fmla="*/ 885372 w 885372"/>
              <a:gd name="connsiteY1" fmla="*/ 3947886 h 4357487"/>
              <a:gd name="connsiteX2" fmla="*/ 493486 w 885372"/>
              <a:gd name="connsiteY2" fmla="*/ 4339772 h 4357487"/>
              <a:gd name="connsiteX3" fmla="*/ 0 w 885372"/>
              <a:gd name="connsiteY3" fmla="*/ 4339772 h 4357487"/>
              <a:gd name="connsiteX0" fmla="*/ 885372 w 932374"/>
              <a:gd name="connsiteY0" fmla="*/ 0 h 4358057"/>
              <a:gd name="connsiteX1" fmla="*/ 885372 w 932374"/>
              <a:gd name="connsiteY1" fmla="*/ 3947886 h 4358057"/>
              <a:gd name="connsiteX2" fmla="*/ 493486 w 932374"/>
              <a:gd name="connsiteY2" fmla="*/ 4339772 h 4358057"/>
              <a:gd name="connsiteX3" fmla="*/ 0 w 932374"/>
              <a:gd name="connsiteY3" fmla="*/ 4339772 h 4358057"/>
              <a:gd name="connsiteX0" fmla="*/ 885372 w 892667"/>
              <a:gd name="connsiteY0" fmla="*/ 0 h 4359989"/>
              <a:gd name="connsiteX1" fmla="*/ 885372 w 892667"/>
              <a:gd name="connsiteY1" fmla="*/ 3947886 h 4359989"/>
              <a:gd name="connsiteX2" fmla="*/ 493486 w 892667"/>
              <a:gd name="connsiteY2" fmla="*/ 4339772 h 4359989"/>
              <a:gd name="connsiteX3" fmla="*/ 0 w 892667"/>
              <a:gd name="connsiteY3" fmla="*/ 4339772 h 4359989"/>
              <a:gd name="connsiteX0" fmla="*/ 885372 w 894773"/>
              <a:gd name="connsiteY0" fmla="*/ 0 h 4339772"/>
              <a:gd name="connsiteX1" fmla="*/ 885372 w 894773"/>
              <a:gd name="connsiteY1" fmla="*/ 3947886 h 4339772"/>
              <a:gd name="connsiteX2" fmla="*/ 493486 w 894773"/>
              <a:gd name="connsiteY2" fmla="*/ 4339772 h 4339772"/>
              <a:gd name="connsiteX3" fmla="*/ 0 w 894773"/>
              <a:gd name="connsiteY3" fmla="*/ 4339772 h 4339772"/>
              <a:gd name="connsiteX0" fmla="*/ 885372 w 886846"/>
              <a:gd name="connsiteY0" fmla="*/ 0 h 4339772"/>
              <a:gd name="connsiteX1" fmla="*/ 885372 w 886846"/>
              <a:gd name="connsiteY1" fmla="*/ 3947886 h 4339772"/>
              <a:gd name="connsiteX2" fmla="*/ 493486 w 886846"/>
              <a:gd name="connsiteY2" fmla="*/ 4339772 h 4339772"/>
              <a:gd name="connsiteX3" fmla="*/ 0 w 886846"/>
              <a:gd name="connsiteY3" fmla="*/ 4339772 h 4339772"/>
            </a:gdLst>
            <a:ahLst/>
            <a:cxnLst>
              <a:cxn ang="0">
                <a:pos x="connsiteX0" y="connsiteY0"/>
              </a:cxn>
              <a:cxn ang="0">
                <a:pos x="connsiteX1" y="connsiteY1"/>
              </a:cxn>
              <a:cxn ang="0">
                <a:pos x="connsiteX2" y="connsiteY2"/>
              </a:cxn>
              <a:cxn ang="0">
                <a:pos x="connsiteX3" y="connsiteY3"/>
              </a:cxn>
            </a:cxnLst>
            <a:rect l="l" t="t" r="r" b="b"/>
            <a:pathLst>
              <a:path w="886846" h="4339772">
                <a:moveTo>
                  <a:pt x="885372" y="0"/>
                </a:moveTo>
                <a:lnTo>
                  <a:pt x="885372" y="3947886"/>
                </a:lnTo>
                <a:cubicBezTo>
                  <a:pt x="891165" y="4155623"/>
                  <a:pt x="899433" y="4336596"/>
                  <a:pt x="493486" y="4339772"/>
                </a:cubicBezTo>
                <a:lnTo>
                  <a:pt x="0" y="4339772"/>
                </a:lnTo>
              </a:path>
            </a:pathLst>
          </a:custGeom>
          <a:noFill/>
          <a:ln w="107950">
            <a:solidFill>
              <a:srgbClr val="FF581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grpSp>
        <p:nvGrpSpPr>
          <p:cNvPr id="16" name="Group 15">
            <a:extLst>
              <a:ext uri="{FF2B5EF4-FFF2-40B4-BE49-F238E27FC236}">
                <a16:creationId xmlns:a16="http://schemas.microsoft.com/office/drawing/2014/main" id="{387AFBD7-AFF5-4AA7-98E7-C65E1B4C5328}"/>
              </a:ext>
            </a:extLst>
          </p:cNvPr>
          <p:cNvGrpSpPr/>
          <p:nvPr/>
        </p:nvGrpSpPr>
        <p:grpSpPr>
          <a:xfrm>
            <a:off x="6815914" y="4226264"/>
            <a:ext cx="1180802" cy="0"/>
            <a:chOff x="6952690" y="4310628"/>
            <a:chExt cx="1204651" cy="0"/>
          </a:xfrm>
        </p:grpSpPr>
        <p:cxnSp>
          <p:nvCxnSpPr>
            <p:cNvPr id="17" name="Straight Connector 16">
              <a:extLst>
                <a:ext uri="{FF2B5EF4-FFF2-40B4-BE49-F238E27FC236}">
                  <a16:creationId xmlns:a16="http://schemas.microsoft.com/office/drawing/2014/main" id="{AFA79050-6AE8-49DB-A624-E9059F0C0A1D}"/>
                </a:ext>
              </a:extLst>
            </p:cNvPr>
            <p:cNvCxnSpPr/>
            <p:nvPr/>
          </p:nvCxnSpPr>
          <p:spPr>
            <a:xfrm>
              <a:off x="7756878" y="4310628"/>
              <a:ext cx="400463" cy="0"/>
            </a:xfrm>
            <a:prstGeom prst="line">
              <a:avLst/>
            </a:prstGeom>
            <a:noFill/>
            <a:ln w="107950">
              <a:solidFill>
                <a:srgbClr val="DC3C00"/>
              </a:solidFill>
              <a:headEnd type="triangle" w="med"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8" name="Straight Connector 17">
              <a:extLst>
                <a:ext uri="{FF2B5EF4-FFF2-40B4-BE49-F238E27FC236}">
                  <a16:creationId xmlns:a16="http://schemas.microsoft.com/office/drawing/2014/main" id="{0B0883F5-BB22-4CB9-82AD-6DD98919BCB6}"/>
                </a:ext>
              </a:extLst>
            </p:cNvPr>
            <p:cNvCxnSpPr/>
            <p:nvPr/>
          </p:nvCxnSpPr>
          <p:spPr>
            <a:xfrm>
              <a:off x="6952690" y="4310628"/>
              <a:ext cx="400463" cy="0"/>
            </a:xfrm>
            <a:prstGeom prst="line">
              <a:avLst/>
            </a:prstGeom>
            <a:noFill/>
            <a:ln w="107950">
              <a:solidFill>
                <a:schemeClr val="accent2"/>
              </a:solidFill>
              <a:headEnd type="triangle" w="med" len="sm"/>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19" name="Group 18">
            <a:extLst>
              <a:ext uri="{FF2B5EF4-FFF2-40B4-BE49-F238E27FC236}">
                <a16:creationId xmlns:a16="http://schemas.microsoft.com/office/drawing/2014/main" id="{E5E6D16E-ED97-4814-B277-066C3796E549}"/>
              </a:ext>
            </a:extLst>
          </p:cNvPr>
          <p:cNvGrpSpPr/>
          <p:nvPr/>
        </p:nvGrpSpPr>
        <p:grpSpPr>
          <a:xfrm>
            <a:off x="7263108" y="58618"/>
            <a:ext cx="4926608" cy="5268631"/>
            <a:chOff x="7408915" y="58809"/>
            <a:chExt cx="5026110" cy="5375040"/>
          </a:xfrm>
        </p:grpSpPr>
        <p:sp>
          <p:nvSpPr>
            <p:cNvPr id="20" name="Right Arrow 120">
              <a:extLst>
                <a:ext uri="{FF2B5EF4-FFF2-40B4-BE49-F238E27FC236}">
                  <a16:creationId xmlns:a16="http://schemas.microsoft.com/office/drawing/2014/main" id="{1CC29A4C-896E-4275-AD65-24B9E95CC59A}"/>
                </a:ext>
              </a:extLst>
            </p:cNvPr>
            <p:cNvSpPr/>
            <p:nvPr/>
          </p:nvSpPr>
          <p:spPr bwMode="auto">
            <a:xfrm>
              <a:off x="7857891" y="1287577"/>
              <a:ext cx="391594" cy="396584"/>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121">
              <a:extLst>
                <a:ext uri="{FF2B5EF4-FFF2-40B4-BE49-F238E27FC236}">
                  <a16:creationId xmlns:a16="http://schemas.microsoft.com/office/drawing/2014/main" id="{57FA2647-B665-411E-9711-711F0F4214E3}"/>
                </a:ext>
              </a:extLst>
            </p:cNvPr>
            <p:cNvSpPr/>
            <p:nvPr/>
          </p:nvSpPr>
          <p:spPr bwMode="auto">
            <a:xfrm flipH="1">
              <a:off x="9611828" y="2696253"/>
              <a:ext cx="391594" cy="253272"/>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ight Arrow 133">
              <a:extLst>
                <a:ext uri="{FF2B5EF4-FFF2-40B4-BE49-F238E27FC236}">
                  <a16:creationId xmlns:a16="http://schemas.microsoft.com/office/drawing/2014/main" id="{47ACE4A4-AACB-4CE8-8250-00B232F30893}"/>
                </a:ext>
              </a:extLst>
            </p:cNvPr>
            <p:cNvSpPr/>
            <p:nvPr/>
          </p:nvSpPr>
          <p:spPr bwMode="auto">
            <a:xfrm flipH="1">
              <a:off x="12043431" y="456700"/>
              <a:ext cx="391594" cy="396584"/>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61">
              <a:extLst>
                <a:ext uri="{FF2B5EF4-FFF2-40B4-BE49-F238E27FC236}">
                  <a16:creationId xmlns:a16="http://schemas.microsoft.com/office/drawing/2014/main" id="{22038437-E7E8-4D83-B290-D65CFB4F8208}"/>
                </a:ext>
              </a:extLst>
            </p:cNvPr>
            <p:cNvSpPr>
              <a:spLocks noEditPoints="1"/>
            </p:cNvSpPr>
            <p:nvPr/>
          </p:nvSpPr>
          <p:spPr bwMode="black">
            <a:xfrm>
              <a:off x="9807465" y="4761854"/>
              <a:ext cx="536335" cy="671995"/>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68217A"/>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4" name="Freeform 85">
              <a:extLst>
                <a:ext uri="{FF2B5EF4-FFF2-40B4-BE49-F238E27FC236}">
                  <a16:creationId xmlns:a16="http://schemas.microsoft.com/office/drawing/2014/main" id="{C02908A8-FB57-4740-B064-06C945C1448C}"/>
                </a:ext>
              </a:extLst>
            </p:cNvPr>
            <p:cNvSpPr>
              <a:spLocks noEditPoints="1"/>
            </p:cNvSpPr>
            <p:nvPr/>
          </p:nvSpPr>
          <p:spPr bwMode="black">
            <a:xfrm>
              <a:off x="8923644" y="2206369"/>
              <a:ext cx="697647" cy="1137971"/>
            </a:xfrm>
            <a:custGeom>
              <a:avLst/>
              <a:gdLst>
                <a:gd name="T0" fmla="*/ 1222 w 1490"/>
                <a:gd name="T1" fmla="*/ 199 h 2432"/>
                <a:gd name="T2" fmla="*/ 1082 w 1490"/>
                <a:gd name="T3" fmla="*/ 239 h 2432"/>
                <a:gd name="T4" fmla="*/ 705 w 1490"/>
                <a:gd name="T5" fmla="*/ 0 h 2432"/>
                <a:gd name="T6" fmla="*/ 298 w 1490"/>
                <a:gd name="T7" fmla="*/ 326 h 2432"/>
                <a:gd name="T8" fmla="*/ 214 w 1490"/>
                <a:gd name="T9" fmla="*/ 309 h 2432"/>
                <a:gd name="T10" fmla="*/ 0 w 1490"/>
                <a:gd name="T11" fmla="*/ 522 h 2432"/>
                <a:gd name="T12" fmla="*/ 214 w 1490"/>
                <a:gd name="T13" fmla="*/ 736 h 2432"/>
                <a:gd name="T14" fmla="*/ 1222 w 1490"/>
                <a:gd name="T15" fmla="*/ 736 h 2432"/>
                <a:gd name="T16" fmla="*/ 1490 w 1490"/>
                <a:gd name="T17" fmla="*/ 467 h 2432"/>
                <a:gd name="T18" fmla="*/ 1222 w 1490"/>
                <a:gd name="T19" fmla="*/ 199 h 2432"/>
                <a:gd name="T20" fmla="*/ 318 w 1490"/>
                <a:gd name="T21" fmla="*/ 2032 h 2432"/>
                <a:gd name="T22" fmla="*/ 318 w 1490"/>
                <a:gd name="T23" fmla="*/ 2398 h 2432"/>
                <a:gd name="T24" fmla="*/ 351 w 1490"/>
                <a:gd name="T25" fmla="*/ 2432 h 2432"/>
                <a:gd name="T26" fmla="*/ 605 w 1490"/>
                <a:gd name="T27" fmla="*/ 2432 h 2432"/>
                <a:gd name="T28" fmla="*/ 605 w 1490"/>
                <a:gd name="T29" fmla="*/ 2091 h 2432"/>
                <a:gd name="T30" fmla="*/ 639 w 1490"/>
                <a:gd name="T31" fmla="*/ 2058 h 2432"/>
                <a:gd name="T32" fmla="*/ 852 w 1490"/>
                <a:gd name="T33" fmla="*/ 2058 h 2432"/>
                <a:gd name="T34" fmla="*/ 886 w 1490"/>
                <a:gd name="T35" fmla="*/ 2091 h 2432"/>
                <a:gd name="T36" fmla="*/ 886 w 1490"/>
                <a:gd name="T37" fmla="*/ 2432 h 2432"/>
                <a:gd name="T38" fmla="*/ 1140 w 1490"/>
                <a:gd name="T39" fmla="*/ 2432 h 2432"/>
                <a:gd name="T40" fmla="*/ 1173 w 1490"/>
                <a:gd name="T41" fmla="*/ 2398 h 2432"/>
                <a:gd name="T42" fmla="*/ 1173 w 1490"/>
                <a:gd name="T43" fmla="*/ 2032 h 2432"/>
                <a:gd name="T44" fmla="*/ 745 w 1490"/>
                <a:gd name="T45" fmla="*/ 1657 h 2432"/>
                <a:gd name="T46" fmla="*/ 318 w 1490"/>
                <a:gd name="T47" fmla="*/ 2032 h 2432"/>
                <a:gd name="T48" fmla="*/ 1086 w 1490"/>
                <a:gd name="T49" fmla="*/ 1483 h 2432"/>
                <a:gd name="T50" fmla="*/ 926 w 1490"/>
                <a:gd name="T51" fmla="*/ 1483 h 2432"/>
                <a:gd name="T52" fmla="*/ 926 w 1490"/>
                <a:gd name="T53" fmla="*/ 1601 h 2432"/>
                <a:gd name="T54" fmla="*/ 745 w 1490"/>
                <a:gd name="T55" fmla="*/ 1443 h 2432"/>
                <a:gd name="T56" fmla="*/ 198 w 1490"/>
                <a:gd name="T57" fmla="*/ 1924 h 2432"/>
                <a:gd name="T58" fmla="*/ 198 w 1490"/>
                <a:gd name="T59" fmla="*/ 2071 h 2432"/>
                <a:gd name="T60" fmla="*/ 745 w 1490"/>
                <a:gd name="T61" fmla="*/ 1590 h 2432"/>
                <a:gd name="T62" fmla="*/ 1293 w 1490"/>
                <a:gd name="T63" fmla="*/ 2071 h 2432"/>
                <a:gd name="T64" fmla="*/ 1293 w 1490"/>
                <a:gd name="T65" fmla="*/ 1924 h 2432"/>
                <a:gd name="T66" fmla="*/ 1086 w 1490"/>
                <a:gd name="T67" fmla="*/ 1742 h 2432"/>
                <a:gd name="T68" fmla="*/ 1086 w 1490"/>
                <a:gd name="T69" fmla="*/ 1483 h 2432"/>
                <a:gd name="T70" fmla="*/ 745 w 1490"/>
                <a:gd name="T71" fmla="*/ 1287 h 2432"/>
                <a:gd name="T72" fmla="*/ 1091 w 1490"/>
                <a:gd name="T73" fmla="*/ 1085 h 2432"/>
                <a:gd name="T74" fmla="*/ 745 w 1490"/>
                <a:gd name="T75" fmla="*/ 1228 h 2432"/>
                <a:gd name="T76" fmla="*/ 400 w 1490"/>
                <a:gd name="T77" fmla="*/ 1085 h 2432"/>
                <a:gd name="T78" fmla="*/ 745 w 1490"/>
                <a:gd name="T79" fmla="*/ 1287 h 2432"/>
                <a:gd name="T80" fmla="*/ 745 w 1490"/>
                <a:gd name="T81" fmla="*/ 1115 h 2432"/>
                <a:gd name="T82" fmla="*/ 982 w 1490"/>
                <a:gd name="T83" fmla="*/ 959 h 2432"/>
                <a:gd name="T84" fmla="*/ 745 w 1490"/>
                <a:gd name="T85" fmla="*/ 1063 h 2432"/>
                <a:gd name="T86" fmla="*/ 509 w 1490"/>
                <a:gd name="T87" fmla="*/ 959 h 2432"/>
                <a:gd name="T88" fmla="*/ 745 w 1490"/>
                <a:gd name="T89" fmla="*/ 1115 h 2432"/>
                <a:gd name="T90" fmla="*/ 883 w 1490"/>
                <a:gd name="T91" fmla="*/ 866 h 2432"/>
                <a:gd name="T92" fmla="*/ 745 w 1490"/>
                <a:gd name="T93" fmla="*/ 923 h 2432"/>
                <a:gd name="T94" fmla="*/ 608 w 1490"/>
                <a:gd name="T95" fmla="*/ 866 h 2432"/>
                <a:gd name="T96" fmla="*/ 745 w 1490"/>
                <a:gd name="T97" fmla="*/ 969 h 2432"/>
                <a:gd name="T98" fmla="*/ 883 w 1490"/>
                <a:gd name="T99" fmla="*/ 866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2432">
                  <a:moveTo>
                    <a:pt x="1222" y="199"/>
                  </a:moveTo>
                  <a:cubicBezTo>
                    <a:pt x="1171" y="199"/>
                    <a:pt x="1123" y="214"/>
                    <a:pt x="1082" y="239"/>
                  </a:cubicBezTo>
                  <a:cubicBezTo>
                    <a:pt x="1015" y="98"/>
                    <a:pt x="871" y="0"/>
                    <a:pt x="705" y="0"/>
                  </a:cubicBezTo>
                  <a:cubicBezTo>
                    <a:pt x="506" y="0"/>
                    <a:pt x="340" y="140"/>
                    <a:pt x="298" y="326"/>
                  </a:cubicBezTo>
                  <a:cubicBezTo>
                    <a:pt x="272" y="315"/>
                    <a:pt x="244" y="309"/>
                    <a:pt x="214" y="309"/>
                  </a:cubicBezTo>
                  <a:cubicBezTo>
                    <a:pt x="96" y="309"/>
                    <a:pt x="0" y="404"/>
                    <a:pt x="0" y="522"/>
                  </a:cubicBezTo>
                  <a:cubicBezTo>
                    <a:pt x="0" y="640"/>
                    <a:pt x="96" y="736"/>
                    <a:pt x="214" y="736"/>
                  </a:cubicBezTo>
                  <a:cubicBezTo>
                    <a:pt x="1222" y="736"/>
                    <a:pt x="1222" y="736"/>
                    <a:pt x="1222" y="736"/>
                  </a:cubicBezTo>
                  <a:cubicBezTo>
                    <a:pt x="1370" y="736"/>
                    <a:pt x="1490" y="616"/>
                    <a:pt x="1490" y="467"/>
                  </a:cubicBezTo>
                  <a:cubicBezTo>
                    <a:pt x="1490" y="319"/>
                    <a:pt x="1370" y="199"/>
                    <a:pt x="1222" y="199"/>
                  </a:cubicBezTo>
                  <a:close/>
                  <a:moveTo>
                    <a:pt x="318" y="2032"/>
                  </a:moveTo>
                  <a:cubicBezTo>
                    <a:pt x="318" y="2398"/>
                    <a:pt x="318" y="2398"/>
                    <a:pt x="318" y="2398"/>
                  </a:cubicBezTo>
                  <a:cubicBezTo>
                    <a:pt x="318" y="2417"/>
                    <a:pt x="333" y="2432"/>
                    <a:pt x="351" y="2432"/>
                  </a:cubicBezTo>
                  <a:cubicBezTo>
                    <a:pt x="605" y="2432"/>
                    <a:pt x="605" y="2432"/>
                    <a:pt x="605" y="2432"/>
                  </a:cubicBezTo>
                  <a:cubicBezTo>
                    <a:pt x="605" y="2091"/>
                    <a:pt x="605" y="2091"/>
                    <a:pt x="605" y="2091"/>
                  </a:cubicBezTo>
                  <a:cubicBezTo>
                    <a:pt x="605" y="2073"/>
                    <a:pt x="620" y="2058"/>
                    <a:pt x="639" y="2058"/>
                  </a:cubicBezTo>
                  <a:cubicBezTo>
                    <a:pt x="852" y="2058"/>
                    <a:pt x="852" y="2058"/>
                    <a:pt x="852" y="2058"/>
                  </a:cubicBezTo>
                  <a:cubicBezTo>
                    <a:pt x="871" y="2058"/>
                    <a:pt x="886" y="2073"/>
                    <a:pt x="886" y="2091"/>
                  </a:cubicBezTo>
                  <a:cubicBezTo>
                    <a:pt x="886" y="2432"/>
                    <a:pt x="886" y="2432"/>
                    <a:pt x="886" y="2432"/>
                  </a:cubicBezTo>
                  <a:cubicBezTo>
                    <a:pt x="1140" y="2432"/>
                    <a:pt x="1140" y="2432"/>
                    <a:pt x="1140" y="2432"/>
                  </a:cubicBezTo>
                  <a:cubicBezTo>
                    <a:pt x="1158" y="2432"/>
                    <a:pt x="1173" y="2417"/>
                    <a:pt x="1173" y="2398"/>
                  </a:cubicBezTo>
                  <a:cubicBezTo>
                    <a:pt x="1173" y="2032"/>
                    <a:pt x="1173" y="2032"/>
                    <a:pt x="1173" y="2032"/>
                  </a:cubicBezTo>
                  <a:cubicBezTo>
                    <a:pt x="745" y="1657"/>
                    <a:pt x="745" y="1657"/>
                    <a:pt x="745" y="1657"/>
                  </a:cubicBezTo>
                  <a:lnTo>
                    <a:pt x="318" y="2032"/>
                  </a:lnTo>
                  <a:close/>
                  <a:moveTo>
                    <a:pt x="1086" y="1483"/>
                  </a:moveTo>
                  <a:cubicBezTo>
                    <a:pt x="926" y="1483"/>
                    <a:pt x="926" y="1483"/>
                    <a:pt x="926" y="1483"/>
                  </a:cubicBezTo>
                  <a:cubicBezTo>
                    <a:pt x="926" y="1601"/>
                    <a:pt x="926" y="1601"/>
                    <a:pt x="926" y="1601"/>
                  </a:cubicBezTo>
                  <a:cubicBezTo>
                    <a:pt x="745" y="1443"/>
                    <a:pt x="745" y="1443"/>
                    <a:pt x="745" y="1443"/>
                  </a:cubicBezTo>
                  <a:cubicBezTo>
                    <a:pt x="198" y="1924"/>
                    <a:pt x="198" y="1924"/>
                    <a:pt x="198" y="1924"/>
                  </a:cubicBezTo>
                  <a:cubicBezTo>
                    <a:pt x="198" y="2071"/>
                    <a:pt x="198" y="2071"/>
                    <a:pt x="198" y="2071"/>
                  </a:cubicBezTo>
                  <a:cubicBezTo>
                    <a:pt x="745" y="1590"/>
                    <a:pt x="745" y="1590"/>
                    <a:pt x="745" y="1590"/>
                  </a:cubicBezTo>
                  <a:cubicBezTo>
                    <a:pt x="1293" y="2071"/>
                    <a:pt x="1293" y="2071"/>
                    <a:pt x="1293" y="2071"/>
                  </a:cubicBezTo>
                  <a:cubicBezTo>
                    <a:pt x="1293" y="1924"/>
                    <a:pt x="1293" y="1924"/>
                    <a:pt x="1293" y="1924"/>
                  </a:cubicBezTo>
                  <a:cubicBezTo>
                    <a:pt x="1086" y="1742"/>
                    <a:pt x="1086" y="1742"/>
                    <a:pt x="1086" y="1742"/>
                  </a:cubicBezTo>
                  <a:lnTo>
                    <a:pt x="1086" y="1483"/>
                  </a:lnTo>
                  <a:close/>
                  <a:moveTo>
                    <a:pt x="745" y="1287"/>
                  </a:moveTo>
                  <a:cubicBezTo>
                    <a:pt x="906" y="1289"/>
                    <a:pt x="1041" y="1191"/>
                    <a:pt x="1091" y="1085"/>
                  </a:cubicBezTo>
                  <a:cubicBezTo>
                    <a:pt x="1001" y="1176"/>
                    <a:pt x="874" y="1228"/>
                    <a:pt x="745" y="1228"/>
                  </a:cubicBezTo>
                  <a:cubicBezTo>
                    <a:pt x="617" y="1228"/>
                    <a:pt x="490" y="1176"/>
                    <a:pt x="400" y="1085"/>
                  </a:cubicBezTo>
                  <a:cubicBezTo>
                    <a:pt x="449" y="1191"/>
                    <a:pt x="585" y="1289"/>
                    <a:pt x="745" y="1287"/>
                  </a:cubicBezTo>
                  <a:close/>
                  <a:moveTo>
                    <a:pt x="745" y="1115"/>
                  </a:moveTo>
                  <a:cubicBezTo>
                    <a:pt x="862" y="1116"/>
                    <a:pt x="952" y="1037"/>
                    <a:pt x="982" y="959"/>
                  </a:cubicBezTo>
                  <a:cubicBezTo>
                    <a:pt x="919" y="1022"/>
                    <a:pt x="834" y="1064"/>
                    <a:pt x="745" y="1063"/>
                  </a:cubicBezTo>
                  <a:cubicBezTo>
                    <a:pt x="657" y="1064"/>
                    <a:pt x="572" y="1022"/>
                    <a:pt x="509" y="959"/>
                  </a:cubicBezTo>
                  <a:cubicBezTo>
                    <a:pt x="539" y="1037"/>
                    <a:pt x="629" y="1116"/>
                    <a:pt x="745" y="1115"/>
                  </a:cubicBezTo>
                  <a:close/>
                  <a:moveTo>
                    <a:pt x="883" y="866"/>
                  </a:moveTo>
                  <a:cubicBezTo>
                    <a:pt x="847" y="903"/>
                    <a:pt x="796" y="923"/>
                    <a:pt x="745" y="923"/>
                  </a:cubicBezTo>
                  <a:cubicBezTo>
                    <a:pt x="694" y="923"/>
                    <a:pt x="644" y="903"/>
                    <a:pt x="608" y="866"/>
                  </a:cubicBezTo>
                  <a:cubicBezTo>
                    <a:pt x="618" y="918"/>
                    <a:pt x="675" y="969"/>
                    <a:pt x="745" y="969"/>
                  </a:cubicBezTo>
                  <a:cubicBezTo>
                    <a:pt x="816" y="969"/>
                    <a:pt x="873" y="918"/>
                    <a:pt x="883" y="866"/>
                  </a:cubicBezTo>
                  <a:close/>
                </a:path>
              </a:pathLst>
            </a:custGeom>
            <a:solidFill>
              <a:srgbClr val="00188F"/>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5" name="Freeform 88">
              <a:extLst>
                <a:ext uri="{FF2B5EF4-FFF2-40B4-BE49-F238E27FC236}">
                  <a16:creationId xmlns:a16="http://schemas.microsoft.com/office/drawing/2014/main" id="{ED26873F-643E-4F9A-8DCA-8EC09734A0BA}"/>
                </a:ext>
              </a:extLst>
            </p:cNvPr>
            <p:cNvSpPr>
              <a:spLocks noEditPoints="1"/>
            </p:cNvSpPr>
            <p:nvPr/>
          </p:nvSpPr>
          <p:spPr bwMode="black">
            <a:xfrm>
              <a:off x="11631450" y="858042"/>
              <a:ext cx="543120" cy="675214"/>
            </a:xfrm>
            <a:custGeom>
              <a:avLst/>
              <a:gdLst>
                <a:gd name="T0" fmla="*/ 643 w 1766"/>
                <a:gd name="T1" fmla="*/ 1936 h 2204"/>
                <a:gd name="T2" fmla="*/ 1224 w 1766"/>
                <a:gd name="T3" fmla="*/ 1818 h 2204"/>
                <a:gd name="T4" fmla="*/ 1224 w 1766"/>
                <a:gd name="T5" fmla="*/ 118 h 2204"/>
                <a:gd name="T6" fmla="*/ 643 w 1766"/>
                <a:gd name="T7" fmla="*/ 0 h 2204"/>
                <a:gd name="T8" fmla="*/ 575 w 1766"/>
                <a:gd name="T9" fmla="*/ 360 h 2204"/>
                <a:gd name="T10" fmla="*/ 763 w 1766"/>
                <a:gd name="T11" fmla="*/ 473 h 2204"/>
                <a:gd name="T12" fmla="*/ 598 w 1766"/>
                <a:gd name="T13" fmla="*/ 587 h 2204"/>
                <a:gd name="T14" fmla="*/ 763 w 1766"/>
                <a:gd name="T15" fmla="*/ 701 h 2204"/>
                <a:gd name="T16" fmla="*/ 611 w 1766"/>
                <a:gd name="T17" fmla="*/ 815 h 2204"/>
                <a:gd name="T18" fmla="*/ 763 w 1766"/>
                <a:gd name="T19" fmla="*/ 929 h 2204"/>
                <a:gd name="T20" fmla="*/ 550 w 1766"/>
                <a:gd name="T21" fmla="*/ 1765 h 2204"/>
                <a:gd name="T22" fmla="*/ 883 w 1766"/>
                <a:gd name="T23" fmla="*/ 1512 h 2204"/>
                <a:gd name="T24" fmla="*/ 883 w 1766"/>
                <a:gd name="T25" fmla="*/ 1748 h 2204"/>
                <a:gd name="T26" fmla="*/ 883 w 1766"/>
                <a:gd name="T27" fmla="*/ 1512 h 2204"/>
                <a:gd name="T28" fmla="*/ 938 w 1766"/>
                <a:gd name="T29" fmla="*/ 1630 h 2204"/>
                <a:gd name="T30" fmla="*/ 828 w 1766"/>
                <a:gd name="T31" fmla="*/ 1630 h 2204"/>
                <a:gd name="T32" fmla="*/ 1334 w 1766"/>
                <a:gd name="T33" fmla="*/ 1765 h 2204"/>
                <a:gd name="T34" fmla="*/ 1299 w 1766"/>
                <a:gd name="T35" fmla="*/ 1806 h 2204"/>
                <a:gd name="T36" fmla="*/ 1123 w 1766"/>
                <a:gd name="T37" fmla="*/ 2012 h 2204"/>
                <a:gd name="T38" fmla="*/ 507 w 1766"/>
                <a:gd name="T39" fmla="*/ 1951 h 2204"/>
                <a:gd name="T40" fmla="*/ 473 w 1766"/>
                <a:gd name="T41" fmla="*/ 1765 h 2204"/>
                <a:gd name="T42" fmla="*/ 272 w 1766"/>
                <a:gd name="T43" fmla="*/ 1925 h 2204"/>
                <a:gd name="T44" fmla="*/ 432 w 1766"/>
                <a:gd name="T45" fmla="*/ 2204 h 2204"/>
                <a:gd name="T46" fmla="*/ 1494 w 1766"/>
                <a:gd name="T47" fmla="*/ 2044 h 2204"/>
                <a:gd name="T48" fmla="*/ 1334 w 1766"/>
                <a:gd name="T49" fmla="*/ 1765 h 2204"/>
                <a:gd name="T50" fmla="*/ 1318 w 1766"/>
                <a:gd name="T51" fmla="*/ 531 h 2204"/>
                <a:gd name="T52" fmla="*/ 1426 w 1766"/>
                <a:gd name="T53" fmla="*/ 676 h 2204"/>
                <a:gd name="T54" fmla="*/ 448 w 1766"/>
                <a:gd name="T55" fmla="*/ 531 h 2204"/>
                <a:gd name="T56" fmla="*/ 448 w 1766"/>
                <a:gd name="T57" fmla="*/ 822 h 2204"/>
                <a:gd name="T58" fmla="*/ 1701 w 1766"/>
                <a:gd name="T59" fmla="*/ 676 h 2204"/>
                <a:gd name="T60" fmla="*/ 1764 w 1766"/>
                <a:gd name="T61" fmla="*/ 676 h 2204"/>
                <a:gd name="T62" fmla="*/ 1416 w 1766"/>
                <a:gd name="T63" fmla="*/ 426 h 2204"/>
                <a:gd name="T64" fmla="*/ 1416 w 1766"/>
                <a:gd name="T65" fmla="*/ 927 h 2204"/>
                <a:gd name="T66" fmla="*/ 1416 w 1766"/>
                <a:gd name="T67" fmla="*/ 426 h 2204"/>
                <a:gd name="T68" fmla="*/ 350 w 1766"/>
                <a:gd name="T69" fmla="*/ 426 h 2204"/>
                <a:gd name="T70" fmla="*/ 350 w 1766"/>
                <a:gd name="T71" fmla="*/ 927 h 2204"/>
                <a:gd name="T72" fmla="*/ 217 w 1766"/>
                <a:gd name="T73" fmla="*/ 310 h 2204"/>
                <a:gd name="T74" fmla="*/ 217 w 1766"/>
                <a:gd name="T75" fmla="*/ 1043 h 2204"/>
                <a:gd name="T76" fmla="*/ 217 w 1766"/>
                <a:gd name="T77" fmla="*/ 31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6" h="2204">
                  <a:moveTo>
                    <a:pt x="542" y="1818"/>
                  </a:moveTo>
                  <a:cubicBezTo>
                    <a:pt x="532" y="1883"/>
                    <a:pt x="577" y="1936"/>
                    <a:pt x="643" y="1936"/>
                  </a:cubicBezTo>
                  <a:cubicBezTo>
                    <a:pt x="1123" y="1936"/>
                    <a:pt x="1123" y="1936"/>
                    <a:pt x="1123" y="1936"/>
                  </a:cubicBezTo>
                  <a:cubicBezTo>
                    <a:pt x="1189" y="1936"/>
                    <a:pt x="1234" y="1883"/>
                    <a:pt x="1224" y="1818"/>
                  </a:cubicBezTo>
                  <a:cubicBezTo>
                    <a:pt x="1221" y="1800"/>
                    <a:pt x="1219" y="1783"/>
                    <a:pt x="1216" y="1765"/>
                  </a:cubicBezTo>
                  <a:cubicBezTo>
                    <a:pt x="1129" y="1162"/>
                    <a:pt x="1132" y="731"/>
                    <a:pt x="1224" y="118"/>
                  </a:cubicBezTo>
                  <a:cubicBezTo>
                    <a:pt x="1234" y="52"/>
                    <a:pt x="1189" y="0"/>
                    <a:pt x="1123" y="0"/>
                  </a:cubicBezTo>
                  <a:cubicBezTo>
                    <a:pt x="643" y="0"/>
                    <a:pt x="643" y="0"/>
                    <a:pt x="643" y="0"/>
                  </a:cubicBezTo>
                  <a:cubicBezTo>
                    <a:pt x="577" y="0"/>
                    <a:pt x="532" y="52"/>
                    <a:pt x="542" y="118"/>
                  </a:cubicBezTo>
                  <a:cubicBezTo>
                    <a:pt x="555" y="202"/>
                    <a:pt x="565" y="282"/>
                    <a:pt x="575" y="360"/>
                  </a:cubicBezTo>
                  <a:cubicBezTo>
                    <a:pt x="763" y="360"/>
                    <a:pt x="763" y="360"/>
                    <a:pt x="763" y="360"/>
                  </a:cubicBezTo>
                  <a:cubicBezTo>
                    <a:pt x="763" y="473"/>
                    <a:pt x="763" y="473"/>
                    <a:pt x="763" y="473"/>
                  </a:cubicBezTo>
                  <a:cubicBezTo>
                    <a:pt x="587" y="473"/>
                    <a:pt x="587" y="473"/>
                    <a:pt x="587" y="473"/>
                  </a:cubicBezTo>
                  <a:cubicBezTo>
                    <a:pt x="591" y="512"/>
                    <a:pt x="595" y="550"/>
                    <a:pt x="598" y="587"/>
                  </a:cubicBezTo>
                  <a:cubicBezTo>
                    <a:pt x="763" y="587"/>
                    <a:pt x="763" y="587"/>
                    <a:pt x="763" y="587"/>
                  </a:cubicBezTo>
                  <a:cubicBezTo>
                    <a:pt x="763" y="701"/>
                    <a:pt x="763" y="701"/>
                    <a:pt x="763" y="701"/>
                  </a:cubicBezTo>
                  <a:cubicBezTo>
                    <a:pt x="605" y="701"/>
                    <a:pt x="605" y="701"/>
                    <a:pt x="605" y="701"/>
                  </a:cubicBezTo>
                  <a:cubicBezTo>
                    <a:pt x="608" y="739"/>
                    <a:pt x="609" y="777"/>
                    <a:pt x="611" y="815"/>
                  </a:cubicBezTo>
                  <a:cubicBezTo>
                    <a:pt x="763" y="815"/>
                    <a:pt x="763" y="815"/>
                    <a:pt x="763" y="815"/>
                  </a:cubicBezTo>
                  <a:cubicBezTo>
                    <a:pt x="763" y="929"/>
                    <a:pt x="763" y="929"/>
                    <a:pt x="763" y="929"/>
                  </a:cubicBezTo>
                  <a:cubicBezTo>
                    <a:pt x="613" y="929"/>
                    <a:pt x="613" y="929"/>
                    <a:pt x="613" y="929"/>
                  </a:cubicBezTo>
                  <a:cubicBezTo>
                    <a:pt x="615" y="1194"/>
                    <a:pt x="594" y="1457"/>
                    <a:pt x="550" y="1765"/>
                  </a:cubicBezTo>
                  <a:cubicBezTo>
                    <a:pt x="547" y="1783"/>
                    <a:pt x="545" y="1800"/>
                    <a:pt x="542" y="1818"/>
                  </a:cubicBezTo>
                  <a:close/>
                  <a:moveTo>
                    <a:pt x="883" y="1512"/>
                  </a:moveTo>
                  <a:cubicBezTo>
                    <a:pt x="948" y="1512"/>
                    <a:pt x="1001" y="1565"/>
                    <a:pt x="1001" y="1630"/>
                  </a:cubicBezTo>
                  <a:cubicBezTo>
                    <a:pt x="1001" y="1696"/>
                    <a:pt x="948" y="1748"/>
                    <a:pt x="883" y="1748"/>
                  </a:cubicBezTo>
                  <a:cubicBezTo>
                    <a:pt x="818" y="1748"/>
                    <a:pt x="765" y="1696"/>
                    <a:pt x="765" y="1630"/>
                  </a:cubicBezTo>
                  <a:cubicBezTo>
                    <a:pt x="765" y="1565"/>
                    <a:pt x="818" y="1512"/>
                    <a:pt x="883" y="1512"/>
                  </a:cubicBezTo>
                  <a:close/>
                  <a:moveTo>
                    <a:pt x="883" y="1685"/>
                  </a:moveTo>
                  <a:cubicBezTo>
                    <a:pt x="913" y="1685"/>
                    <a:pt x="938" y="1661"/>
                    <a:pt x="938" y="1630"/>
                  </a:cubicBezTo>
                  <a:cubicBezTo>
                    <a:pt x="938" y="1600"/>
                    <a:pt x="913" y="1576"/>
                    <a:pt x="883" y="1576"/>
                  </a:cubicBezTo>
                  <a:cubicBezTo>
                    <a:pt x="853" y="1576"/>
                    <a:pt x="828" y="1600"/>
                    <a:pt x="828" y="1630"/>
                  </a:cubicBezTo>
                  <a:cubicBezTo>
                    <a:pt x="828" y="1661"/>
                    <a:pt x="853" y="1685"/>
                    <a:pt x="883" y="1685"/>
                  </a:cubicBezTo>
                  <a:close/>
                  <a:moveTo>
                    <a:pt x="1334" y="1765"/>
                  </a:moveTo>
                  <a:cubicBezTo>
                    <a:pt x="1293" y="1765"/>
                    <a:pt x="1293" y="1765"/>
                    <a:pt x="1293" y="1765"/>
                  </a:cubicBezTo>
                  <a:cubicBezTo>
                    <a:pt x="1295" y="1779"/>
                    <a:pt x="1297" y="1792"/>
                    <a:pt x="1299" y="1806"/>
                  </a:cubicBezTo>
                  <a:cubicBezTo>
                    <a:pt x="1307" y="1860"/>
                    <a:pt x="1293" y="1913"/>
                    <a:pt x="1259" y="1951"/>
                  </a:cubicBezTo>
                  <a:cubicBezTo>
                    <a:pt x="1226" y="1991"/>
                    <a:pt x="1177" y="2012"/>
                    <a:pt x="1123" y="2012"/>
                  </a:cubicBezTo>
                  <a:cubicBezTo>
                    <a:pt x="643" y="2012"/>
                    <a:pt x="643" y="2012"/>
                    <a:pt x="643" y="2012"/>
                  </a:cubicBezTo>
                  <a:cubicBezTo>
                    <a:pt x="589" y="2012"/>
                    <a:pt x="540" y="1991"/>
                    <a:pt x="507" y="1951"/>
                  </a:cubicBezTo>
                  <a:cubicBezTo>
                    <a:pt x="473" y="1913"/>
                    <a:pt x="459" y="1860"/>
                    <a:pt x="467" y="1806"/>
                  </a:cubicBezTo>
                  <a:cubicBezTo>
                    <a:pt x="469" y="1792"/>
                    <a:pt x="471" y="1779"/>
                    <a:pt x="473" y="1765"/>
                  </a:cubicBezTo>
                  <a:cubicBezTo>
                    <a:pt x="432" y="1765"/>
                    <a:pt x="432" y="1765"/>
                    <a:pt x="432" y="1765"/>
                  </a:cubicBezTo>
                  <a:cubicBezTo>
                    <a:pt x="344" y="1765"/>
                    <a:pt x="272" y="1837"/>
                    <a:pt x="272" y="1925"/>
                  </a:cubicBezTo>
                  <a:cubicBezTo>
                    <a:pt x="272" y="2044"/>
                    <a:pt x="272" y="2044"/>
                    <a:pt x="272" y="2044"/>
                  </a:cubicBezTo>
                  <a:cubicBezTo>
                    <a:pt x="272" y="2132"/>
                    <a:pt x="344" y="2204"/>
                    <a:pt x="432" y="2204"/>
                  </a:cubicBezTo>
                  <a:cubicBezTo>
                    <a:pt x="1334" y="2204"/>
                    <a:pt x="1334" y="2204"/>
                    <a:pt x="1334" y="2204"/>
                  </a:cubicBezTo>
                  <a:cubicBezTo>
                    <a:pt x="1422" y="2204"/>
                    <a:pt x="1494" y="2132"/>
                    <a:pt x="1494" y="2044"/>
                  </a:cubicBezTo>
                  <a:cubicBezTo>
                    <a:pt x="1494" y="1925"/>
                    <a:pt x="1494" y="1925"/>
                    <a:pt x="1494" y="1925"/>
                  </a:cubicBezTo>
                  <a:cubicBezTo>
                    <a:pt x="1494" y="1837"/>
                    <a:pt x="1422" y="1765"/>
                    <a:pt x="1334" y="1765"/>
                  </a:cubicBezTo>
                  <a:close/>
                  <a:moveTo>
                    <a:pt x="1426" y="676"/>
                  </a:moveTo>
                  <a:cubicBezTo>
                    <a:pt x="1427" y="601"/>
                    <a:pt x="1373" y="541"/>
                    <a:pt x="1318" y="531"/>
                  </a:cubicBezTo>
                  <a:cubicBezTo>
                    <a:pt x="1398" y="606"/>
                    <a:pt x="1398" y="746"/>
                    <a:pt x="1318" y="822"/>
                  </a:cubicBezTo>
                  <a:cubicBezTo>
                    <a:pt x="1373" y="812"/>
                    <a:pt x="1427" y="751"/>
                    <a:pt x="1426" y="676"/>
                  </a:cubicBezTo>
                  <a:close/>
                  <a:moveTo>
                    <a:pt x="448" y="822"/>
                  </a:moveTo>
                  <a:cubicBezTo>
                    <a:pt x="368" y="746"/>
                    <a:pt x="368" y="606"/>
                    <a:pt x="448" y="531"/>
                  </a:cubicBezTo>
                  <a:cubicBezTo>
                    <a:pt x="393" y="541"/>
                    <a:pt x="339" y="601"/>
                    <a:pt x="340" y="676"/>
                  </a:cubicBezTo>
                  <a:cubicBezTo>
                    <a:pt x="339" y="751"/>
                    <a:pt x="393" y="812"/>
                    <a:pt x="448" y="822"/>
                  </a:cubicBezTo>
                  <a:close/>
                  <a:moveTo>
                    <a:pt x="1549" y="310"/>
                  </a:moveTo>
                  <a:cubicBezTo>
                    <a:pt x="1646" y="405"/>
                    <a:pt x="1702" y="540"/>
                    <a:pt x="1701" y="676"/>
                  </a:cubicBezTo>
                  <a:cubicBezTo>
                    <a:pt x="1702" y="812"/>
                    <a:pt x="1646" y="947"/>
                    <a:pt x="1549" y="1043"/>
                  </a:cubicBezTo>
                  <a:cubicBezTo>
                    <a:pt x="1662" y="990"/>
                    <a:pt x="1766" y="846"/>
                    <a:pt x="1764" y="676"/>
                  </a:cubicBezTo>
                  <a:cubicBezTo>
                    <a:pt x="1766" y="506"/>
                    <a:pt x="1662" y="362"/>
                    <a:pt x="1549" y="310"/>
                  </a:cubicBezTo>
                  <a:close/>
                  <a:moveTo>
                    <a:pt x="1416" y="426"/>
                  </a:moveTo>
                  <a:cubicBezTo>
                    <a:pt x="1483" y="492"/>
                    <a:pt x="1527" y="583"/>
                    <a:pt x="1527" y="676"/>
                  </a:cubicBezTo>
                  <a:cubicBezTo>
                    <a:pt x="1527" y="770"/>
                    <a:pt x="1483" y="860"/>
                    <a:pt x="1416" y="927"/>
                  </a:cubicBezTo>
                  <a:cubicBezTo>
                    <a:pt x="1499" y="895"/>
                    <a:pt x="1582" y="800"/>
                    <a:pt x="1582" y="676"/>
                  </a:cubicBezTo>
                  <a:cubicBezTo>
                    <a:pt x="1582" y="553"/>
                    <a:pt x="1499" y="457"/>
                    <a:pt x="1416" y="426"/>
                  </a:cubicBezTo>
                  <a:close/>
                  <a:moveTo>
                    <a:pt x="239" y="676"/>
                  </a:moveTo>
                  <a:cubicBezTo>
                    <a:pt x="239" y="583"/>
                    <a:pt x="283" y="492"/>
                    <a:pt x="350" y="426"/>
                  </a:cubicBezTo>
                  <a:cubicBezTo>
                    <a:pt x="267" y="457"/>
                    <a:pt x="184" y="553"/>
                    <a:pt x="184" y="676"/>
                  </a:cubicBezTo>
                  <a:cubicBezTo>
                    <a:pt x="184" y="800"/>
                    <a:pt x="267" y="895"/>
                    <a:pt x="350" y="927"/>
                  </a:cubicBezTo>
                  <a:cubicBezTo>
                    <a:pt x="283" y="860"/>
                    <a:pt x="239" y="770"/>
                    <a:pt x="239" y="676"/>
                  </a:cubicBezTo>
                  <a:close/>
                  <a:moveTo>
                    <a:pt x="217" y="310"/>
                  </a:moveTo>
                  <a:cubicBezTo>
                    <a:pt x="104" y="362"/>
                    <a:pt x="0" y="506"/>
                    <a:pt x="2" y="676"/>
                  </a:cubicBezTo>
                  <a:cubicBezTo>
                    <a:pt x="0" y="846"/>
                    <a:pt x="104" y="990"/>
                    <a:pt x="217" y="1043"/>
                  </a:cubicBezTo>
                  <a:cubicBezTo>
                    <a:pt x="120" y="947"/>
                    <a:pt x="64" y="812"/>
                    <a:pt x="65" y="676"/>
                  </a:cubicBezTo>
                  <a:cubicBezTo>
                    <a:pt x="64" y="540"/>
                    <a:pt x="120" y="405"/>
                    <a:pt x="217" y="310"/>
                  </a:cubicBezTo>
                  <a:close/>
                </a:path>
              </a:pathLst>
            </a:custGeom>
            <a:solidFill>
              <a:srgbClr val="DC3C00"/>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6" name="Freeform 73">
              <a:extLst>
                <a:ext uri="{FF2B5EF4-FFF2-40B4-BE49-F238E27FC236}">
                  <a16:creationId xmlns:a16="http://schemas.microsoft.com/office/drawing/2014/main" id="{FCDFC7FD-D111-449B-9DA3-1503E879E053}"/>
                </a:ext>
              </a:extLst>
            </p:cNvPr>
            <p:cNvSpPr>
              <a:spLocks noEditPoints="1"/>
            </p:cNvSpPr>
            <p:nvPr/>
          </p:nvSpPr>
          <p:spPr bwMode="black">
            <a:xfrm>
              <a:off x="8898841" y="4504995"/>
              <a:ext cx="624514" cy="602884"/>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00BCF2"/>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7" name="Freeform 81">
              <a:extLst>
                <a:ext uri="{FF2B5EF4-FFF2-40B4-BE49-F238E27FC236}">
                  <a16:creationId xmlns:a16="http://schemas.microsoft.com/office/drawing/2014/main" id="{78C7D9BA-D87C-41B3-9003-B01AC236113D}"/>
                </a:ext>
              </a:extLst>
            </p:cNvPr>
            <p:cNvSpPr>
              <a:spLocks noEditPoints="1"/>
            </p:cNvSpPr>
            <p:nvPr/>
          </p:nvSpPr>
          <p:spPr bwMode="black">
            <a:xfrm>
              <a:off x="9617872" y="3888833"/>
              <a:ext cx="1025671" cy="626097"/>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tx1">
                <a:lumMod val="65000"/>
                <a:lumOff val="35000"/>
              </a:schemeClr>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8" name="Freeform 90">
              <a:extLst>
                <a:ext uri="{FF2B5EF4-FFF2-40B4-BE49-F238E27FC236}">
                  <a16:creationId xmlns:a16="http://schemas.microsoft.com/office/drawing/2014/main" id="{AD2BAB44-063B-41E8-8A86-7D967A0EFB5B}"/>
                </a:ext>
              </a:extLst>
            </p:cNvPr>
            <p:cNvSpPr>
              <a:spLocks noEditPoints="1"/>
            </p:cNvSpPr>
            <p:nvPr/>
          </p:nvSpPr>
          <p:spPr bwMode="black">
            <a:xfrm>
              <a:off x="10993843" y="1285173"/>
              <a:ext cx="324638" cy="356169"/>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solidFill>
              <a:srgbClr val="008272"/>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grpSp>
          <p:nvGrpSpPr>
            <p:cNvPr id="29" name="Group 28">
              <a:extLst>
                <a:ext uri="{FF2B5EF4-FFF2-40B4-BE49-F238E27FC236}">
                  <a16:creationId xmlns:a16="http://schemas.microsoft.com/office/drawing/2014/main" id="{1E6D0C06-154E-4D2B-A2E8-F4BCCFF4DF02}"/>
                </a:ext>
              </a:extLst>
            </p:cNvPr>
            <p:cNvGrpSpPr>
              <a:grpSpLocks noChangeAspect="1"/>
            </p:cNvGrpSpPr>
            <p:nvPr/>
          </p:nvGrpSpPr>
          <p:grpSpPr bwMode="black">
            <a:xfrm>
              <a:off x="9053290" y="124517"/>
              <a:ext cx="729349" cy="551318"/>
              <a:chOff x="5152725" y="4450437"/>
              <a:chExt cx="311284" cy="235362"/>
            </a:xfrm>
            <a:solidFill>
              <a:schemeClr val="accent3"/>
            </a:solidFill>
          </p:grpSpPr>
          <p:sp>
            <p:nvSpPr>
              <p:cNvPr id="83" name="Freeform 168">
                <a:extLst>
                  <a:ext uri="{FF2B5EF4-FFF2-40B4-BE49-F238E27FC236}">
                    <a16:creationId xmlns:a16="http://schemas.microsoft.com/office/drawing/2014/main" id="{3338E23F-0699-4B25-8B5B-55F4337304D4}"/>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84" name="Freeform 169">
                <a:extLst>
                  <a:ext uri="{FF2B5EF4-FFF2-40B4-BE49-F238E27FC236}">
                    <a16:creationId xmlns:a16="http://schemas.microsoft.com/office/drawing/2014/main" id="{72E7A19E-02C0-4D77-B4AA-9B917AC4D7C4}"/>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30" name="Freeform 11">
              <a:extLst>
                <a:ext uri="{FF2B5EF4-FFF2-40B4-BE49-F238E27FC236}">
                  <a16:creationId xmlns:a16="http://schemas.microsoft.com/office/drawing/2014/main" id="{01062104-090E-4D75-872D-E3977C88EE31}"/>
                </a:ext>
              </a:extLst>
            </p:cNvPr>
            <p:cNvSpPr>
              <a:spLocks noEditPoints="1"/>
            </p:cNvSpPr>
            <p:nvPr/>
          </p:nvSpPr>
          <p:spPr bwMode="gray">
            <a:xfrm>
              <a:off x="11522174" y="1839603"/>
              <a:ext cx="866420" cy="645873"/>
            </a:xfrm>
            <a:custGeom>
              <a:avLst/>
              <a:gdLst>
                <a:gd name="T0" fmla="*/ 165 w 194"/>
                <a:gd name="T1" fmla="*/ 83 h 144"/>
                <a:gd name="T2" fmla="*/ 178 w 194"/>
                <a:gd name="T3" fmla="*/ 131 h 144"/>
                <a:gd name="T4" fmla="*/ 23 w 194"/>
                <a:gd name="T5" fmla="*/ 21 h 144"/>
                <a:gd name="T6" fmla="*/ 70 w 194"/>
                <a:gd name="T7" fmla="*/ 5 h 144"/>
                <a:gd name="T8" fmla="*/ 40 w 194"/>
                <a:gd name="T9" fmla="*/ 1 h 144"/>
                <a:gd name="T10" fmla="*/ 34 w 194"/>
                <a:gd name="T11" fmla="*/ 17 h 144"/>
                <a:gd name="T12" fmla="*/ 0 w 194"/>
                <a:gd name="T13" fmla="*/ 22 h 144"/>
                <a:gd name="T14" fmla="*/ 16 w 194"/>
                <a:gd name="T15" fmla="*/ 14 h 144"/>
                <a:gd name="T16" fmla="*/ 122 w 194"/>
                <a:gd name="T17" fmla="*/ 131 h 144"/>
                <a:gd name="T18" fmla="*/ 32 w 194"/>
                <a:gd name="T19" fmla="*/ 72 h 144"/>
                <a:gd name="T20" fmla="*/ 59 w 194"/>
                <a:gd name="T21" fmla="*/ 36 h 144"/>
                <a:gd name="T22" fmla="*/ 66 w 194"/>
                <a:gd name="T23" fmla="*/ 55 h 144"/>
                <a:gd name="T24" fmla="*/ 70 w 194"/>
                <a:gd name="T25" fmla="*/ 28 h 144"/>
                <a:gd name="T26" fmla="*/ 96 w 194"/>
                <a:gd name="T27" fmla="*/ 8 h 144"/>
                <a:gd name="T28" fmla="*/ 146 w 194"/>
                <a:gd name="T29" fmla="*/ 112 h 144"/>
                <a:gd name="T30" fmla="*/ 145 w 194"/>
                <a:gd name="T31" fmla="*/ 90 h 144"/>
                <a:gd name="T32" fmla="*/ 116 w 194"/>
                <a:gd name="T33" fmla="*/ 120 h 144"/>
                <a:gd name="T34" fmla="*/ 65 w 194"/>
                <a:gd name="T35" fmla="*/ 89 h 144"/>
                <a:gd name="T36" fmla="*/ 65 w 194"/>
                <a:gd name="T37" fmla="*/ 62 h 144"/>
                <a:gd name="T38" fmla="*/ 44 w 194"/>
                <a:gd name="T39" fmla="*/ 72 h 144"/>
                <a:gd name="T40" fmla="*/ 76 w 194"/>
                <a:gd name="T41" fmla="*/ 120 h 144"/>
                <a:gd name="T42" fmla="*/ 48 w 194"/>
                <a:gd name="T43" fmla="*/ 91 h 144"/>
                <a:gd name="T44" fmla="*/ 76 w 194"/>
                <a:gd name="T45" fmla="*/ 120 h 144"/>
                <a:gd name="T46" fmla="*/ 74 w 194"/>
                <a:gd name="T47" fmla="*/ 98 h 144"/>
                <a:gd name="T48" fmla="*/ 93 w 194"/>
                <a:gd name="T49" fmla="*/ 99 h 144"/>
                <a:gd name="T50" fmla="*/ 72 w 194"/>
                <a:gd name="T51" fmla="*/ 63 h 144"/>
                <a:gd name="T52" fmla="*/ 73 w 194"/>
                <a:gd name="T53" fmla="*/ 90 h 144"/>
                <a:gd name="T54" fmla="*/ 93 w 194"/>
                <a:gd name="T55" fmla="*/ 64 h 144"/>
                <a:gd name="T56" fmla="*/ 87 w 194"/>
                <a:gd name="T57" fmla="*/ 23 h 144"/>
                <a:gd name="T58" fmla="*/ 93 w 194"/>
                <a:gd name="T59" fmla="*/ 57 h 144"/>
                <a:gd name="T60" fmla="*/ 146 w 194"/>
                <a:gd name="T61" fmla="*/ 57 h 144"/>
                <a:gd name="T62" fmla="*/ 128 w 194"/>
                <a:gd name="T63" fmla="*/ 73 h 144"/>
                <a:gd name="T64" fmla="*/ 148 w 194"/>
                <a:gd name="T65" fmla="*/ 79 h 144"/>
                <a:gd name="T66" fmla="*/ 146 w 194"/>
                <a:gd name="T67" fmla="*/ 57 h 144"/>
                <a:gd name="T68" fmla="*/ 127 w 194"/>
                <a:gd name="T69" fmla="*/ 55 h 144"/>
                <a:gd name="T70" fmla="*/ 133 w 194"/>
                <a:gd name="T71" fmla="*/ 36 h 144"/>
                <a:gd name="T72" fmla="*/ 100 w 194"/>
                <a:gd name="T73" fmla="*/ 57 h 144"/>
                <a:gd name="T74" fmla="*/ 100 w 194"/>
                <a:gd name="T75" fmla="*/ 21 h 144"/>
                <a:gd name="T76" fmla="*/ 100 w 194"/>
                <a:gd name="T77" fmla="*/ 57 h 144"/>
                <a:gd name="T78" fmla="*/ 120 w 194"/>
                <a:gd name="T79" fmla="*/ 90 h 144"/>
                <a:gd name="T80" fmla="*/ 121 w 194"/>
                <a:gd name="T81" fmla="*/ 63 h 144"/>
                <a:gd name="T82" fmla="*/ 100 w 194"/>
                <a:gd name="T83" fmla="*/ 92 h 144"/>
                <a:gd name="T84" fmla="*/ 118 w 194"/>
                <a:gd name="T85" fmla="*/ 98 h 144"/>
                <a:gd name="T86" fmla="*/ 100 w 194"/>
                <a:gd name="T87" fmla="*/ 124 h 144"/>
                <a:gd name="T88" fmla="*/ 160 w 194"/>
                <a:gd name="T89" fmla="*/ 127 h 144"/>
                <a:gd name="T90" fmla="*/ 130 w 194"/>
                <a:gd name="T91" fmla="*/ 110 h 144"/>
                <a:gd name="T92" fmla="*/ 137 w 194"/>
                <a:gd name="T93" fmla="*/ 135 h 144"/>
                <a:gd name="T94" fmla="*/ 178 w 194"/>
                <a:gd name="T95" fmla="*/ 1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4">
                  <a:moveTo>
                    <a:pt x="178" y="131"/>
                  </a:moveTo>
                  <a:cubicBezTo>
                    <a:pt x="185" y="116"/>
                    <a:pt x="165" y="83"/>
                    <a:pt x="165" y="83"/>
                  </a:cubicBezTo>
                  <a:cubicBezTo>
                    <a:pt x="165" y="83"/>
                    <a:pt x="194" y="100"/>
                    <a:pt x="194" y="123"/>
                  </a:cubicBezTo>
                  <a:cubicBezTo>
                    <a:pt x="190" y="125"/>
                    <a:pt x="184" y="128"/>
                    <a:pt x="178" y="131"/>
                  </a:cubicBezTo>
                  <a:close/>
                  <a:moveTo>
                    <a:pt x="34" y="17"/>
                  </a:moveTo>
                  <a:cubicBezTo>
                    <a:pt x="23" y="21"/>
                    <a:pt x="23" y="21"/>
                    <a:pt x="23" y="21"/>
                  </a:cubicBezTo>
                  <a:cubicBezTo>
                    <a:pt x="65" y="34"/>
                    <a:pt x="65" y="34"/>
                    <a:pt x="65" y="34"/>
                  </a:cubicBezTo>
                  <a:cubicBezTo>
                    <a:pt x="70" y="5"/>
                    <a:pt x="70" y="5"/>
                    <a:pt x="70" y="5"/>
                  </a:cubicBezTo>
                  <a:cubicBezTo>
                    <a:pt x="58" y="9"/>
                    <a:pt x="58" y="9"/>
                    <a:pt x="58" y="9"/>
                  </a:cubicBezTo>
                  <a:cubicBezTo>
                    <a:pt x="55" y="6"/>
                    <a:pt x="47" y="0"/>
                    <a:pt x="40" y="1"/>
                  </a:cubicBezTo>
                  <a:cubicBezTo>
                    <a:pt x="36" y="2"/>
                    <a:pt x="22" y="8"/>
                    <a:pt x="16" y="11"/>
                  </a:cubicBezTo>
                  <a:cubicBezTo>
                    <a:pt x="23" y="9"/>
                    <a:pt x="31" y="15"/>
                    <a:pt x="34" y="17"/>
                  </a:cubicBezTo>
                  <a:close/>
                  <a:moveTo>
                    <a:pt x="16" y="14"/>
                  </a:moveTo>
                  <a:cubicBezTo>
                    <a:pt x="11" y="16"/>
                    <a:pt x="4" y="19"/>
                    <a:pt x="0" y="22"/>
                  </a:cubicBezTo>
                  <a:cubicBezTo>
                    <a:pt x="0" y="44"/>
                    <a:pt x="30" y="61"/>
                    <a:pt x="30" y="61"/>
                  </a:cubicBezTo>
                  <a:cubicBezTo>
                    <a:pt x="30" y="61"/>
                    <a:pt x="10" y="28"/>
                    <a:pt x="16" y="14"/>
                  </a:cubicBezTo>
                  <a:close/>
                  <a:moveTo>
                    <a:pt x="125" y="115"/>
                  </a:moveTo>
                  <a:cubicBezTo>
                    <a:pt x="122" y="131"/>
                    <a:pt x="122" y="131"/>
                    <a:pt x="122" y="131"/>
                  </a:cubicBezTo>
                  <a:cubicBezTo>
                    <a:pt x="114" y="134"/>
                    <a:pt x="105" y="136"/>
                    <a:pt x="96" y="136"/>
                  </a:cubicBezTo>
                  <a:cubicBezTo>
                    <a:pt x="60" y="136"/>
                    <a:pt x="32" y="108"/>
                    <a:pt x="32" y="72"/>
                  </a:cubicBezTo>
                  <a:cubicBezTo>
                    <a:pt x="32" y="57"/>
                    <a:pt x="38" y="43"/>
                    <a:pt x="47" y="32"/>
                  </a:cubicBezTo>
                  <a:cubicBezTo>
                    <a:pt x="59" y="36"/>
                    <a:pt x="59" y="36"/>
                    <a:pt x="59" y="36"/>
                  </a:cubicBezTo>
                  <a:cubicBezTo>
                    <a:pt x="55" y="40"/>
                    <a:pt x="52" y="45"/>
                    <a:pt x="49" y="50"/>
                  </a:cubicBezTo>
                  <a:cubicBezTo>
                    <a:pt x="51" y="52"/>
                    <a:pt x="55" y="53"/>
                    <a:pt x="66" y="55"/>
                  </a:cubicBezTo>
                  <a:cubicBezTo>
                    <a:pt x="68" y="42"/>
                    <a:pt x="71" y="32"/>
                    <a:pt x="77" y="24"/>
                  </a:cubicBezTo>
                  <a:cubicBezTo>
                    <a:pt x="75" y="25"/>
                    <a:pt x="72" y="26"/>
                    <a:pt x="70" y="28"/>
                  </a:cubicBezTo>
                  <a:cubicBezTo>
                    <a:pt x="72" y="13"/>
                    <a:pt x="72" y="13"/>
                    <a:pt x="72" y="13"/>
                  </a:cubicBezTo>
                  <a:cubicBezTo>
                    <a:pt x="80" y="10"/>
                    <a:pt x="88" y="8"/>
                    <a:pt x="96" y="8"/>
                  </a:cubicBezTo>
                  <a:cubicBezTo>
                    <a:pt x="132" y="8"/>
                    <a:pt x="160" y="37"/>
                    <a:pt x="160" y="72"/>
                  </a:cubicBezTo>
                  <a:cubicBezTo>
                    <a:pt x="160" y="87"/>
                    <a:pt x="155" y="101"/>
                    <a:pt x="146" y="112"/>
                  </a:cubicBezTo>
                  <a:cubicBezTo>
                    <a:pt x="134" y="108"/>
                    <a:pt x="134" y="108"/>
                    <a:pt x="134" y="108"/>
                  </a:cubicBezTo>
                  <a:cubicBezTo>
                    <a:pt x="139" y="103"/>
                    <a:pt x="142" y="97"/>
                    <a:pt x="145" y="90"/>
                  </a:cubicBezTo>
                  <a:cubicBezTo>
                    <a:pt x="141" y="93"/>
                    <a:pt x="133" y="95"/>
                    <a:pt x="126" y="96"/>
                  </a:cubicBezTo>
                  <a:cubicBezTo>
                    <a:pt x="124" y="106"/>
                    <a:pt x="121" y="114"/>
                    <a:pt x="116" y="120"/>
                  </a:cubicBezTo>
                  <a:cubicBezTo>
                    <a:pt x="119" y="119"/>
                    <a:pt x="122" y="117"/>
                    <a:pt x="125" y="115"/>
                  </a:cubicBezTo>
                  <a:close/>
                  <a:moveTo>
                    <a:pt x="65" y="89"/>
                  </a:moveTo>
                  <a:cubicBezTo>
                    <a:pt x="65" y="84"/>
                    <a:pt x="64" y="78"/>
                    <a:pt x="64" y="73"/>
                  </a:cubicBezTo>
                  <a:cubicBezTo>
                    <a:pt x="64" y="69"/>
                    <a:pt x="64" y="66"/>
                    <a:pt x="65" y="62"/>
                  </a:cubicBezTo>
                  <a:cubicBezTo>
                    <a:pt x="57" y="61"/>
                    <a:pt x="50" y="59"/>
                    <a:pt x="46" y="57"/>
                  </a:cubicBezTo>
                  <a:cubicBezTo>
                    <a:pt x="45" y="62"/>
                    <a:pt x="44" y="67"/>
                    <a:pt x="44" y="72"/>
                  </a:cubicBezTo>
                  <a:cubicBezTo>
                    <a:pt x="44" y="81"/>
                    <a:pt x="45" y="85"/>
                    <a:pt x="65" y="89"/>
                  </a:cubicBezTo>
                  <a:close/>
                  <a:moveTo>
                    <a:pt x="76" y="120"/>
                  </a:moveTo>
                  <a:cubicBezTo>
                    <a:pt x="72" y="114"/>
                    <a:pt x="69" y="106"/>
                    <a:pt x="67" y="97"/>
                  </a:cubicBezTo>
                  <a:cubicBezTo>
                    <a:pt x="59" y="95"/>
                    <a:pt x="53" y="93"/>
                    <a:pt x="48" y="91"/>
                  </a:cubicBezTo>
                  <a:cubicBezTo>
                    <a:pt x="50" y="98"/>
                    <a:pt x="54" y="104"/>
                    <a:pt x="59" y="109"/>
                  </a:cubicBezTo>
                  <a:cubicBezTo>
                    <a:pt x="64" y="114"/>
                    <a:pt x="70" y="118"/>
                    <a:pt x="76" y="120"/>
                  </a:cubicBezTo>
                  <a:close/>
                  <a:moveTo>
                    <a:pt x="93" y="99"/>
                  </a:moveTo>
                  <a:cubicBezTo>
                    <a:pt x="86" y="99"/>
                    <a:pt x="80" y="98"/>
                    <a:pt x="74" y="98"/>
                  </a:cubicBezTo>
                  <a:cubicBezTo>
                    <a:pt x="77" y="107"/>
                    <a:pt x="82" y="124"/>
                    <a:pt x="93" y="124"/>
                  </a:cubicBezTo>
                  <a:cubicBezTo>
                    <a:pt x="93" y="124"/>
                    <a:pt x="93" y="124"/>
                    <a:pt x="93" y="99"/>
                  </a:cubicBezTo>
                  <a:close/>
                  <a:moveTo>
                    <a:pt x="93" y="64"/>
                  </a:moveTo>
                  <a:cubicBezTo>
                    <a:pt x="85" y="64"/>
                    <a:pt x="78" y="63"/>
                    <a:pt x="72" y="63"/>
                  </a:cubicBezTo>
                  <a:cubicBezTo>
                    <a:pt x="71" y="66"/>
                    <a:pt x="71" y="69"/>
                    <a:pt x="71" y="73"/>
                  </a:cubicBezTo>
                  <a:cubicBezTo>
                    <a:pt x="71" y="79"/>
                    <a:pt x="72" y="85"/>
                    <a:pt x="73" y="90"/>
                  </a:cubicBezTo>
                  <a:cubicBezTo>
                    <a:pt x="79" y="91"/>
                    <a:pt x="86" y="92"/>
                    <a:pt x="93" y="92"/>
                  </a:cubicBezTo>
                  <a:cubicBezTo>
                    <a:pt x="93" y="92"/>
                    <a:pt x="93" y="92"/>
                    <a:pt x="93" y="64"/>
                  </a:cubicBezTo>
                  <a:close/>
                  <a:moveTo>
                    <a:pt x="93" y="21"/>
                  </a:moveTo>
                  <a:cubicBezTo>
                    <a:pt x="91" y="21"/>
                    <a:pt x="89" y="22"/>
                    <a:pt x="87" y="23"/>
                  </a:cubicBezTo>
                  <a:cubicBezTo>
                    <a:pt x="81" y="29"/>
                    <a:pt x="75" y="42"/>
                    <a:pt x="72" y="56"/>
                  </a:cubicBezTo>
                  <a:cubicBezTo>
                    <a:pt x="79" y="57"/>
                    <a:pt x="86" y="57"/>
                    <a:pt x="93" y="57"/>
                  </a:cubicBezTo>
                  <a:cubicBezTo>
                    <a:pt x="93" y="57"/>
                    <a:pt x="93" y="57"/>
                    <a:pt x="93" y="21"/>
                  </a:cubicBezTo>
                  <a:close/>
                  <a:moveTo>
                    <a:pt x="146" y="57"/>
                  </a:moveTo>
                  <a:cubicBezTo>
                    <a:pt x="142" y="59"/>
                    <a:pt x="137" y="60"/>
                    <a:pt x="128" y="62"/>
                  </a:cubicBezTo>
                  <a:cubicBezTo>
                    <a:pt x="128" y="66"/>
                    <a:pt x="128" y="69"/>
                    <a:pt x="128" y="73"/>
                  </a:cubicBezTo>
                  <a:cubicBezTo>
                    <a:pt x="128" y="78"/>
                    <a:pt x="128" y="84"/>
                    <a:pt x="127" y="89"/>
                  </a:cubicBezTo>
                  <a:cubicBezTo>
                    <a:pt x="139" y="86"/>
                    <a:pt x="145" y="82"/>
                    <a:pt x="148" y="79"/>
                  </a:cubicBezTo>
                  <a:cubicBezTo>
                    <a:pt x="148" y="77"/>
                    <a:pt x="148" y="75"/>
                    <a:pt x="148" y="72"/>
                  </a:cubicBezTo>
                  <a:cubicBezTo>
                    <a:pt x="148" y="67"/>
                    <a:pt x="147" y="62"/>
                    <a:pt x="146" y="57"/>
                  </a:cubicBezTo>
                  <a:close/>
                  <a:moveTo>
                    <a:pt x="115" y="24"/>
                  </a:moveTo>
                  <a:cubicBezTo>
                    <a:pt x="121" y="32"/>
                    <a:pt x="125" y="42"/>
                    <a:pt x="127" y="55"/>
                  </a:cubicBezTo>
                  <a:cubicBezTo>
                    <a:pt x="138" y="52"/>
                    <a:pt x="141" y="52"/>
                    <a:pt x="143" y="50"/>
                  </a:cubicBezTo>
                  <a:cubicBezTo>
                    <a:pt x="141" y="45"/>
                    <a:pt x="137" y="40"/>
                    <a:pt x="133" y="36"/>
                  </a:cubicBezTo>
                  <a:cubicBezTo>
                    <a:pt x="128" y="30"/>
                    <a:pt x="122" y="27"/>
                    <a:pt x="115" y="24"/>
                  </a:cubicBezTo>
                  <a:close/>
                  <a:moveTo>
                    <a:pt x="100" y="57"/>
                  </a:moveTo>
                  <a:cubicBezTo>
                    <a:pt x="107" y="57"/>
                    <a:pt x="113" y="57"/>
                    <a:pt x="120" y="56"/>
                  </a:cubicBezTo>
                  <a:cubicBezTo>
                    <a:pt x="117" y="38"/>
                    <a:pt x="109" y="24"/>
                    <a:pt x="100" y="21"/>
                  </a:cubicBezTo>
                  <a:cubicBezTo>
                    <a:pt x="100" y="21"/>
                    <a:pt x="100" y="21"/>
                    <a:pt x="100" y="21"/>
                  </a:cubicBezTo>
                  <a:cubicBezTo>
                    <a:pt x="100" y="21"/>
                    <a:pt x="100" y="21"/>
                    <a:pt x="100" y="57"/>
                  </a:cubicBezTo>
                  <a:close/>
                  <a:moveTo>
                    <a:pt x="100" y="92"/>
                  </a:moveTo>
                  <a:cubicBezTo>
                    <a:pt x="107" y="92"/>
                    <a:pt x="113" y="91"/>
                    <a:pt x="120" y="90"/>
                  </a:cubicBezTo>
                  <a:cubicBezTo>
                    <a:pt x="121" y="85"/>
                    <a:pt x="121" y="79"/>
                    <a:pt x="121" y="73"/>
                  </a:cubicBezTo>
                  <a:cubicBezTo>
                    <a:pt x="121" y="69"/>
                    <a:pt x="121" y="66"/>
                    <a:pt x="121" y="63"/>
                  </a:cubicBezTo>
                  <a:cubicBezTo>
                    <a:pt x="114" y="63"/>
                    <a:pt x="107" y="64"/>
                    <a:pt x="100" y="64"/>
                  </a:cubicBezTo>
                  <a:cubicBezTo>
                    <a:pt x="100" y="64"/>
                    <a:pt x="100" y="64"/>
                    <a:pt x="100" y="92"/>
                  </a:cubicBezTo>
                  <a:close/>
                  <a:moveTo>
                    <a:pt x="113" y="111"/>
                  </a:moveTo>
                  <a:cubicBezTo>
                    <a:pt x="115" y="107"/>
                    <a:pt x="117" y="103"/>
                    <a:pt x="118" y="98"/>
                  </a:cubicBezTo>
                  <a:cubicBezTo>
                    <a:pt x="112" y="98"/>
                    <a:pt x="106" y="99"/>
                    <a:pt x="100" y="99"/>
                  </a:cubicBezTo>
                  <a:cubicBezTo>
                    <a:pt x="100" y="99"/>
                    <a:pt x="100" y="99"/>
                    <a:pt x="100" y="124"/>
                  </a:cubicBezTo>
                  <a:cubicBezTo>
                    <a:pt x="105" y="124"/>
                    <a:pt x="110" y="119"/>
                    <a:pt x="113" y="111"/>
                  </a:cubicBezTo>
                  <a:close/>
                  <a:moveTo>
                    <a:pt x="160" y="127"/>
                  </a:moveTo>
                  <a:cubicBezTo>
                    <a:pt x="171" y="123"/>
                    <a:pt x="171" y="123"/>
                    <a:pt x="171" y="123"/>
                  </a:cubicBezTo>
                  <a:cubicBezTo>
                    <a:pt x="130" y="110"/>
                    <a:pt x="130" y="110"/>
                    <a:pt x="130" y="110"/>
                  </a:cubicBezTo>
                  <a:cubicBezTo>
                    <a:pt x="124" y="139"/>
                    <a:pt x="124" y="139"/>
                    <a:pt x="124" y="139"/>
                  </a:cubicBezTo>
                  <a:cubicBezTo>
                    <a:pt x="137" y="135"/>
                    <a:pt x="137" y="135"/>
                    <a:pt x="137" y="135"/>
                  </a:cubicBezTo>
                  <a:cubicBezTo>
                    <a:pt x="140" y="138"/>
                    <a:pt x="148" y="144"/>
                    <a:pt x="155" y="143"/>
                  </a:cubicBezTo>
                  <a:cubicBezTo>
                    <a:pt x="159" y="142"/>
                    <a:pt x="172" y="136"/>
                    <a:pt x="178" y="133"/>
                  </a:cubicBezTo>
                  <a:cubicBezTo>
                    <a:pt x="172" y="135"/>
                    <a:pt x="164" y="129"/>
                    <a:pt x="160" y="127"/>
                  </a:cubicBezTo>
                  <a:close/>
                </a:path>
              </a:pathLst>
            </a:custGeom>
            <a:solidFill>
              <a:srgbClr val="DC3C00"/>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srgbClr val="FFFFFF"/>
                </a:solidFill>
              </a:endParaRPr>
            </a:p>
          </p:txBody>
        </p:sp>
        <p:grpSp>
          <p:nvGrpSpPr>
            <p:cNvPr id="31" name="Group 30">
              <a:extLst>
                <a:ext uri="{FF2B5EF4-FFF2-40B4-BE49-F238E27FC236}">
                  <a16:creationId xmlns:a16="http://schemas.microsoft.com/office/drawing/2014/main" id="{C6B28CAA-5185-4DB0-BB06-66EB28559722}"/>
                </a:ext>
              </a:extLst>
            </p:cNvPr>
            <p:cNvGrpSpPr/>
            <p:nvPr/>
          </p:nvGrpSpPr>
          <p:grpSpPr>
            <a:xfrm>
              <a:off x="8329512" y="1174360"/>
              <a:ext cx="352519" cy="551474"/>
              <a:chOff x="10976442" y="320026"/>
              <a:chExt cx="352569" cy="551552"/>
            </a:xfrm>
          </p:grpSpPr>
          <p:grpSp>
            <p:nvGrpSpPr>
              <p:cNvPr id="77" name="Group 76">
                <a:extLst>
                  <a:ext uri="{FF2B5EF4-FFF2-40B4-BE49-F238E27FC236}">
                    <a16:creationId xmlns:a16="http://schemas.microsoft.com/office/drawing/2014/main" id="{D47B885B-DE21-4498-956E-0A07F9576958}"/>
                  </a:ext>
                </a:extLst>
              </p:cNvPr>
              <p:cNvGrpSpPr/>
              <p:nvPr/>
            </p:nvGrpSpPr>
            <p:grpSpPr>
              <a:xfrm rot="5400000">
                <a:off x="10777119" y="519349"/>
                <a:ext cx="551552" cy="152905"/>
                <a:chOff x="10576225" y="1124579"/>
                <a:chExt cx="607702" cy="168471"/>
              </a:xfrm>
              <a:solidFill>
                <a:schemeClr val="accent6"/>
              </a:solidFill>
            </p:grpSpPr>
            <p:sp>
              <p:nvSpPr>
                <p:cNvPr id="81" name="Freeform 25">
                  <a:extLst>
                    <a:ext uri="{FF2B5EF4-FFF2-40B4-BE49-F238E27FC236}">
                      <a16:creationId xmlns:a16="http://schemas.microsoft.com/office/drawing/2014/main" id="{7F985F87-0C94-40F2-854C-E67C33E76D13}"/>
                    </a:ext>
                  </a:extLst>
                </p:cNvPr>
                <p:cNvSpPr>
                  <a:spLocks noEditPoints="1"/>
                </p:cNvSpPr>
                <p:nvPr/>
              </p:nvSpPr>
              <p:spPr bwMode="auto">
                <a:xfrm rot="16200000">
                  <a:off x="10795840" y="904964"/>
                  <a:ext cx="168471" cy="607702"/>
                </a:xfrm>
                <a:custGeom>
                  <a:avLst/>
                  <a:gdLst>
                    <a:gd name="T0" fmla="*/ 467 w 555"/>
                    <a:gd name="T1" fmla="*/ 0 h 2002"/>
                    <a:gd name="T2" fmla="*/ 87 w 555"/>
                    <a:gd name="T3" fmla="*/ 0 h 2002"/>
                    <a:gd name="T4" fmla="*/ 0 w 555"/>
                    <a:gd name="T5" fmla="*/ 87 h 2002"/>
                    <a:gd name="T6" fmla="*/ 0 w 555"/>
                    <a:gd name="T7" fmla="*/ 1914 h 2002"/>
                    <a:gd name="T8" fmla="*/ 87 w 555"/>
                    <a:gd name="T9" fmla="*/ 2002 h 2002"/>
                    <a:gd name="T10" fmla="*/ 467 w 555"/>
                    <a:gd name="T11" fmla="*/ 2002 h 2002"/>
                    <a:gd name="T12" fmla="*/ 555 w 555"/>
                    <a:gd name="T13" fmla="*/ 1914 h 2002"/>
                    <a:gd name="T14" fmla="*/ 555 w 555"/>
                    <a:gd name="T15" fmla="*/ 87 h 2002"/>
                    <a:gd name="T16" fmla="*/ 467 w 555"/>
                    <a:gd name="T17" fmla="*/ 0 h 2002"/>
                    <a:gd name="T18" fmla="*/ 131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1 w 555"/>
                    <a:gd name="T33" fmla="*/ 1345 h 2002"/>
                    <a:gd name="T34" fmla="*/ 131 w 555"/>
                    <a:gd name="T35" fmla="*/ 182 h 2002"/>
                    <a:gd name="T36" fmla="*/ 277 w 555"/>
                    <a:gd name="T37" fmla="*/ 1884 h 2002"/>
                    <a:gd name="T38" fmla="*/ 131 w 555"/>
                    <a:gd name="T39" fmla="*/ 1739 h 2002"/>
                    <a:gd name="T40" fmla="*/ 277 w 555"/>
                    <a:gd name="T41" fmla="*/ 1592 h 2002"/>
                    <a:gd name="T42" fmla="*/ 424 w 555"/>
                    <a:gd name="T43" fmla="*/ 1739 h 2002"/>
                    <a:gd name="T44" fmla="*/ 277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7" y="0"/>
                      </a:moveTo>
                      <a:cubicBezTo>
                        <a:pt x="87" y="0"/>
                        <a:pt x="87" y="0"/>
                        <a:pt x="87" y="0"/>
                      </a:cubicBezTo>
                      <a:cubicBezTo>
                        <a:pt x="39" y="0"/>
                        <a:pt x="0" y="39"/>
                        <a:pt x="0" y="87"/>
                      </a:cubicBezTo>
                      <a:cubicBezTo>
                        <a:pt x="0" y="1914"/>
                        <a:pt x="0" y="1914"/>
                        <a:pt x="0" y="1914"/>
                      </a:cubicBezTo>
                      <a:cubicBezTo>
                        <a:pt x="0" y="1962"/>
                        <a:pt x="39" y="2002"/>
                        <a:pt x="87" y="2002"/>
                      </a:cubicBezTo>
                      <a:cubicBezTo>
                        <a:pt x="467" y="2002"/>
                        <a:pt x="467" y="2002"/>
                        <a:pt x="467" y="2002"/>
                      </a:cubicBezTo>
                      <a:cubicBezTo>
                        <a:pt x="516" y="2002"/>
                        <a:pt x="555" y="1962"/>
                        <a:pt x="555" y="1914"/>
                      </a:cubicBezTo>
                      <a:cubicBezTo>
                        <a:pt x="555" y="87"/>
                        <a:pt x="555" y="87"/>
                        <a:pt x="555" y="87"/>
                      </a:cubicBezTo>
                      <a:cubicBezTo>
                        <a:pt x="555" y="39"/>
                        <a:pt x="516" y="0"/>
                        <a:pt x="467" y="0"/>
                      </a:cubicBezTo>
                      <a:close/>
                      <a:moveTo>
                        <a:pt x="131" y="182"/>
                      </a:moveTo>
                      <a:cubicBezTo>
                        <a:pt x="131"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1" y="1372"/>
                        <a:pt x="131" y="1345"/>
                      </a:cubicBezTo>
                      <a:lnTo>
                        <a:pt x="131" y="182"/>
                      </a:lnTo>
                      <a:close/>
                      <a:moveTo>
                        <a:pt x="277" y="1884"/>
                      </a:moveTo>
                      <a:cubicBezTo>
                        <a:pt x="197" y="1884"/>
                        <a:pt x="131" y="1819"/>
                        <a:pt x="131" y="1739"/>
                      </a:cubicBezTo>
                      <a:cubicBezTo>
                        <a:pt x="131" y="1658"/>
                        <a:pt x="197" y="1592"/>
                        <a:pt x="277" y="1592"/>
                      </a:cubicBezTo>
                      <a:cubicBezTo>
                        <a:pt x="358" y="1592"/>
                        <a:pt x="424" y="1658"/>
                        <a:pt x="424" y="1739"/>
                      </a:cubicBezTo>
                      <a:cubicBezTo>
                        <a:pt x="424" y="1819"/>
                        <a:pt x="358" y="1884"/>
                        <a:pt x="277" y="1884"/>
                      </a:cubicBezTo>
                      <a:close/>
                    </a:path>
                  </a:pathLst>
                </a:custGeom>
                <a:solidFill>
                  <a:srgbClr val="DC3C00"/>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82" name="Oval 46">
                  <a:extLst>
                    <a:ext uri="{FF2B5EF4-FFF2-40B4-BE49-F238E27FC236}">
                      <a16:creationId xmlns:a16="http://schemas.microsoft.com/office/drawing/2014/main" id="{15F682F5-B7C6-4934-85FF-A3E7DFBA2EBE}"/>
                    </a:ext>
                  </a:extLst>
                </p:cNvPr>
                <p:cNvSpPr>
                  <a:spLocks noChangeArrowheads="1"/>
                </p:cNvSpPr>
                <p:nvPr/>
              </p:nvSpPr>
              <p:spPr bwMode="auto">
                <a:xfrm rot="16200000">
                  <a:off x="11080094" y="1184977"/>
                  <a:ext cx="47676" cy="47676"/>
                </a:xfrm>
                <a:prstGeom prst="ellipse">
                  <a:avLst/>
                </a:prstGeom>
                <a:solidFill>
                  <a:srgbClr val="DC3C00"/>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grpSp>
            <p:nvGrpSpPr>
              <p:cNvPr id="78" name="Group 77">
                <a:extLst>
                  <a:ext uri="{FF2B5EF4-FFF2-40B4-BE49-F238E27FC236}">
                    <a16:creationId xmlns:a16="http://schemas.microsoft.com/office/drawing/2014/main" id="{5B928918-D9BA-481D-B420-08D0AE899153}"/>
                  </a:ext>
                </a:extLst>
              </p:cNvPr>
              <p:cNvGrpSpPr/>
              <p:nvPr/>
            </p:nvGrpSpPr>
            <p:grpSpPr>
              <a:xfrm rot="5400000">
                <a:off x="10976783" y="519349"/>
                <a:ext cx="551552" cy="152905"/>
                <a:chOff x="10576225" y="901588"/>
                <a:chExt cx="607702" cy="168471"/>
              </a:xfrm>
              <a:solidFill>
                <a:schemeClr val="accent4"/>
              </a:solidFill>
            </p:grpSpPr>
            <p:sp>
              <p:nvSpPr>
                <p:cNvPr id="79" name="Freeform 47">
                  <a:extLst>
                    <a:ext uri="{FF2B5EF4-FFF2-40B4-BE49-F238E27FC236}">
                      <a16:creationId xmlns:a16="http://schemas.microsoft.com/office/drawing/2014/main" id="{F52FB7CA-6699-4867-A748-65141A0A28E8}"/>
                    </a:ext>
                  </a:extLst>
                </p:cNvPr>
                <p:cNvSpPr>
                  <a:spLocks noEditPoints="1"/>
                </p:cNvSpPr>
                <p:nvPr/>
              </p:nvSpPr>
              <p:spPr bwMode="auto">
                <a:xfrm rot="16200000">
                  <a:off x="10795840" y="681973"/>
                  <a:ext cx="168471" cy="607702"/>
                </a:xfrm>
                <a:custGeom>
                  <a:avLst/>
                  <a:gdLst>
                    <a:gd name="T0" fmla="*/ 468 w 555"/>
                    <a:gd name="T1" fmla="*/ 0 h 2002"/>
                    <a:gd name="T2" fmla="*/ 88 w 555"/>
                    <a:gd name="T3" fmla="*/ 0 h 2002"/>
                    <a:gd name="T4" fmla="*/ 0 w 555"/>
                    <a:gd name="T5" fmla="*/ 87 h 2002"/>
                    <a:gd name="T6" fmla="*/ 0 w 555"/>
                    <a:gd name="T7" fmla="*/ 1914 h 2002"/>
                    <a:gd name="T8" fmla="*/ 88 w 555"/>
                    <a:gd name="T9" fmla="*/ 2002 h 2002"/>
                    <a:gd name="T10" fmla="*/ 468 w 555"/>
                    <a:gd name="T11" fmla="*/ 2002 h 2002"/>
                    <a:gd name="T12" fmla="*/ 555 w 555"/>
                    <a:gd name="T13" fmla="*/ 1914 h 2002"/>
                    <a:gd name="T14" fmla="*/ 555 w 555"/>
                    <a:gd name="T15" fmla="*/ 87 h 2002"/>
                    <a:gd name="T16" fmla="*/ 468 w 555"/>
                    <a:gd name="T17" fmla="*/ 0 h 2002"/>
                    <a:gd name="T18" fmla="*/ 132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2 w 555"/>
                    <a:gd name="T33" fmla="*/ 1345 h 2002"/>
                    <a:gd name="T34" fmla="*/ 132 w 555"/>
                    <a:gd name="T35" fmla="*/ 182 h 2002"/>
                    <a:gd name="T36" fmla="*/ 278 w 555"/>
                    <a:gd name="T37" fmla="*/ 1884 h 2002"/>
                    <a:gd name="T38" fmla="*/ 132 w 555"/>
                    <a:gd name="T39" fmla="*/ 1739 h 2002"/>
                    <a:gd name="T40" fmla="*/ 278 w 555"/>
                    <a:gd name="T41" fmla="*/ 1592 h 2002"/>
                    <a:gd name="T42" fmla="*/ 424 w 555"/>
                    <a:gd name="T43" fmla="*/ 1739 h 2002"/>
                    <a:gd name="T44" fmla="*/ 278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8" y="0"/>
                      </a:moveTo>
                      <a:cubicBezTo>
                        <a:pt x="88" y="0"/>
                        <a:pt x="88" y="0"/>
                        <a:pt x="88" y="0"/>
                      </a:cubicBezTo>
                      <a:cubicBezTo>
                        <a:pt x="40" y="0"/>
                        <a:pt x="0" y="39"/>
                        <a:pt x="0" y="87"/>
                      </a:cubicBezTo>
                      <a:cubicBezTo>
                        <a:pt x="0" y="1914"/>
                        <a:pt x="0" y="1914"/>
                        <a:pt x="0" y="1914"/>
                      </a:cubicBezTo>
                      <a:cubicBezTo>
                        <a:pt x="0" y="1962"/>
                        <a:pt x="40" y="2002"/>
                        <a:pt x="88" y="2002"/>
                      </a:cubicBezTo>
                      <a:cubicBezTo>
                        <a:pt x="468" y="2002"/>
                        <a:pt x="468" y="2002"/>
                        <a:pt x="468" y="2002"/>
                      </a:cubicBezTo>
                      <a:cubicBezTo>
                        <a:pt x="516" y="2002"/>
                        <a:pt x="555" y="1962"/>
                        <a:pt x="555" y="1914"/>
                      </a:cubicBezTo>
                      <a:cubicBezTo>
                        <a:pt x="555" y="87"/>
                        <a:pt x="555" y="87"/>
                        <a:pt x="555" y="87"/>
                      </a:cubicBezTo>
                      <a:cubicBezTo>
                        <a:pt x="555" y="39"/>
                        <a:pt x="516" y="0"/>
                        <a:pt x="468" y="0"/>
                      </a:cubicBezTo>
                      <a:close/>
                      <a:moveTo>
                        <a:pt x="132" y="182"/>
                      </a:moveTo>
                      <a:cubicBezTo>
                        <a:pt x="132"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2" y="1372"/>
                        <a:pt x="132" y="1345"/>
                      </a:cubicBezTo>
                      <a:lnTo>
                        <a:pt x="132" y="182"/>
                      </a:lnTo>
                      <a:close/>
                      <a:moveTo>
                        <a:pt x="278" y="1884"/>
                      </a:moveTo>
                      <a:cubicBezTo>
                        <a:pt x="197" y="1884"/>
                        <a:pt x="132" y="1819"/>
                        <a:pt x="132" y="1739"/>
                      </a:cubicBezTo>
                      <a:cubicBezTo>
                        <a:pt x="132" y="1658"/>
                        <a:pt x="197" y="1592"/>
                        <a:pt x="278" y="1592"/>
                      </a:cubicBezTo>
                      <a:cubicBezTo>
                        <a:pt x="358" y="1592"/>
                        <a:pt x="424" y="1658"/>
                        <a:pt x="424" y="1739"/>
                      </a:cubicBezTo>
                      <a:cubicBezTo>
                        <a:pt x="424" y="1819"/>
                        <a:pt x="358" y="1884"/>
                        <a:pt x="278" y="1884"/>
                      </a:cubicBezTo>
                      <a:close/>
                    </a:path>
                  </a:pathLst>
                </a:custGeom>
                <a:solidFill>
                  <a:srgbClr val="68217A"/>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80" name="Oval 50">
                  <a:extLst>
                    <a:ext uri="{FF2B5EF4-FFF2-40B4-BE49-F238E27FC236}">
                      <a16:creationId xmlns:a16="http://schemas.microsoft.com/office/drawing/2014/main" id="{3DB47852-B21E-4AA5-A199-0C5330A0C6A4}"/>
                    </a:ext>
                  </a:extLst>
                </p:cNvPr>
                <p:cNvSpPr>
                  <a:spLocks noChangeArrowheads="1"/>
                </p:cNvSpPr>
                <p:nvPr/>
              </p:nvSpPr>
              <p:spPr bwMode="auto">
                <a:xfrm rot="16200000">
                  <a:off x="11080094" y="961987"/>
                  <a:ext cx="47676" cy="47676"/>
                </a:xfrm>
                <a:prstGeom prst="ellipse">
                  <a:avLst/>
                </a:prstGeom>
                <a:solidFill>
                  <a:srgbClr val="68217A"/>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grpSp>
        <p:sp>
          <p:nvSpPr>
            <p:cNvPr id="32" name="Freeform 12">
              <a:extLst>
                <a:ext uri="{FF2B5EF4-FFF2-40B4-BE49-F238E27FC236}">
                  <a16:creationId xmlns:a16="http://schemas.microsoft.com/office/drawing/2014/main" id="{BD7C7927-7FAE-4F91-8F8A-F88C18F8B976}"/>
                </a:ext>
              </a:extLst>
            </p:cNvPr>
            <p:cNvSpPr>
              <a:spLocks/>
            </p:cNvSpPr>
            <p:nvPr/>
          </p:nvSpPr>
          <p:spPr bwMode="auto">
            <a:xfrm>
              <a:off x="11891168" y="4993994"/>
              <a:ext cx="504028" cy="270463"/>
            </a:xfrm>
            <a:custGeom>
              <a:avLst/>
              <a:gdLst>
                <a:gd name="T0" fmla="*/ 373 w 509"/>
                <a:gd name="T1" fmla="*/ 272 h 273"/>
                <a:gd name="T2" fmla="*/ 509 w 509"/>
                <a:gd name="T3" fmla="*/ 136 h 273"/>
                <a:gd name="T4" fmla="*/ 373 w 509"/>
                <a:gd name="T5" fmla="*/ 0 h 273"/>
                <a:gd name="T6" fmla="*/ 256 w 509"/>
                <a:gd name="T7" fmla="*/ 66 h 273"/>
                <a:gd name="T8" fmla="*/ 209 w 509"/>
                <a:gd name="T9" fmla="*/ 55 h 273"/>
                <a:gd name="T10" fmla="*/ 112 w 509"/>
                <a:gd name="T11" fmla="*/ 114 h 273"/>
                <a:gd name="T12" fmla="*/ 83 w 509"/>
                <a:gd name="T13" fmla="*/ 108 h 273"/>
                <a:gd name="T14" fmla="*/ 0 w 509"/>
                <a:gd name="T15" fmla="*/ 191 h 273"/>
                <a:gd name="T16" fmla="*/ 83 w 509"/>
                <a:gd name="T17" fmla="*/ 273 h 273"/>
                <a:gd name="T18" fmla="*/ 373 w 509"/>
                <a:gd name="T19"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73">
                  <a:moveTo>
                    <a:pt x="373" y="272"/>
                  </a:moveTo>
                  <a:cubicBezTo>
                    <a:pt x="448" y="272"/>
                    <a:pt x="509" y="211"/>
                    <a:pt x="509" y="136"/>
                  </a:cubicBezTo>
                  <a:cubicBezTo>
                    <a:pt x="509" y="61"/>
                    <a:pt x="448" y="0"/>
                    <a:pt x="373" y="0"/>
                  </a:cubicBezTo>
                  <a:cubicBezTo>
                    <a:pt x="324" y="0"/>
                    <a:pt x="280" y="26"/>
                    <a:pt x="256" y="66"/>
                  </a:cubicBezTo>
                  <a:cubicBezTo>
                    <a:pt x="242" y="59"/>
                    <a:pt x="226" y="55"/>
                    <a:pt x="209" y="55"/>
                  </a:cubicBezTo>
                  <a:cubicBezTo>
                    <a:pt x="167" y="55"/>
                    <a:pt x="131" y="79"/>
                    <a:pt x="112" y="114"/>
                  </a:cubicBezTo>
                  <a:cubicBezTo>
                    <a:pt x="103" y="110"/>
                    <a:pt x="93" y="108"/>
                    <a:pt x="83" y="108"/>
                  </a:cubicBezTo>
                  <a:cubicBezTo>
                    <a:pt x="37" y="108"/>
                    <a:pt x="0" y="145"/>
                    <a:pt x="0" y="191"/>
                  </a:cubicBezTo>
                  <a:cubicBezTo>
                    <a:pt x="0" y="236"/>
                    <a:pt x="37" y="273"/>
                    <a:pt x="83" y="273"/>
                  </a:cubicBezTo>
                  <a:lnTo>
                    <a:pt x="373" y="272"/>
                  </a:lnTo>
                  <a:close/>
                </a:path>
              </a:pathLst>
            </a:custGeom>
            <a:solidFill>
              <a:srgbClr val="FF8C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0330" rIns="80661" bIns="40330" numCol="1" rtlCol="0" anchor="ctr" anchorCtr="0" compatLnSpc="1">
              <a:prstTxWarp prst="textNoShape">
                <a:avLst/>
              </a:prstTxWarp>
            </a:bodyPr>
            <a:lstStyle/>
            <a:p>
              <a:pPr algn="ctr" defTabSz="725449">
                <a:defRPr/>
              </a:pPr>
              <a:endParaRPr lang="en-US" sz="1667" spc="-120" dirty="0">
                <a:solidFill>
                  <a:srgbClr val="FFFFFF"/>
                </a:solidFill>
                <a:latin typeface="Segoe UI Light" panose="020B0502040204020203" pitchFamily="34" charset="0"/>
                <a:sym typeface="Segoe UI Light" panose="020B0502040204020203" pitchFamily="34" charset="0"/>
              </a:endParaRPr>
            </a:p>
          </p:txBody>
        </p:sp>
        <p:sp>
          <p:nvSpPr>
            <p:cNvPr id="33" name="Freeform 134">
              <a:extLst>
                <a:ext uri="{FF2B5EF4-FFF2-40B4-BE49-F238E27FC236}">
                  <a16:creationId xmlns:a16="http://schemas.microsoft.com/office/drawing/2014/main" id="{15DB3D25-3C39-4FF0-8BC6-57D0CBFC9409}"/>
                </a:ext>
              </a:extLst>
            </p:cNvPr>
            <p:cNvSpPr>
              <a:spLocks noEditPoints="1"/>
            </p:cNvSpPr>
            <p:nvPr/>
          </p:nvSpPr>
          <p:spPr bwMode="black">
            <a:xfrm>
              <a:off x="9860440" y="3246933"/>
              <a:ext cx="657139" cy="301187"/>
            </a:xfrm>
            <a:custGeom>
              <a:avLst/>
              <a:gdLst>
                <a:gd name="T0" fmla="*/ 77 w 102"/>
                <a:gd name="T1" fmla="*/ 47 h 47"/>
                <a:gd name="T2" fmla="*/ 72 w 102"/>
                <a:gd name="T3" fmla="*/ 47 h 47"/>
                <a:gd name="T4" fmla="*/ 56 w 102"/>
                <a:gd name="T5" fmla="*/ 31 h 47"/>
                <a:gd name="T6" fmla="*/ 55 w 102"/>
                <a:gd name="T7" fmla="*/ 31 h 47"/>
                <a:gd name="T8" fmla="*/ 52 w 102"/>
                <a:gd name="T9" fmla="*/ 25 h 47"/>
                <a:gd name="T10" fmla="*/ 56 w 102"/>
                <a:gd name="T11" fmla="*/ 25 h 47"/>
                <a:gd name="T12" fmla="*/ 77 w 102"/>
                <a:gd name="T13" fmla="*/ 47 h 47"/>
                <a:gd name="T14" fmla="*/ 56 w 102"/>
                <a:gd name="T15" fmla="*/ 0 h 47"/>
                <a:gd name="T16" fmla="*/ 23 w 102"/>
                <a:gd name="T17" fmla="*/ 13 h 47"/>
                <a:gd name="T18" fmla="*/ 28 w 102"/>
                <a:gd name="T19" fmla="*/ 12 h 47"/>
                <a:gd name="T20" fmla="*/ 32 w 102"/>
                <a:gd name="T21" fmla="*/ 13 h 47"/>
                <a:gd name="T22" fmla="*/ 56 w 102"/>
                <a:gd name="T23" fmla="*/ 6 h 47"/>
                <a:gd name="T24" fmla="*/ 97 w 102"/>
                <a:gd name="T25" fmla="*/ 47 h 47"/>
                <a:gd name="T26" fmla="*/ 102 w 102"/>
                <a:gd name="T27" fmla="*/ 47 h 47"/>
                <a:gd name="T28" fmla="*/ 56 w 102"/>
                <a:gd name="T29" fmla="*/ 0 h 47"/>
                <a:gd name="T30" fmla="*/ 56 w 102"/>
                <a:gd name="T31" fmla="*/ 13 h 47"/>
                <a:gd name="T32" fmla="*/ 38 w 102"/>
                <a:gd name="T33" fmla="*/ 17 h 47"/>
                <a:gd name="T34" fmla="*/ 39 w 102"/>
                <a:gd name="T35" fmla="*/ 19 h 47"/>
                <a:gd name="T36" fmla="*/ 39 w 102"/>
                <a:gd name="T37" fmla="*/ 19 h 47"/>
                <a:gd name="T38" fmla="*/ 46 w 102"/>
                <a:gd name="T39" fmla="*/ 20 h 47"/>
                <a:gd name="T40" fmla="*/ 56 w 102"/>
                <a:gd name="T41" fmla="*/ 18 h 47"/>
                <a:gd name="T42" fmla="*/ 84 w 102"/>
                <a:gd name="T43" fmla="*/ 47 h 47"/>
                <a:gd name="T44" fmla="*/ 90 w 102"/>
                <a:gd name="T45" fmla="*/ 47 h 47"/>
                <a:gd name="T46" fmla="*/ 56 w 102"/>
                <a:gd name="T47" fmla="*/ 13 h 47"/>
                <a:gd name="T48" fmla="*/ 0 w 102"/>
                <a:gd name="T49" fmla="*/ 39 h 47"/>
                <a:gd name="T50" fmla="*/ 8 w 102"/>
                <a:gd name="T51" fmla="*/ 46 h 47"/>
                <a:gd name="T52" fmla="*/ 9 w 102"/>
                <a:gd name="T53" fmla="*/ 46 h 47"/>
                <a:gd name="T54" fmla="*/ 41 w 102"/>
                <a:gd name="T55" fmla="*/ 46 h 47"/>
                <a:gd name="T56" fmla="*/ 51 w 102"/>
                <a:gd name="T57" fmla="*/ 35 h 47"/>
                <a:gd name="T58" fmla="*/ 39 w 102"/>
                <a:gd name="T59" fmla="*/ 24 h 47"/>
                <a:gd name="T60" fmla="*/ 36 w 102"/>
                <a:gd name="T61" fmla="*/ 24 h 47"/>
                <a:gd name="T62" fmla="*/ 28 w 102"/>
                <a:gd name="T63" fmla="*/ 17 h 47"/>
                <a:gd name="T64" fmla="*/ 18 w 102"/>
                <a:gd name="T65" fmla="*/ 26 h 47"/>
                <a:gd name="T66" fmla="*/ 18 w 102"/>
                <a:gd name="T67" fmla="*/ 28 h 47"/>
                <a:gd name="T68" fmla="*/ 15 w 102"/>
                <a:gd name="T69" fmla="*/ 27 h 47"/>
                <a:gd name="T70" fmla="*/ 9 w 102"/>
                <a:gd name="T71" fmla="*/ 31 h 47"/>
                <a:gd name="T72" fmla="*/ 8 w 102"/>
                <a:gd name="T73" fmla="*/ 31 h 47"/>
                <a:gd name="T74" fmla="*/ 0 w 102"/>
                <a:gd name="T75"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47">
                  <a:moveTo>
                    <a:pt x="77" y="47"/>
                  </a:moveTo>
                  <a:cubicBezTo>
                    <a:pt x="72" y="47"/>
                    <a:pt x="72" y="47"/>
                    <a:pt x="72" y="47"/>
                  </a:cubicBezTo>
                  <a:cubicBezTo>
                    <a:pt x="72" y="38"/>
                    <a:pt x="64" y="31"/>
                    <a:pt x="56" y="31"/>
                  </a:cubicBezTo>
                  <a:cubicBezTo>
                    <a:pt x="55" y="31"/>
                    <a:pt x="55" y="31"/>
                    <a:pt x="55" y="31"/>
                  </a:cubicBezTo>
                  <a:cubicBezTo>
                    <a:pt x="54" y="29"/>
                    <a:pt x="53" y="27"/>
                    <a:pt x="52" y="25"/>
                  </a:cubicBezTo>
                  <a:cubicBezTo>
                    <a:pt x="53" y="25"/>
                    <a:pt x="54" y="25"/>
                    <a:pt x="56" y="25"/>
                  </a:cubicBezTo>
                  <a:cubicBezTo>
                    <a:pt x="68" y="25"/>
                    <a:pt x="77" y="35"/>
                    <a:pt x="77" y="47"/>
                  </a:cubicBezTo>
                  <a:close/>
                  <a:moveTo>
                    <a:pt x="56" y="0"/>
                  </a:moveTo>
                  <a:cubicBezTo>
                    <a:pt x="43" y="0"/>
                    <a:pt x="32" y="5"/>
                    <a:pt x="23" y="13"/>
                  </a:cubicBezTo>
                  <a:cubicBezTo>
                    <a:pt x="25" y="13"/>
                    <a:pt x="26" y="12"/>
                    <a:pt x="28" y="12"/>
                  </a:cubicBezTo>
                  <a:cubicBezTo>
                    <a:pt x="29" y="12"/>
                    <a:pt x="31" y="13"/>
                    <a:pt x="32" y="13"/>
                  </a:cubicBezTo>
                  <a:cubicBezTo>
                    <a:pt x="39" y="9"/>
                    <a:pt x="47" y="6"/>
                    <a:pt x="56" y="6"/>
                  </a:cubicBezTo>
                  <a:cubicBezTo>
                    <a:pt x="78" y="6"/>
                    <a:pt x="97" y="24"/>
                    <a:pt x="97" y="47"/>
                  </a:cubicBezTo>
                  <a:cubicBezTo>
                    <a:pt x="102" y="47"/>
                    <a:pt x="102" y="47"/>
                    <a:pt x="102" y="47"/>
                  </a:cubicBezTo>
                  <a:cubicBezTo>
                    <a:pt x="102" y="21"/>
                    <a:pt x="81" y="0"/>
                    <a:pt x="56" y="0"/>
                  </a:cubicBezTo>
                  <a:close/>
                  <a:moveTo>
                    <a:pt x="56" y="13"/>
                  </a:moveTo>
                  <a:cubicBezTo>
                    <a:pt x="49" y="13"/>
                    <a:pt x="43" y="14"/>
                    <a:pt x="38" y="17"/>
                  </a:cubicBezTo>
                  <a:cubicBezTo>
                    <a:pt x="39" y="18"/>
                    <a:pt x="39" y="18"/>
                    <a:pt x="39" y="19"/>
                  </a:cubicBezTo>
                  <a:cubicBezTo>
                    <a:pt x="39" y="19"/>
                    <a:pt x="39" y="19"/>
                    <a:pt x="39" y="19"/>
                  </a:cubicBezTo>
                  <a:cubicBezTo>
                    <a:pt x="42" y="19"/>
                    <a:pt x="44" y="19"/>
                    <a:pt x="46" y="20"/>
                  </a:cubicBezTo>
                  <a:cubicBezTo>
                    <a:pt x="49" y="19"/>
                    <a:pt x="52" y="18"/>
                    <a:pt x="56" y="18"/>
                  </a:cubicBezTo>
                  <a:cubicBezTo>
                    <a:pt x="71" y="18"/>
                    <a:pt x="84" y="31"/>
                    <a:pt x="84" y="47"/>
                  </a:cubicBezTo>
                  <a:cubicBezTo>
                    <a:pt x="90" y="47"/>
                    <a:pt x="90" y="47"/>
                    <a:pt x="90" y="47"/>
                  </a:cubicBezTo>
                  <a:cubicBezTo>
                    <a:pt x="90" y="28"/>
                    <a:pt x="75" y="13"/>
                    <a:pt x="56" y="13"/>
                  </a:cubicBezTo>
                  <a:close/>
                  <a:moveTo>
                    <a:pt x="0" y="39"/>
                  </a:moveTo>
                  <a:cubicBezTo>
                    <a:pt x="0" y="43"/>
                    <a:pt x="3" y="46"/>
                    <a:pt x="8" y="46"/>
                  </a:cubicBezTo>
                  <a:cubicBezTo>
                    <a:pt x="9" y="46"/>
                    <a:pt x="9" y="46"/>
                    <a:pt x="9" y="46"/>
                  </a:cubicBezTo>
                  <a:cubicBezTo>
                    <a:pt x="41" y="46"/>
                    <a:pt x="41" y="46"/>
                    <a:pt x="41" y="46"/>
                  </a:cubicBezTo>
                  <a:cubicBezTo>
                    <a:pt x="46" y="46"/>
                    <a:pt x="51" y="41"/>
                    <a:pt x="51" y="35"/>
                  </a:cubicBezTo>
                  <a:cubicBezTo>
                    <a:pt x="51" y="29"/>
                    <a:pt x="46" y="24"/>
                    <a:pt x="39" y="24"/>
                  </a:cubicBezTo>
                  <a:cubicBezTo>
                    <a:pt x="38" y="24"/>
                    <a:pt x="37" y="24"/>
                    <a:pt x="36" y="24"/>
                  </a:cubicBezTo>
                  <a:cubicBezTo>
                    <a:pt x="35" y="20"/>
                    <a:pt x="32" y="17"/>
                    <a:pt x="28" y="17"/>
                  </a:cubicBezTo>
                  <a:cubicBezTo>
                    <a:pt x="22" y="17"/>
                    <a:pt x="18" y="21"/>
                    <a:pt x="18" y="26"/>
                  </a:cubicBezTo>
                  <a:cubicBezTo>
                    <a:pt x="18" y="27"/>
                    <a:pt x="18" y="27"/>
                    <a:pt x="18" y="28"/>
                  </a:cubicBezTo>
                  <a:cubicBezTo>
                    <a:pt x="17" y="27"/>
                    <a:pt x="16" y="27"/>
                    <a:pt x="15" y="27"/>
                  </a:cubicBezTo>
                  <a:cubicBezTo>
                    <a:pt x="13" y="27"/>
                    <a:pt x="10" y="29"/>
                    <a:pt x="9" y="31"/>
                  </a:cubicBezTo>
                  <a:cubicBezTo>
                    <a:pt x="9" y="31"/>
                    <a:pt x="8" y="31"/>
                    <a:pt x="8" y="31"/>
                  </a:cubicBezTo>
                  <a:cubicBezTo>
                    <a:pt x="3" y="31"/>
                    <a:pt x="0" y="34"/>
                    <a:pt x="0" y="39"/>
                  </a:cubicBezTo>
                  <a:close/>
                </a:path>
              </a:pathLst>
            </a:custGeom>
            <a:solidFill>
              <a:srgbClr val="00BCF2"/>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34" name="Freeform 534">
              <a:extLst>
                <a:ext uri="{FF2B5EF4-FFF2-40B4-BE49-F238E27FC236}">
                  <a16:creationId xmlns:a16="http://schemas.microsoft.com/office/drawing/2014/main" id="{6101A6B4-645F-4D78-8F1D-89DAAAD21289}"/>
                </a:ext>
              </a:extLst>
            </p:cNvPr>
            <p:cNvSpPr>
              <a:spLocks noEditPoints="1"/>
            </p:cNvSpPr>
            <p:nvPr/>
          </p:nvSpPr>
          <p:spPr bwMode="auto">
            <a:xfrm>
              <a:off x="9111363" y="1045267"/>
              <a:ext cx="743114" cy="737989"/>
            </a:xfrm>
            <a:custGeom>
              <a:avLst/>
              <a:gdLst>
                <a:gd name="T0" fmla="*/ 143 w 290"/>
                <a:gd name="T1" fmla="*/ 130 h 289"/>
                <a:gd name="T2" fmla="*/ 152 w 290"/>
                <a:gd name="T3" fmla="*/ 80 h 289"/>
                <a:gd name="T4" fmla="*/ 152 w 290"/>
                <a:gd name="T5" fmla="*/ 82 h 289"/>
                <a:gd name="T6" fmla="*/ 191 w 290"/>
                <a:gd name="T7" fmla="*/ 62 h 289"/>
                <a:gd name="T8" fmla="*/ 205 w 290"/>
                <a:gd name="T9" fmla="*/ 116 h 289"/>
                <a:gd name="T10" fmla="*/ 162 w 290"/>
                <a:gd name="T11" fmla="*/ 80 h 289"/>
                <a:gd name="T12" fmla="*/ 152 w 290"/>
                <a:gd name="T13" fmla="*/ 80 h 289"/>
                <a:gd name="T14" fmla="*/ 168 w 290"/>
                <a:gd name="T15" fmla="*/ 80 h 289"/>
                <a:gd name="T16" fmla="*/ 180 w 290"/>
                <a:gd name="T17" fmla="*/ 89 h 289"/>
                <a:gd name="T18" fmla="*/ 183 w 290"/>
                <a:gd name="T19" fmla="*/ 85 h 289"/>
                <a:gd name="T20" fmla="*/ 181 w 290"/>
                <a:gd name="T21" fmla="*/ 87 h 289"/>
                <a:gd name="T22" fmla="*/ 166 w 290"/>
                <a:gd name="T23" fmla="*/ 84 h 289"/>
                <a:gd name="T24" fmla="*/ 183 w 290"/>
                <a:gd name="T25" fmla="*/ 85 h 289"/>
                <a:gd name="T26" fmla="*/ 181 w 290"/>
                <a:gd name="T27" fmla="*/ 87 h 289"/>
                <a:gd name="T28" fmla="*/ 85 w 290"/>
                <a:gd name="T29" fmla="*/ 169 h 289"/>
                <a:gd name="T30" fmla="*/ 137 w 290"/>
                <a:gd name="T31" fmla="*/ 155 h 289"/>
                <a:gd name="T32" fmla="*/ 98 w 290"/>
                <a:gd name="T33" fmla="*/ 130 h 289"/>
                <a:gd name="T34" fmla="*/ 50 w 290"/>
                <a:gd name="T35" fmla="*/ 145 h 289"/>
                <a:gd name="T36" fmla="*/ 83 w 290"/>
                <a:gd name="T37" fmla="*/ 169 h 289"/>
                <a:gd name="T38" fmla="*/ 85 w 290"/>
                <a:gd name="T39" fmla="*/ 169 h 289"/>
                <a:gd name="T40" fmla="*/ 85 w 290"/>
                <a:gd name="T41" fmla="*/ 169 h 289"/>
                <a:gd name="T42" fmla="*/ 75 w 290"/>
                <a:gd name="T43" fmla="*/ 140 h 289"/>
                <a:gd name="T44" fmla="*/ 77 w 290"/>
                <a:gd name="T45" fmla="*/ 155 h 289"/>
                <a:gd name="T46" fmla="*/ 77 w 290"/>
                <a:gd name="T47" fmla="*/ 142 h 289"/>
                <a:gd name="T48" fmla="*/ 79 w 290"/>
                <a:gd name="T49" fmla="*/ 140 h 289"/>
                <a:gd name="T50" fmla="*/ 75 w 290"/>
                <a:gd name="T51" fmla="*/ 140 h 289"/>
                <a:gd name="T52" fmla="*/ 77 w 290"/>
                <a:gd name="T53" fmla="*/ 142 h 289"/>
                <a:gd name="T54" fmla="*/ 156 w 290"/>
                <a:gd name="T55" fmla="*/ 149 h 289"/>
                <a:gd name="T56" fmla="*/ 195 w 290"/>
                <a:gd name="T57" fmla="*/ 184 h 289"/>
                <a:gd name="T58" fmla="*/ 156 w 290"/>
                <a:gd name="T59" fmla="*/ 149 h 289"/>
                <a:gd name="T60" fmla="*/ 197 w 290"/>
                <a:gd name="T61" fmla="*/ 184 h 289"/>
                <a:gd name="T62" fmla="*/ 154 w 290"/>
                <a:gd name="T63" fmla="*/ 190 h 289"/>
                <a:gd name="T64" fmla="*/ 191 w 290"/>
                <a:gd name="T65" fmla="*/ 225 h 289"/>
                <a:gd name="T66" fmla="*/ 195 w 290"/>
                <a:gd name="T67" fmla="*/ 182 h 289"/>
                <a:gd name="T68" fmla="*/ 195 w 290"/>
                <a:gd name="T69" fmla="*/ 182 h 289"/>
                <a:gd name="T70" fmla="*/ 174 w 290"/>
                <a:gd name="T71" fmla="*/ 207 h 289"/>
                <a:gd name="T72" fmla="*/ 174 w 290"/>
                <a:gd name="T73" fmla="*/ 203 h 289"/>
                <a:gd name="T74" fmla="*/ 178 w 290"/>
                <a:gd name="T75" fmla="*/ 207 h 289"/>
                <a:gd name="T76" fmla="*/ 178 w 290"/>
                <a:gd name="T77" fmla="*/ 207 h 289"/>
                <a:gd name="T78" fmla="*/ 176 w 290"/>
                <a:gd name="T79" fmla="*/ 203 h 289"/>
                <a:gd name="T80" fmla="*/ 174 w 290"/>
                <a:gd name="T81" fmla="*/ 205 h 289"/>
                <a:gd name="T82" fmla="*/ 137 w 290"/>
                <a:gd name="T83" fmla="*/ 149 h 289"/>
                <a:gd name="T84" fmla="*/ 143 w 290"/>
                <a:gd name="T85" fmla="*/ 136 h 289"/>
                <a:gd name="T86" fmla="*/ 154 w 290"/>
                <a:gd name="T87" fmla="*/ 147 h 289"/>
                <a:gd name="T88" fmla="*/ 139 w 290"/>
                <a:gd name="T89" fmla="*/ 134 h 289"/>
                <a:gd name="T90" fmla="*/ 135 w 290"/>
                <a:gd name="T91" fmla="*/ 151 h 289"/>
                <a:gd name="T92" fmla="*/ 158 w 290"/>
                <a:gd name="T93" fmla="*/ 145 h 289"/>
                <a:gd name="T94" fmla="*/ 143 w 290"/>
                <a:gd name="T95" fmla="*/ 130 h 289"/>
                <a:gd name="T96" fmla="*/ 156 w 290"/>
                <a:gd name="T97" fmla="*/ 149 h 289"/>
                <a:gd name="T98" fmla="*/ 96 w 290"/>
                <a:gd name="T99" fmla="*/ 262 h 289"/>
                <a:gd name="T100" fmla="*/ 19 w 290"/>
                <a:gd name="T101" fmla="*/ 145 h 289"/>
                <a:gd name="T102" fmla="*/ 108 w 290"/>
                <a:gd name="T103" fmla="*/ 24 h 289"/>
                <a:gd name="T104" fmla="*/ 241 w 290"/>
                <a:gd name="T105" fmla="*/ 64 h 289"/>
                <a:gd name="T106" fmla="*/ 257 w 290"/>
                <a:gd name="T107" fmla="*/ 205 h 289"/>
                <a:gd name="T108" fmla="*/ 145 w 290"/>
                <a:gd name="T109" fmla="*/ 289 h 289"/>
                <a:gd name="T110" fmla="*/ 284 w 290"/>
                <a:gd name="T111" fmla="*/ 188 h 289"/>
                <a:gd name="T112" fmla="*/ 238 w 290"/>
                <a:gd name="T113" fmla="*/ 33 h 289"/>
                <a:gd name="T114" fmla="*/ 75 w 290"/>
                <a:gd name="T115" fmla="*/ 18 h 289"/>
                <a:gd name="T116" fmla="*/ 2 w 290"/>
                <a:gd name="T117" fmla="*/ 159 h 289"/>
                <a:gd name="T118" fmla="*/ 116 w 290"/>
                <a:gd name="T119" fmla="*/ 2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 h="289">
                  <a:moveTo>
                    <a:pt x="152" y="80"/>
                  </a:moveTo>
                  <a:lnTo>
                    <a:pt x="152" y="82"/>
                  </a:lnTo>
                  <a:lnTo>
                    <a:pt x="152" y="82"/>
                  </a:lnTo>
                  <a:lnTo>
                    <a:pt x="143" y="82"/>
                  </a:lnTo>
                  <a:lnTo>
                    <a:pt x="133" y="85"/>
                  </a:lnTo>
                  <a:lnTo>
                    <a:pt x="127" y="91"/>
                  </a:lnTo>
                  <a:lnTo>
                    <a:pt x="123" y="101"/>
                  </a:lnTo>
                  <a:lnTo>
                    <a:pt x="123" y="101"/>
                  </a:lnTo>
                  <a:lnTo>
                    <a:pt x="123" y="111"/>
                  </a:lnTo>
                  <a:lnTo>
                    <a:pt x="127" y="120"/>
                  </a:lnTo>
                  <a:lnTo>
                    <a:pt x="127" y="120"/>
                  </a:lnTo>
                  <a:lnTo>
                    <a:pt x="133" y="126"/>
                  </a:lnTo>
                  <a:lnTo>
                    <a:pt x="143" y="130"/>
                  </a:lnTo>
                  <a:lnTo>
                    <a:pt x="143" y="130"/>
                  </a:lnTo>
                  <a:lnTo>
                    <a:pt x="139" y="132"/>
                  </a:lnTo>
                  <a:lnTo>
                    <a:pt x="139" y="132"/>
                  </a:lnTo>
                  <a:lnTo>
                    <a:pt x="129" y="126"/>
                  </a:lnTo>
                  <a:lnTo>
                    <a:pt x="123" y="120"/>
                  </a:lnTo>
                  <a:lnTo>
                    <a:pt x="121" y="111"/>
                  </a:lnTo>
                  <a:lnTo>
                    <a:pt x="121" y="101"/>
                  </a:lnTo>
                  <a:lnTo>
                    <a:pt x="121" y="101"/>
                  </a:lnTo>
                  <a:lnTo>
                    <a:pt x="125" y="91"/>
                  </a:lnTo>
                  <a:lnTo>
                    <a:pt x="133" y="84"/>
                  </a:lnTo>
                  <a:lnTo>
                    <a:pt x="143" y="78"/>
                  </a:lnTo>
                  <a:lnTo>
                    <a:pt x="152" y="78"/>
                  </a:lnTo>
                  <a:lnTo>
                    <a:pt x="152" y="80"/>
                  </a:lnTo>
                  <a:close/>
                  <a:moveTo>
                    <a:pt x="143" y="134"/>
                  </a:moveTo>
                  <a:lnTo>
                    <a:pt x="143" y="134"/>
                  </a:lnTo>
                  <a:lnTo>
                    <a:pt x="143" y="134"/>
                  </a:lnTo>
                  <a:lnTo>
                    <a:pt x="143" y="134"/>
                  </a:lnTo>
                  <a:lnTo>
                    <a:pt x="143" y="134"/>
                  </a:lnTo>
                  <a:lnTo>
                    <a:pt x="143" y="134"/>
                  </a:lnTo>
                  <a:close/>
                  <a:moveTo>
                    <a:pt x="166" y="87"/>
                  </a:moveTo>
                  <a:lnTo>
                    <a:pt x="166" y="87"/>
                  </a:lnTo>
                  <a:lnTo>
                    <a:pt x="162" y="85"/>
                  </a:lnTo>
                  <a:lnTo>
                    <a:pt x="160" y="82"/>
                  </a:lnTo>
                  <a:lnTo>
                    <a:pt x="152" y="80"/>
                  </a:lnTo>
                  <a:lnTo>
                    <a:pt x="152" y="82"/>
                  </a:lnTo>
                  <a:lnTo>
                    <a:pt x="152" y="82"/>
                  </a:lnTo>
                  <a:lnTo>
                    <a:pt x="152" y="82"/>
                  </a:lnTo>
                  <a:lnTo>
                    <a:pt x="152" y="82"/>
                  </a:lnTo>
                  <a:lnTo>
                    <a:pt x="152" y="82"/>
                  </a:lnTo>
                  <a:lnTo>
                    <a:pt x="152" y="91"/>
                  </a:lnTo>
                  <a:lnTo>
                    <a:pt x="154" y="99"/>
                  </a:lnTo>
                  <a:lnTo>
                    <a:pt x="162" y="105"/>
                  </a:lnTo>
                  <a:lnTo>
                    <a:pt x="170" y="109"/>
                  </a:lnTo>
                  <a:lnTo>
                    <a:pt x="178" y="111"/>
                  </a:lnTo>
                  <a:lnTo>
                    <a:pt x="178" y="111"/>
                  </a:lnTo>
                  <a:lnTo>
                    <a:pt x="180" y="91"/>
                  </a:lnTo>
                  <a:lnTo>
                    <a:pt x="166" y="87"/>
                  </a:lnTo>
                  <a:close/>
                  <a:moveTo>
                    <a:pt x="216" y="68"/>
                  </a:moveTo>
                  <a:lnTo>
                    <a:pt x="191" y="62"/>
                  </a:lnTo>
                  <a:lnTo>
                    <a:pt x="191" y="62"/>
                  </a:lnTo>
                  <a:lnTo>
                    <a:pt x="185" y="82"/>
                  </a:lnTo>
                  <a:lnTo>
                    <a:pt x="185" y="82"/>
                  </a:lnTo>
                  <a:lnTo>
                    <a:pt x="185" y="82"/>
                  </a:lnTo>
                  <a:lnTo>
                    <a:pt x="187" y="84"/>
                  </a:lnTo>
                  <a:lnTo>
                    <a:pt x="189" y="87"/>
                  </a:lnTo>
                  <a:lnTo>
                    <a:pt x="189" y="87"/>
                  </a:lnTo>
                  <a:lnTo>
                    <a:pt x="185" y="91"/>
                  </a:lnTo>
                  <a:lnTo>
                    <a:pt x="181" y="91"/>
                  </a:lnTo>
                  <a:lnTo>
                    <a:pt x="181" y="91"/>
                  </a:lnTo>
                  <a:lnTo>
                    <a:pt x="181" y="91"/>
                  </a:lnTo>
                  <a:lnTo>
                    <a:pt x="180" y="111"/>
                  </a:lnTo>
                  <a:lnTo>
                    <a:pt x="205" y="116"/>
                  </a:lnTo>
                  <a:lnTo>
                    <a:pt x="205" y="116"/>
                  </a:lnTo>
                  <a:lnTo>
                    <a:pt x="214" y="118"/>
                  </a:lnTo>
                  <a:lnTo>
                    <a:pt x="222" y="114"/>
                  </a:lnTo>
                  <a:lnTo>
                    <a:pt x="228" y="109"/>
                  </a:lnTo>
                  <a:lnTo>
                    <a:pt x="232" y="99"/>
                  </a:lnTo>
                  <a:lnTo>
                    <a:pt x="234" y="97"/>
                  </a:lnTo>
                  <a:lnTo>
                    <a:pt x="234" y="97"/>
                  </a:lnTo>
                  <a:lnTo>
                    <a:pt x="234" y="87"/>
                  </a:lnTo>
                  <a:lnTo>
                    <a:pt x="230" y="80"/>
                  </a:lnTo>
                  <a:lnTo>
                    <a:pt x="224" y="72"/>
                  </a:lnTo>
                  <a:lnTo>
                    <a:pt x="216" y="68"/>
                  </a:lnTo>
                  <a:close/>
                  <a:moveTo>
                    <a:pt x="152" y="78"/>
                  </a:moveTo>
                  <a:lnTo>
                    <a:pt x="162" y="80"/>
                  </a:lnTo>
                  <a:lnTo>
                    <a:pt x="162" y="80"/>
                  </a:lnTo>
                  <a:lnTo>
                    <a:pt x="164" y="78"/>
                  </a:lnTo>
                  <a:lnTo>
                    <a:pt x="168" y="78"/>
                  </a:lnTo>
                  <a:lnTo>
                    <a:pt x="183" y="82"/>
                  </a:lnTo>
                  <a:lnTo>
                    <a:pt x="183" y="82"/>
                  </a:lnTo>
                  <a:lnTo>
                    <a:pt x="189" y="62"/>
                  </a:lnTo>
                  <a:lnTo>
                    <a:pt x="181" y="60"/>
                  </a:lnTo>
                  <a:lnTo>
                    <a:pt x="181" y="60"/>
                  </a:lnTo>
                  <a:lnTo>
                    <a:pt x="172" y="60"/>
                  </a:lnTo>
                  <a:lnTo>
                    <a:pt x="164" y="64"/>
                  </a:lnTo>
                  <a:lnTo>
                    <a:pt x="156" y="70"/>
                  </a:lnTo>
                  <a:lnTo>
                    <a:pt x="152" y="78"/>
                  </a:lnTo>
                  <a:lnTo>
                    <a:pt x="152" y="80"/>
                  </a:lnTo>
                  <a:lnTo>
                    <a:pt x="152" y="80"/>
                  </a:lnTo>
                  <a:lnTo>
                    <a:pt x="152" y="78"/>
                  </a:lnTo>
                  <a:close/>
                  <a:moveTo>
                    <a:pt x="152" y="80"/>
                  </a:moveTo>
                  <a:lnTo>
                    <a:pt x="152" y="80"/>
                  </a:lnTo>
                  <a:lnTo>
                    <a:pt x="152" y="80"/>
                  </a:lnTo>
                  <a:lnTo>
                    <a:pt x="152" y="80"/>
                  </a:lnTo>
                  <a:lnTo>
                    <a:pt x="152" y="82"/>
                  </a:lnTo>
                  <a:lnTo>
                    <a:pt x="152" y="82"/>
                  </a:lnTo>
                  <a:lnTo>
                    <a:pt x="152" y="82"/>
                  </a:lnTo>
                  <a:lnTo>
                    <a:pt x="152" y="80"/>
                  </a:lnTo>
                  <a:close/>
                  <a:moveTo>
                    <a:pt x="170" y="80"/>
                  </a:moveTo>
                  <a:lnTo>
                    <a:pt x="170" y="80"/>
                  </a:lnTo>
                  <a:lnTo>
                    <a:pt x="168" y="80"/>
                  </a:lnTo>
                  <a:lnTo>
                    <a:pt x="166" y="82"/>
                  </a:lnTo>
                  <a:lnTo>
                    <a:pt x="181" y="85"/>
                  </a:lnTo>
                  <a:lnTo>
                    <a:pt x="181" y="85"/>
                  </a:lnTo>
                  <a:lnTo>
                    <a:pt x="181" y="84"/>
                  </a:lnTo>
                  <a:lnTo>
                    <a:pt x="181" y="84"/>
                  </a:lnTo>
                  <a:lnTo>
                    <a:pt x="181" y="84"/>
                  </a:lnTo>
                  <a:lnTo>
                    <a:pt x="170" y="80"/>
                  </a:lnTo>
                  <a:close/>
                  <a:moveTo>
                    <a:pt x="166" y="84"/>
                  </a:moveTo>
                  <a:lnTo>
                    <a:pt x="166" y="84"/>
                  </a:lnTo>
                  <a:lnTo>
                    <a:pt x="168" y="85"/>
                  </a:lnTo>
                  <a:lnTo>
                    <a:pt x="170" y="87"/>
                  </a:lnTo>
                  <a:lnTo>
                    <a:pt x="180" y="89"/>
                  </a:lnTo>
                  <a:lnTo>
                    <a:pt x="180" y="89"/>
                  </a:lnTo>
                  <a:lnTo>
                    <a:pt x="181" y="89"/>
                  </a:lnTo>
                  <a:lnTo>
                    <a:pt x="181" y="89"/>
                  </a:lnTo>
                  <a:lnTo>
                    <a:pt x="181" y="87"/>
                  </a:lnTo>
                  <a:lnTo>
                    <a:pt x="166" y="84"/>
                  </a:lnTo>
                  <a:close/>
                  <a:moveTo>
                    <a:pt x="183" y="89"/>
                  </a:moveTo>
                  <a:lnTo>
                    <a:pt x="183" y="89"/>
                  </a:lnTo>
                  <a:lnTo>
                    <a:pt x="183" y="87"/>
                  </a:lnTo>
                  <a:lnTo>
                    <a:pt x="183" y="87"/>
                  </a:lnTo>
                  <a:lnTo>
                    <a:pt x="183" y="87"/>
                  </a:lnTo>
                  <a:lnTo>
                    <a:pt x="183" y="89"/>
                  </a:lnTo>
                  <a:close/>
                  <a:moveTo>
                    <a:pt x="183" y="85"/>
                  </a:moveTo>
                  <a:lnTo>
                    <a:pt x="183" y="85"/>
                  </a:lnTo>
                  <a:lnTo>
                    <a:pt x="183" y="85"/>
                  </a:lnTo>
                  <a:lnTo>
                    <a:pt x="183" y="85"/>
                  </a:lnTo>
                  <a:lnTo>
                    <a:pt x="183" y="85"/>
                  </a:lnTo>
                  <a:lnTo>
                    <a:pt x="183" y="85"/>
                  </a:lnTo>
                  <a:close/>
                  <a:moveTo>
                    <a:pt x="183" y="85"/>
                  </a:moveTo>
                  <a:lnTo>
                    <a:pt x="183" y="85"/>
                  </a:lnTo>
                  <a:lnTo>
                    <a:pt x="183" y="85"/>
                  </a:lnTo>
                  <a:lnTo>
                    <a:pt x="183" y="85"/>
                  </a:lnTo>
                  <a:lnTo>
                    <a:pt x="181" y="84"/>
                  </a:lnTo>
                  <a:lnTo>
                    <a:pt x="181" y="84"/>
                  </a:lnTo>
                  <a:lnTo>
                    <a:pt x="181" y="85"/>
                  </a:lnTo>
                  <a:lnTo>
                    <a:pt x="183" y="85"/>
                  </a:lnTo>
                  <a:close/>
                  <a:moveTo>
                    <a:pt x="181" y="87"/>
                  </a:moveTo>
                  <a:lnTo>
                    <a:pt x="181" y="87"/>
                  </a:lnTo>
                  <a:lnTo>
                    <a:pt x="181" y="89"/>
                  </a:lnTo>
                  <a:lnTo>
                    <a:pt x="181" y="89"/>
                  </a:lnTo>
                  <a:lnTo>
                    <a:pt x="183" y="89"/>
                  </a:lnTo>
                  <a:lnTo>
                    <a:pt x="183" y="89"/>
                  </a:lnTo>
                  <a:lnTo>
                    <a:pt x="183" y="87"/>
                  </a:lnTo>
                  <a:lnTo>
                    <a:pt x="181" y="87"/>
                  </a:lnTo>
                  <a:close/>
                  <a:moveTo>
                    <a:pt x="181" y="85"/>
                  </a:moveTo>
                  <a:lnTo>
                    <a:pt x="181" y="85"/>
                  </a:lnTo>
                  <a:lnTo>
                    <a:pt x="181" y="85"/>
                  </a:lnTo>
                  <a:lnTo>
                    <a:pt x="166" y="82"/>
                  </a:lnTo>
                  <a:lnTo>
                    <a:pt x="166" y="82"/>
                  </a:lnTo>
                  <a:lnTo>
                    <a:pt x="166" y="84"/>
                  </a:lnTo>
                  <a:lnTo>
                    <a:pt x="166" y="84"/>
                  </a:lnTo>
                  <a:lnTo>
                    <a:pt x="166" y="84"/>
                  </a:lnTo>
                  <a:lnTo>
                    <a:pt x="181" y="87"/>
                  </a:lnTo>
                  <a:lnTo>
                    <a:pt x="181" y="87"/>
                  </a:lnTo>
                  <a:lnTo>
                    <a:pt x="181" y="85"/>
                  </a:lnTo>
                  <a:close/>
                  <a:moveTo>
                    <a:pt x="183" y="87"/>
                  </a:moveTo>
                  <a:lnTo>
                    <a:pt x="183" y="87"/>
                  </a:lnTo>
                  <a:lnTo>
                    <a:pt x="183" y="87"/>
                  </a:lnTo>
                  <a:lnTo>
                    <a:pt x="183" y="87"/>
                  </a:lnTo>
                  <a:lnTo>
                    <a:pt x="183" y="87"/>
                  </a:lnTo>
                  <a:lnTo>
                    <a:pt x="183" y="87"/>
                  </a:lnTo>
                  <a:lnTo>
                    <a:pt x="183" y="87"/>
                  </a:lnTo>
                  <a:lnTo>
                    <a:pt x="183" y="85"/>
                  </a:lnTo>
                  <a:lnTo>
                    <a:pt x="183" y="85"/>
                  </a:lnTo>
                  <a:lnTo>
                    <a:pt x="183" y="85"/>
                  </a:lnTo>
                  <a:lnTo>
                    <a:pt x="183" y="87"/>
                  </a:lnTo>
                  <a:close/>
                  <a:moveTo>
                    <a:pt x="181" y="87"/>
                  </a:moveTo>
                  <a:lnTo>
                    <a:pt x="183" y="87"/>
                  </a:lnTo>
                  <a:lnTo>
                    <a:pt x="183" y="87"/>
                  </a:lnTo>
                  <a:lnTo>
                    <a:pt x="183" y="87"/>
                  </a:lnTo>
                  <a:lnTo>
                    <a:pt x="183" y="87"/>
                  </a:lnTo>
                  <a:lnTo>
                    <a:pt x="183" y="85"/>
                  </a:lnTo>
                  <a:lnTo>
                    <a:pt x="181" y="85"/>
                  </a:lnTo>
                  <a:lnTo>
                    <a:pt x="181" y="85"/>
                  </a:lnTo>
                  <a:lnTo>
                    <a:pt x="181" y="85"/>
                  </a:lnTo>
                  <a:lnTo>
                    <a:pt x="181" y="85"/>
                  </a:lnTo>
                  <a:lnTo>
                    <a:pt x="181" y="87"/>
                  </a:lnTo>
                  <a:close/>
                  <a:moveTo>
                    <a:pt x="133" y="151"/>
                  </a:moveTo>
                  <a:lnTo>
                    <a:pt x="133" y="151"/>
                  </a:lnTo>
                  <a:lnTo>
                    <a:pt x="135" y="161"/>
                  </a:lnTo>
                  <a:lnTo>
                    <a:pt x="131" y="171"/>
                  </a:lnTo>
                  <a:lnTo>
                    <a:pt x="125" y="178"/>
                  </a:lnTo>
                  <a:lnTo>
                    <a:pt x="118" y="184"/>
                  </a:lnTo>
                  <a:lnTo>
                    <a:pt x="118" y="184"/>
                  </a:lnTo>
                  <a:lnTo>
                    <a:pt x="108" y="186"/>
                  </a:lnTo>
                  <a:lnTo>
                    <a:pt x="98" y="182"/>
                  </a:lnTo>
                  <a:lnTo>
                    <a:pt x="91" y="176"/>
                  </a:lnTo>
                  <a:lnTo>
                    <a:pt x="85" y="169"/>
                  </a:lnTo>
                  <a:lnTo>
                    <a:pt x="85" y="169"/>
                  </a:lnTo>
                  <a:lnTo>
                    <a:pt x="85" y="169"/>
                  </a:lnTo>
                  <a:lnTo>
                    <a:pt x="83" y="169"/>
                  </a:lnTo>
                  <a:lnTo>
                    <a:pt x="83" y="169"/>
                  </a:lnTo>
                  <a:lnTo>
                    <a:pt x="89" y="178"/>
                  </a:lnTo>
                  <a:lnTo>
                    <a:pt x="98" y="186"/>
                  </a:lnTo>
                  <a:lnTo>
                    <a:pt x="108" y="188"/>
                  </a:lnTo>
                  <a:lnTo>
                    <a:pt x="120" y="186"/>
                  </a:lnTo>
                  <a:lnTo>
                    <a:pt x="120" y="186"/>
                  </a:lnTo>
                  <a:lnTo>
                    <a:pt x="123" y="184"/>
                  </a:lnTo>
                  <a:lnTo>
                    <a:pt x="123" y="184"/>
                  </a:lnTo>
                  <a:lnTo>
                    <a:pt x="131" y="178"/>
                  </a:lnTo>
                  <a:lnTo>
                    <a:pt x="135" y="171"/>
                  </a:lnTo>
                  <a:lnTo>
                    <a:pt x="137" y="163"/>
                  </a:lnTo>
                  <a:lnTo>
                    <a:pt x="137" y="155"/>
                  </a:lnTo>
                  <a:lnTo>
                    <a:pt x="137" y="155"/>
                  </a:lnTo>
                  <a:lnTo>
                    <a:pt x="133" y="151"/>
                  </a:lnTo>
                  <a:lnTo>
                    <a:pt x="133" y="151"/>
                  </a:lnTo>
                  <a:close/>
                  <a:moveTo>
                    <a:pt x="69" y="140"/>
                  </a:moveTo>
                  <a:lnTo>
                    <a:pt x="69" y="140"/>
                  </a:lnTo>
                  <a:lnTo>
                    <a:pt x="71" y="136"/>
                  </a:lnTo>
                  <a:lnTo>
                    <a:pt x="73" y="134"/>
                  </a:lnTo>
                  <a:lnTo>
                    <a:pt x="73" y="134"/>
                  </a:lnTo>
                  <a:lnTo>
                    <a:pt x="77" y="134"/>
                  </a:lnTo>
                  <a:lnTo>
                    <a:pt x="81" y="138"/>
                  </a:lnTo>
                  <a:lnTo>
                    <a:pt x="81" y="138"/>
                  </a:lnTo>
                  <a:lnTo>
                    <a:pt x="81" y="138"/>
                  </a:lnTo>
                  <a:lnTo>
                    <a:pt x="98" y="130"/>
                  </a:lnTo>
                  <a:lnTo>
                    <a:pt x="91" y="105"/>
                  </a:lnTo>
                  <a:lnTo>
                    <a:pt x="91" y="105"/>
                  </a:lnTo>
                  <a:lnTo>
                    <a:pt x="87" y="97"/>
                  </a:lnTo>
                  <a:lnTo>
                    <a:pt x="81" y="91"/>
                  </a:lnTo>
                  <a:lnTo>
                    <a:pt x="71" y="89"/>
                  </a:lnTo>
                  <a:lnTo>
                    <a:pt x="62" y="89"/>
                  </a:lnTo>
                  <a:lnTo>
                    <a:pt x="60" y="91"/>
                  </a:lnTo>
                  <a:lnTo>
                    <a:pt x="60" y="91"/>
                  </a:lnTo>
                  <a:lnTo>
                    <a:pt x="50" y="95"/>
                  </a:lnTo>
                  <a:lnTo>
                    <a:pt x="44" y="103"/>
                  </a:lnTo>
                  <a:lnTo>
                    <a:pt x="42" y="111"/>
                  </a:lnTo>
                  <a:lnTo>
                    <a:pt x="44" y="120"/>
                  </a:lnTo>
                  <a:lnTo>
                    <a:pt x="50" y="145"/>
                  </a:lnTo>
                  <a:lnTo>
                    <a:pt x="50" y="145"/>
                  </a:lnTo>
                  <a:lnTo>
                    <a:pt x="69" y="140"/>
                  </a:lnTo>
                  <a:lnTo>
                    <a:pt x="69" y="140"/>
                  </a:lnTo>
                  <a:close/>
                  <a:moveTo>
                    <a:pt x="75" y="157"/>
                  </a:moveTo>
                  <a:lnTo>
                    <a:pt x="71" y="142"/>
                  </a:lnTo>
                  <a:lnTo>
                    <a:pt x="71" y="142"/>
                  </a:lnTo>
                  <a:lnTo>
                    <a:pt x="52" y="147"/>
                  </a:lnTo>
                  <a:lnTo>
                    <a:pt x="54" y="153"/>
                  </a:lnTo>
                  <a:lnTo>
                    <a:pt x="54" y="153"/>
                  </a:lnTo>
                  <a:lnTo>
                    <a:pt x="58" y="163"/>
                  </a:lnTo>
                  <a:lnTo>
                    <a:pt x="65" y="167"/>
                  </a:lnTo>
                  <a:lnTo>
                    <a:pt x="73" y="171"/>
                  </a:lnTo>
                  <a:lnTo>
                    <a:pt x="83" y="169"/>
                  </a:lnTo>
                  <a:lnTo>
                    <a:pt x="83" y="169"/>
                  </a:lnTo>
                  <a:lnTo>
                    <a:pt x="81" y="161"/>
                  </a:lnTo>
                  <a:lnTo>
                    <a:pt x="81" y="161"/>
                  </a:lnTo>
                  <a:lnTo>
                    <a:pt x="77" y="159"/>
                  </a:lnTo>
                  <a:lnTo>
                    <a:pt x="75" y="157"/>
                  </a:lnTo>
                  <a:close/>
                  <a:moveTo>
                    <a:pt x="85" y="153"/>
                  </a:moveTo>
                  <a:lnTo>
                    <a:pt x="85" y="153"/>
                  </a:lnTo>
                  <a:lnTo>
                    <a:pt x="85" y="157"/>
                  </a:lnTo>
                  <a:lnTo>
                    <a:pt x="83" y="161"/>
                  </a:lnTo>
                  <a:lnTo>
                    <a:pt x="85" y="169"/>
                  </a:lnTo>
                  <a:lnTo>
                    <a:pt x="85" y="169"/>
                  </a:lnTo>
                  <a:lnTo>
                    <a:pt x="85" y="169"/>
                  </a:lnTo>
                  <a:lnTo>
                    <a:pt x="85" y="169"/>
                  </a:lnTo>
                  <a:lnTo>
                    <a:pt x="87" y="169"/>
                  </a:lnTo>
                  <a:lnTo>
                    <a:pt x="87" y="169"/>
                  </a:lnTo>
                  <a:lnTo>
                    <a:pt x="94" y="165"/>
                  </a:lnTo>
                  <a:lnTo>
                    <a:pt x="100" y="157"/>
                  </a:lnTo>
                  <a:lnTo>
                    <a:pt x="102" y="149"/>
                  </a:lnTo>
                  <a:lnTo>
                    <a:pt x="102" y="140"/>
                  </a:lnTo>
                  <a:lnTo>
                    <a:pt x="100" y="132"/>
                  </a:lnTo>
                  <a:lnTo>
                    <a:pt x="100" y="132"/>
                  </a:lnTo>
                  <a:lnTo>
                    <a:pt x="81" y="140"/>
                  </a:lnTo>
                  <a:lnTo>
                    <a:pt x="85" y="153"/>
                  </a:lnTo>
                  <a:close/>
                  <a:moveTo>
                    <a:pt x="85" y="169"/>
                  </a:moveTo>
                  <a:lnTo>
                    <a:pt x="85" y="169"/>
                  </a:lnTo>
                  <a:lnTo>
                    <a:pt x="85" y="169"/>
                  </a:lnTo>
                  <a:lnTo>
                    <a:pt x="85" y="169"/>
                  </a:lnTo>
                  <a:lnTo>
                    <a:pt x="85" y="169"/>
                  </a:lnTo>
                  <a:lnTo>
                    <a:pt x="85" y="169"/>
                  </a:lnTo>
                  <a:close/>
                  <a:moveTo>
                    <a:pt x="75" y="138"/>
                  </a:moveTo>
                  <a:lnTo>
                    <a:pt x="75" y="138"/>
                  </a:lnTo>
                  <a:lnTo>
                    <a:pt x="75" y="138"/>
                  </a:lnTo>
                  <a:lnTo>
                    <a:pt x="75" y="138"/>
                  </a:lnTo>
                  <a:lnTo>
                    <a:pt x="75" y="138"/>
                  </a:lnTo>
                  <a:close/>
                  <a:moveTo>
                    <a:pt x="75" y="140"/>
                  </a:moveTo>
                  <a:lnTo>
                    <a:pt x="75" y="140"/>
                  </a:lnTo>
                  <a:lnTo>
                    <a:pt x="73" y="140"/>
                  </a:lnTo>
                  <a:lnTo>
                    <a:pt x="73" y="140"/>
                  </a:lnTo>
                  <a:lnTo>
                    <a:pt x="75" y="140"/>
                  </a:lnTo>
                  <a:lnTo>
                    <a:pt x="75" y="140"/>
                  </a:lnTo>
                  <a:close/>
                  <a:moveTo>
                    <a:pt x="77" y="138"/>
                  </a:moveTo>
                  <a:lnTo>
                    <a:pt x="77" y="138"/>
                  </a:lnTo>
                  <a:lnTo>
                    <a:pt x="75" y="138"/>
                  </a:lnTo>
                  <a:lnTo>
                    <a:pt x="77" y="140"/>
                  </a:lnTo>
                  <a:lnTo>
                    <a:pt x="77" y="140"/>
                  </a:lnTo>
                  <a:lnTo>
                    <a:pt x="77" y="138"/>
                  </a:lnTo>
                  <a:close/>
                  <a:moveTo>
                    <a:pt x="73" y="142"/>
                  </a:moveTo>
                  <a:lnTo>
                    <a:pt x="73" y="142"/>
                  </a:lnTo>
                  <a:lnTo>
                    <a:pt x="73" y="143"/>
                  </a:lnTo>
                  <a:lnTo>
                    <a:pt x="75" y="153"/>
                  </a:lnTo>
                  <a:lnTo>
                    <a:pt x="75" y="153"/>
                  </a:lnTo>
                  <a:lnTo>
                    <a:pt x="77" y="155"/>
                  </a:lnTo>
                  <a:lnTo>
                    <a:pt x="79" y="155"/>
                  </a:lnTo>
                  <a:lnTo>
                    <a:pt x="75" y="142"/>
                  </a:lnTo>
                  <a:lnTo>
                    <a:pt x="75" y="142"/>
                  </a:lnTo>
                  <a:lnTo>
                    <a:pt x="73" y="142"/>
                  </a:lnTo>
                  <a:close/>
                  <a:moveTo>
                    <a:pt x="81" y="155"/>
                  </a:moveTo>
                  <a:lnTo>
                    <a:pt x="81" y="155"/>
                  </a:lnTo>
                  <a:lnTo>
                    <a:pt x="83" y="153"/>
                  </a:lnTo>
                  <a:lnTo>
                    <a:pt x="83" y="151"/>
                  </a:lnTo>
                  <a:lnTo>
                    <a:pt x="79" y="142"/>
                  </a:lnTo>
                  <a:lnTo>
                    <a:pt x="79" y="142"/>
                  </a:lnTo>
                  <a:lnTo>
                    <a:pt x="79" y="140"/>
                  </a:lnTo>
                  <a:lnTo>
                    <a:pt x="79" y="140"/>
                  </a:lnTo>
                  <a:lnTo>
                    <a:pt x="77" y="142"/>
                  </a:lnTo>
                  <a:lnTo>
                    <a:pt x="81" y="155"/>
                  </a:lnTo>
                  <a:close/>
                  <a:moveTo>
                    <a:pt x="75" y="140"/>
                  </a:moveTo>
                  <a:lnTo>
                    <a:pt x="75" y="140"/>
                  </a:lnTo>
                  <a:lnTo>
                    <a:pt x="73" y="140"/>
                  </a:lnTo>
                  <a:lnTo>
                    <a:pt x="73" y="140"/>
                  </a:lnTo>
                  <a:lnTo>
                    <a:pt x="73" y="142"/>
                  </a:lnTo>
                  <a:lnTo>
                    <a:pt x="73" y="142"/>
                  </a:lnTo>
                  <a:lnTo>
                    <a:pt x="75" y="142"/>
                  </a:lnTo>
                  <a:lnTo>
                    <a:pt x="75" y="140"/>
                  </a:lnTo>
                  <a:close/>
                  <a:moveTo>
                    <a:pt x="77" y="140"/>
                  </a:moveTo>
                  <a:lnTo>
                    <a:pt x="77" y="142"/>
                  </a:lnTo>
                  <a:lnTo>
                    <a:pt x="77" y="142"/>
                  </a:lnTo>
                  <a:lnTo>
                    <a:pt x="79" y="140"/>
                  </a:lnTo>
                  <a:lnTo>
                    <a:pt x="79" y="140"/>
                  </a:lnTo>
                  <a:lnTo>
                    <a:pt x="77" y="138"/>
                  </a:lnTo>
                  <a:lnTo>
                    <a:pt x="77" y="138"/>
                  </a:lnTo>
                  <a:lnTo>
                    <a:pt x="77" y="140"/>
                  </a:lnTo>
                  <a:close/>
                  <a:moveTo>
                    <a:pt x="75" y="140"/>
                  </a:moveTo>
                  <a:lnTo>
                    <a:pt x="75" y="140"/>
                  </a:lnTo>
                  <a:lnTo>
                    <a:pt x="77" y="140"/>
                  </a:lnTo>
                  <a:lnTo>
                    <a:pt x="75" y="138"/>
                  </a:lnTo>
                  <a:lnTo>
                    <a:pt x="75" y="138"/>
                  </a:lnTo>
                  <a:lnTo>
                    <a:pt x="75" y="138"/>
                  </a:lnTo>
                  <a:lnTo>
                    <a:pt x="75" y="138"/>
                  </a:lnTo>
                  <a:lnTo>
                    <a:pt x="75" y="138"/>
                  </a:lnTo>
                  <a:lnTo>
                    <a:pt x="75" y="140"/>
                  </a:lnTo>
                  <a:lnTo>
                    <a:pt x="75" y="140"/>
                  </a:lnTo>
                  <a:lnTo>
                    <a:pt x="75" y="140"/>
                  </a:lnTo>
                  <a:lnTo>
                    <a:pt x="75" y="140"/>
                  </a:lnTo>
                  <a:close/>
                  <a:moveTo>
                    <a:pt x="75" y="142"/>
                  </a:moveTo>
                  <a:lnTo>
                    <a:pt x="75" y="142"/>
                  </a:lnTo>
                  <a:lnTo>
                    <a:pt x="75" y="142"/>
                  </a:lnTo>
                  <a:lnTo>
                    <a:pt x="79" y="155"/>
                  </a:lnTo>
                  <a:lnTo>
                    <a:pt x="79" y="155"/>
                  </a:lnTo>
                  <a:lnTo>
                    <a:pt x="81" y="155"/>
                  </a:lnTo>
                  <a:lnTo>
                    <a:pt x="81" y="155"/>
                  </a:lnTo>
                  <a:lnTo>
                    <a:pt x="81" y="155"/>
                  </a:lnTo>
                  <a:lnTo>
                    <a:pt x="77" y="142"/>
                  </a:lnTo>
                  <a:lnTo>
                    <a:pt x="77" y="142"/>
                  </a:lnTo>
                  <a:lnTo>
                    <a:pt x="75" y="142"/>
                  </a:lnTo>
                  <a:close/>
                  <a:moveTo>
                    <a:pt x="75" y="140"/>
                  </a:moveTo>
                  <a:lnTo>
                    <a:pt x="75" y="142"/>
                  </a:lnTo>
                  <a:lnTo>
                    <a:pt x="75" y="142"/>
                  </a:lnTo>
                  <a:lnTo>
                    <a:pt x="75" y="142"/>
                  </a:lnTo>
                  <a:lnTo>
                    <a:pt x="75" y="142"/>
                  </a:lnTo>
                  <a:lnTo>
                    <a:pt x="77" y="142"/>
                  </a:lnTo>
                  <a:lnTo>
                    <a:pt x="77" y="140"/>
                  </a:lnTo>
                  <a:lnTo>
                    <a:pt x="77" y="140"/>
                  </a:lnTo>
                  <a:lnTo>
                    <a:pt x="75" y="140"/>
                  </a:lnTo>
                  <a:lnTo>
                    <a:pt x="75" y="140"/>
                  </a:lnTo>
                  <a:lnTo>
                    <a:pt x="75" y="140"/>
                  </a:lnTo>
                  <a:close/>
                  <a:moveTo>
                    <a:pt x="156" y="149"/>
                  </a:moveTo>
                  <a:lnTo>
                    <a:pt x="156" y="149"/>
                  </a:lnTo>
                  <a:lnTo>
                    <a:pt x="164" y="143"/>
                  </a:lnTo>
                  <a:lnTo>
                    <a:pt x="174" y="142"/>
                  </a:lnTo>
                  <a:lnTo>
                    <a:pt x="183" y="142"/>
                  </a:lnTo>
                  <a:lnTo>
                    <a:pt x="193" y="147"/>
                  </a:lnTo>
                  <a:lnTo>
                    <a:pt x="193" y="147"/>
                  </a:lnTo>
                  <a:lnTo>
                    <a:pt x="199" y="155"/>
                  </a:lnTo>
                  <a:lnTo>
                    <a:pt x="201" y="165"/>
                  </a:lnTo>
                  <a:lnTo>
                    <a:pt x="201" y="174"/>
                  </a:lnTo>
                  <a:lnTo>
                    <a:pt x="195" y="182"/>
                  </a:lnTo>
                  <a:lnTo>
                    <a:pt x="195" y="182"/>
                  </a:lnTo>
                  <a:lnTo>
                    <a:pt x="195" y="182"/>
                  </a:lnTo>
                  <a:lnTo>
                    <a:pt x="195" y="184"/>
                  </a:lnTo>
                  <a:lnTo>
                    <a:pt x="197" y="184"/>
                  </a:lnTo>
                  <a:lnTo>
                    <a:pt x="197" y="184"/>
                  </a:lnTo>
                  <a:lnTo>
                    <a:pt x="203" y="174"/>
                  </a:lnTo>
                  <a:lnTo>
                    <a:pt x="203" y="165"/>
                  </a:lnTo>
                  <a:lnTo>
                    <a:pt x="201" y="153"/>
                  </a:lnTo>
                  <a:lnTo>
                    <a:pt x="193" y="145"/>
                  </a:lnTo>
                  <a:lnTo>
                    <a:pt x="193" y="145"/>
                  </a:lnTo>
                  <a:lnTo>
                    <a:pt x="185" y="140"/>
                  </a:lnTo>
                  <a:lnTo>
                    <a:pt x="176" y="138"/>
                  </a:lnTo>
                  <a:lnTo>
                    <a:pt x="166" y="140"/>
                  </a:lnTo>
                  <a:lnTo>
                    <a:pt x="158" y="145"/>
                  </a:lnTo>
                  <a:lnTo>
                    <a:pt x="158" y="145"/>
                  </a:lnTo>
                  <a:lnTo>
                    <a:pt x="156" y="149"/>
                  </a:lnTo>
                  <a:close/>
                  <a:moveTo>
                    <a:pt x="191" y="190"/>
                  </a:moveTo>
                  <a:lnTo>
                    <a:pt x="191" y="190"/>
                  </a:lnTo>
                  <a:lnTo>
                    <a:pt x="191" y="194"/>
                  </a:lnTo>
                  <a:lnTo>
                    <a:pt x="189" y="198"/>
                  </a:lnTo>
                  <a:lnTo>
                    <a:pt x="180" y="209"/>
                  </a:lnTo>
                  <a:lnTo>
                    <a:pt x="180" y="209"/>
                  </a:lnTo>
                  <a:lnTo>
                    <a:pt x="193" y="223"/>
                  </a:lnTo>
                  <a:lnTo>
                    <a:pt x="199" y="217"/>
                  </a:lnTo>
                  <a:lnTo>
                    <a:pt x="199" y="217"/>
                  </a:lnTo>
                  <a:lnTo>
                    <a:pt x="203" y="209"/>
                  </a:lnTo>
                  <a:lnTo>
                    <a:pt x="205" y="202"/>
                  </a:lnTo>
                  <a:lnTo>
                    <a:pt x="203" y="192"/>
                  </a:lnTo>
                  <a:lnTo>
                    <a:pt x="197" y="184"/>
                  </a:lnTo>
                  <a:lnTo>
                    <a:pt x="197" y="184"/>
                  </a:lnTo>
                  <a:lnTo>
                    <a:pt x="197" y="184"/>
                  </a:lnTo>
                  <a:lnTo>
                    <a:pt x="191" y="190"/>
                  </a:lnTo>
                  <a:close/>
                  <a:moveTo>
                    <a:pt x="178" y="209"/>
                  </a:moveTo>
                  <a:lnTo>
                    <a:pt x="178" y="209"/>
                  </a:lnTo>
                  <a:lnTo>
                    <a:pt x="174" y="211"/>
                  </a:lnTo>
                  <a:lnTo>
                    <a:pt x="170" y="211"/>
                  </a:lnTo>
                  <a:lnTo>
                    <a:pt x="170" y="211"/>
                  </a:lnTo>
                  <a:lnTo>
                    <a:pt x="170" y="207"/>
                  </a:lnTo>
                  <a:lnTo>
                    <a:pt x="170" y="203"/>
                  </a:lnTo>
                  <a:lnTo>
                    <a:pt x="170" y="203"/>
                  </a:lnTo>
                  <a:lnTo>
                    <a:pt x="170" y="203"/>
                  </a:lnTo>
                  <a:lnTo>
                    <a:pt x="154" y="190"/>
                  </a:lnTo>
                  <a:lnTo>
                    <a:pt x="137" y="209"/>
                  </a:lnTo>
                  <a:lnTo>
                    <a:pt x="137" y="209"/>
                  </a:lnTo>
                  <a:lnTo>
                    <a:pt x="133" y="217"/>
                  </a:lnTo>
                  <a:lnTo>
                    <a:pt x="131" y="227"/>
                  </a:lnTo>
                  <a:lnTo>
                    <a:pt x="133" y="234"/>
                  </a:lnTo>
                  <a:lnTo>
                    <a:pt x="139" y="242"/>
                  </a:lnTo>
                  <a:lnTo>
                    <a:pt x="141" y="244"/>
                  </a:lnTo>
                  <a:lnTo>
                    <a:pt x="141" y="244"/>
                  </a:lnTo>
                  <a:lnTo>
                    <a:pt x="149" y="250"/>
                  </a:lnTo>
                  <a:lnTo>
                    <a:pt x="158" y="250"/>
                  </a:lnTo>
                  <a:lnTo>
                    <a:pt x="166" y="248"/>
                  </a:lnTo>
                  <a:lnTo>
                    <a:pt x="174" y="244"/>
                  </a:lnTo>
                  <a:lnTo>
                    <a:pt x="191" y="225"/>
                  </a:lnTo>
                  <a:lnTo>
                    <a:pt x="191" y="225"/>
                  </a:lnTo>
                  <a:lnTo>
                    <a:pt x="178" y="209"/>
                  </a:lnTo>
                  <a:lnTo>
                    <a:pt x="178" y="209"/>
                  </a:lnTo>
                  <a:close/>
                  <a:moveTo>
                    <a:pt x="181" y="190"/>
                  </a:moveTo>
                  <a:lnTo>
                    <a:pt x="181" y="190"/>
                  </a:lnTo>
                  <a:lnTo>
                    <a:pt x="185" y="188"/>
                  </a:lnTo>
                  <a:lnTo>
                    <a:pt x="189" y="190"/>
                  </a:lnTo>
                  <a:lnTo>
                    <a:pt x="195" y="182"/>
                  </a:lnTo>
                  <a:lnTo>
                    <a:pt x="195" y="182"/>
                  </a:lnTo>
                  <a:lnTo>
                    <a:pt x="195" y="182"/>
                  </a:lnTo>
                  <a:lnTo>
                    <a:pt x="195" y="182"/>
                  </a:lnTo>
                  <a:lnTo>
                    <a:pt x="195" y="182"/>
                  </a:lnTo>
                  <a:lnTo>
                    <a:pt x="195" y="182"/>
                  </a:lnTo>
                  <a:lnTo>
                    <a:pt x="187" y="178"/>
                  </a:lnTo>
                  <a:lnTo>
                    <a:pt x="178" y="176"/>
                  </a:lnTo>
                  <a:lnTo>
                    <a:pt x="170" y="178"/>
                  </a:lnTo>
                  <a:lnTo>
                    <a:pt x="162" y="184"/>
                  </a:lnTo>
                  <a:lnTo>
                    <a:pt x="156" y="188"/>
                  </a:lnTo>
                  <a:lnTo>
                    <a:pt x="156" y="188"/>
                  </a:lnTo>
                  <a:lnTo>
                    <a:pt x="172" y="202"/>
                  </a:lnTo>
                  <a:lnTo>
                    <a:pt x="181" y="190"/>
                  </a:lnTo>
                  <a:close/>
                  <a:moveTo>
                    <a:pt x="195" y="182"/>
                  </a:moveTo>
                  <a:lnTo>
                    <a:pt x="195" y="182"/>
                  </a:lnTo>
                  <a:lnTo>
                    <a:pt x="195" y="182"/>
                  </a:lnTo>
                  <a:lnTo>
                    <a:pt x="195" y="182"/>
                  </a:lnTo>
                  <a:lnTo>
                    <a:pt x="195" y="182"/>
                  </a:lnTo>
                  <a:lnTo>
                    <a:pt x="195" y="182"/>
                  </a:lnTo>
                  <a:close/>
                  <a:moveTo>
                    <a:pt x="174" y="205"/>
                  </a:moveTo>
                  <a:lnTo>
                    <a:pt x="174" y="205"/>
                  </a:lnTo>
                  <a:lnTo>
                    <a:pt x="174" y="205"/>
                  </a:lnTo>
                  <a:lnTo>
                    <a:pt x="174" y="205"/>
                  </a:lnTo>
                  <a:lnTo>
                    <a:pt x="174" y="205"/>
                  </a:lnTo>
                  <a:lnTo>
                    <a:pt x="174" y="205"/>
                  </a:lnTo>
                  <a:close/>
                  <a:moveTo>
                    <a:pt x="174" y="207"/>
                  </a:moveTo>
                  <a:lnTo>
                    <a:pt x="174" y="207"/>
                  </a:lnTo>
                  <a:lnTo>
                    <a:pt x="174" y="207"/>
                  </a:lnTo>
                  <a:lnTo>
                    <a:pt x="174" y="207"/>
                  </a:lnTo>
                  <a:lnTo>
                    <a:pt x="174" y="207"/>
                  </a:lnTo>
                  <a:lnTo>
                    <a:pt x="174" y="207"/>
                  </a:lnTo>
                  <a:close/>
                  <a:moveTo>
                    <a:pt x="176" y="207"/>
                  </a:moveTo>
                  <a:lnTo>
                    <a:pt x="176" y="207"/>
                  </a:lnTo>
                  <a:lnTo>
                    <a:pt x="176" y="207"/>
                  </a:lnTo>
                  <a:lnTo>
                    <a:pt x="176" y="207"/>
                  </a:lnTo>
                  <a:lnTo>
                    <a:pt x="176" y="207"/>
                  </a:lnTo>
                  <a:lnTo>
                    <a:pt x="176" y="207"/>
                  </a:lnTo>
                  <a:close/>
                  <a:moveTo>
                    <a:pt x="185" y="194"/>
                  </a:moveTo>
                  <a:lnTo>
                    <a:pt x="185" y="194"/>
                  </a:lnTo>
                  <a:lnTo>
                    <a:pt x="183" y="194"/>
                  </a:lnTo>
                  <a:lnTo>
                    <a:pt x="181" y="194"/>
                  </a:lnTo>
                  <a:lnTo>
                    <a:pt x="174" y="202"/>
                  </a:lnTo>
                  <a:lnTo>
                    <a:pt x="174" y="202"/>
                  </a:lnTo>
                  <a:lnTo>
                    <a:pt x="174" y="203"/>
                  </a:lnTo>
                  <a:lnTo>
                    <a:pt x="174" y="203"/>
                  </a:lnTo>
                  <a:lnTo>
                    <a:pt x="176" y="203"/>
                  </a:lnTo>
                  <a:lnTo>
                    <a:pt x="185" y="194"/>
                  </a:lnTo>
                  <a:close/>
                  <a:moveTo>
                    <a:pt x="178" y="207"/>
                  </a:moveTo>
                  <a:lnTo>
                    <a:pt x="178" y="207"/>
                  </a:lnTo>
                  <a:lnTo>
                    <a:pt x="180" y="205"/>
                  </a:lnTo>
                  <a:lnTo>
                    <a:pt x="187" y="200"/>
                  </a:lnTo>
                  <a:lnTo>
                    <a:pt x="187" y="200"/>
                  </a:lnTo>
                  <a:lnTo>
                    <a:pt x="187" y="196"/>
                  </a:lnTo>
                  <a:lnTo>
                    <a:pt x="187" y="194"/>
                  </a:lnTo>
                  <a:lnTo>
                    <a:pt x="178" y="205"/>
                  </a:lnTo>
                  <a:lnTo>
                    <a:pt x="178" y="205"/>
                  </a:lnTo>
                  <a:lnTo>
                    <a:pt x="178" y="207"/>
                  </a:lnTo>
                  <a:close/>
                  <a:moveTo>
                    <a:pt x="174" y="205"/>
                  </a:moveTo>
                  <a:lnTo>
                    <a:pt x="174" y="205"/>
                  </a:lnTo>
                  <a:lnTo>
                    <a:pt x="174" y="205"/>
                  </a:lnTo>
                  <a:lnTo>
                    <a:pt x="176" y="203"/>
                  </a:lnTo>
                  <a:lnTo>
                    <a:pt x="176" y="203"/>
                  </a:lnTo>
                  <a:lnTo>
                    <a:pt x="174" y="203"/>
                  </a:lnTo>
                  <a:lnTo>
                    <a:pt x="174" y="203"/>
                  </a:lnTo>
                  <a:lnTo>
                    <a:pt x="174" y="205"/>
                  </a:lnTo>
                  <a:close/>
                  <a:moveTo>
                    <a:pt x="176" y="207"/>
                  </a:moveTo>
                  <a:lnTo>
                    <a:pt x="176" y="207"/>
                  </a:lnTo>
                  <a:lnTo>
                    <a:pt x="176" y="207"/>
                  </a:lnTo>
                  <a:lnTo>
                    <a:pt x="176" y="207"/>
                  </a:lnTo>
                  <a:lnTo>
                    <a:pt x="178" y="207"/>
                  </a:lnTo>
                  <a:lnTo>
                    <a:pt x="178" y="207"/>
                  </a:lnTo>
                  <a:lnTo>
                    <a:pt x="178" y="205"/>
                  </a:lnTo>
                  <a:lnTo>
                    <a:pt x="176" y="207"/>
                  </a:lnTo>
                  <a:close/>
                  <a:moveTo>
                    <a:pt x="176" y="205"/>
                  </a:moveTo>
                  <a:lnTo>
                    <a:pt x="176" y="205"/>
                  </a:lnTo>
                  <a:lnTo>
                    <a:pt x="178" y="205"/>
                  </a:lnTo>
                  <a:lnTo>
                    <a:pt x="187" y="194"/>
                  </a:lnTo>
                  <a:lnTo>
                    <a:pt x="187" y="194"/>
                  </a:lnTo>
                  <a:lnTo>
                    <a:pt x="187" y="194"/>
                  </a:lnTo>
                  <a:lnTo>
                    <a:pt x="187" y="194"/>
                  </a:lnTo>
                  <a:lnTo>
                    <a:pt x="185" y="194"/>
                  </a:lnTo>
                  <a:lnTo>
                    <a:pt x="176" y="203"/>
                  </a:lnTo>
                  <a:lnTo>
                    <a:pt x="176" y="203"/>
                  </a:lnTo>
                  <a:lnTo>
                    <a:pt x="176" y="205"/>
                  </a:lnTo>
                  <a:close/>
                  <a:moveTo>
                    <a:pt x="174" y="205"/>
                  </a:moveTo>
                  <a:lnTo>
                    <a:pt x="174" y="205"/>
                  </a:lnTo>
                  <a:lnTo>
                    <a:pt x="174" y="205"/>
                  </a:lnTo>
                  <a:lnTo>
                    <a:pt x="174" y="205"/>
                  </a:lnTo>
                  <a:lnTo>
                    <a:pt x="174" y="205"/>
                  </a:lnTo>
                  <a:lnTo>
                    <a:pt x="174" y="207"/>
                  </a:lnTo>
                  <a:lnTo>
                    <a:pt x="174" y="207"/>
                  </a:lnTo>
                  <a:lnTo>
                    <a:pt x="174" y="207"/>
                  </a:lnTo>
                  <a:lnTo>
                    <a:pt x="176" y="207"/>
                  </a:lnTo>
                  <a:lnTo>
                    <a:pt x="176" y="207"/>
                  </a:lnTo>
                  <a:lnTo>
                    <a:pt x="176" y="207"/>
                  </a:lnTo>
                  <a:lnTo>
                    <a:pt x="174" y="205"/>
                  </a:lnTo>
                  <a:close/>
                  <a:moveTo>
                    <a:pt x="176" y="207"/>
                  </a:moveTo>
                  <a:lnTo>
                    <a:pt x="178" y="205"/>
                  </a:lnTo>
                  <a:lnTo>
                    <a:pt x="178" y="205"/>
                  </a:lnTo>
                  <a:lnTo>
                    <a:pt x="176" y="205"/>
                  </a:lnTo>
                  <a:lnTo>
                    <a:pt x="176" y="205"/>
                  </a:lnTo>
                  <a:lnTo>
                    <a:pt x="176" y="203"/>
                  </a:lnTo>
                  <a:lnTo>
                    <a:pt x="174" y="205"/>
                  </a:lnTo>
                  <a:lnTo>
                    <a:pt x="174" y="205"/>
                  </a:lnTo>
                  <a:lnTo>
                    <a:pt x="174" y="205"/>
                  </a:lnTo>
                  <a:lnTo>
                    <a:pt x="174" y="205"/>
                  </a:lnTo>
                  <a:lnTo>
                    <a:pt x="176" y="207"/>
                  </a:lnTo>
                  <a:close/>
                  <a:moveTo>
                    <a:pt x="137" y="149"/>
                  </a:moveTo>
                  <a:lnTo>
                    <a:pt x="137" y="149"/>
                  </a:lnTo>
                  <a:lnTo>
                    <a:pt x="139" y="151"/>
                  </a:lnTo>
                  <a:lnTo>
                    <a:pt x="143" y="153"/>
                  </a:lnTo>
                  <a:lnTo>
                    <a:pt x="147" y="153"/>
                  </a:lnTo>
                  <a:lnTo>
                    <a:pt x="149" y="151"/>
                  </a:lnTo>
                  <a:lnTo>
                    <a:pt x="149" y="151"/>
                  </a:lnTo>
                  <a:lnTo>
                    <a:pt x="152" y="149"/>
                  </a:lnTo>
                  <a:lnTo>
                    <a:pt x="152" y="145"/>
                  </a:lnTo>
                  <a:lnTo>
                    <a:pt x="152" y="142"/>
                  </a:lnTo>
                  <a:lnTo>
                    <a:pt x="152" y="140"/>
                  </a:lnTo>
                  <a:lnTo>
                    <a:pt x="152" y="140"/>
                  </a:lnTo>
                  <a:lnTo>
                    <a:pt x="150" y="136"/>
                  </a:lnTo>
                  <a:lnTo>
                    <a:pt x="147" y="136"/>
                  </a:lnTo>
                  <a:lnTo>
                    <a:pt x="143" y="136"/>
                  </a:lnTo>
                  <a:lnTo>
                    <a:pt x="139" y="136"/>
                  </a:lnTo>
                  <a:lnTo>
                    <a:pt x="139" y="136"/>
                  </a:lnTo>
                  <a:lnTo>
                    <a:pt x="137" y="140"/>
                  </a:lnTo>
                  <a:lnTo>
                    <a:pt x="135" y="142"/>
                  </a:lnTo>
                  <a:lnTo>
                    <a:pt x="135" y="145"/>
                  </a:lnTo>
                  <a:lnTo>
                    <a:pt x="137" y="149"/>
                  </a:lnTo>
                  <a:close/>
                  <a:moveTo>
                    <a:pt x="143" y="134"/>
                  </a:moveTo>
                  <a:lnTo>
                    <a:pt x="143" y="134"/>
                  </a:lnTo>
                  <a:lnTo>
                    <a:pt x="149" y="134"/>
                  </a:lnTo>
                  <a:lnTo>
                    <a:pt x="154" y="138"/>
                  </a:lnTo>
                  <a:lnTo>
                    <a:pt x="154" y="138"/>
                  </a:lnTo>
                  <a:lnTo>
                    <a:pt x="156" y="142"/>
                  </a:lnTo>
                  <a:lnTo>
                    <a:pt x="154" y="147"/>
                  </a:lnTo>
                  <a:lnTo>
                    <a:pt x="154" y="151"/>
                  </a:lnTo>
                  <a:lnTo>
                    <a:pt x="150" y="153"/>
                  </a:lnTo>
                  <a:lnTo>
                    <a:pt x="150" y="153"/>
                  </a:lnTo>
                  <a:lnTo>
                    <a:pt x="147" y="155"/>
                  </a:lnTo>
                  <a:lnTo>
                    <a:pt x="143" y="155"/>
                  </a:lnTo>
                  <a:lnTo>
                    <a:pt x="139" y="153"/>
                  </a:lnTo>
                  <a:lnTo>
                    <a:pt x="135" y="149"/>
                  </a:lnTo>
                  <a:lnTo>
                    <a:pt x="135" y="149"/>
                  </a:lnTo>
                  <a:lnTo>
                    <a:pt x="133" y="145"/>
                  </a:lnTo>
                  <a:lnTo>
                    <a:pt x="133" y="142"/>
                  </a:lnTo>
                  <a:lnTo>
                    <a:pt x="135" y="138"/>
                  </a:lnTo>
                  <a:lnTo>
                    <a:pt x="139" y="134"/>
                  </a:lnTo>
                  <a:lnTo>
                    <a:pt x="139" y="134"/>
                  </a:lnTo>
                  <a:lnTo>
                    <a:pt x="143" y="134"/>
                  </a:lnTo>
                  <a:lnTo>
                    <a:pt x="143" y="134"/>
                  </a:lnTo>
                  <a:lnTo>
                    <a:pt x="139" y="132"/>
                  </a:lnTo>
                  <a:lnTo>
                    <a:pt x="139" y="132"/>
                  </a:lnTo>
                  <a:lnTo>
                    <a:pt x="137" y="132"/>
                  </a:lnTo>
                  <a:lnTo>
                    <a:pt x="137" y="132"/>
                  </a:lnTo>
                  <a:lnTo>
                    <a:pt x="133" y="136"/>
                  </a:lnTo>
                  <a:lnTo>
                    <a:pt x="131" y="142"/>
                  </a:lnTo>
                  <a:lnTo>
                    <a:pt x="131" y="145"/>
                  </a:lnTo>
                  <a:lnTo>
                    <a:pt x="133" y="151"/>
                  </a:lnTo>
                  <a:lnTo>
                    <a:pt x="133" y="151"/>
                  </a:lnTo>
                  <a:lnTo>
                    <a:pt x="133" y="151"/>
                  </a:lnTo>
                  <a:lnTo>
                    <a:pt x="135" y="151"/>
                  </a:lnTo>
                  <a:lnTo>
                    <a:pt x="135" y="151"/>
                  </a:lnTo>
                  <a:lnTo>
                    <a:pt x="137" y="155"/>
                  </a:lnTo>
                  <a:lnTo>
                    <a:pt x="137" y="155"/>
                  </a:lnTo>
                  <a:lnTo>
                    <a:pt x="145" y="157"/>
                  </a:lnTo>
                  <a:lnTo>
                    <a:pt x="149" y="157"/>
                  </a:lnTo>
                  <a:lnTo>
                    <a:pt x="152" y="155"/>
                  </a:lnTo>
                  <a:lnTo>
                    <a:pt x="152" y="155"/>
                  </a:lnTo>
                  <a:lnTo>
                    <a:pt x="156" y="149"/>
                  </a:lnTo>
                  <a:lnTo>
                    <a:pt x="156" y="149"/>
                  </a:lnTo>
                  <a:lnTo>
                    <a:pt x="156" y="149"/>
                  </a:lnTo>
                  <a:lnTo>
                    <a:pt x="154" y="147"/>
                  </a:lnTo>
                  <a:lnTo>
                    <a:pt x="154" y="147"/>
                  </a:lnTo>
                  <a:lnTo>
                    <a:pt x="158" y="145"/>
                  </a:lnTo>
                  <a:lnTo>
                    <a:pt x="158" y="145"/>
                  </a:lnTo>
                  <a:lnTo>
                    <a:pt x="158" y="142"/>
                  </a:lnTo>
                  <a:lnTo>
                    <a:pt x="156" y="136"/>
                  </a:lnTo>
                  <a:lnTo>
                    <a:pt x="156" y="136"/>
                  </a:lnTo>
                  <a:lnTo>
                    <a:pt x="150" y="132"/>
                  </a:lnTo>
                  <a:lnTo>
                    <a:pt x="143" y="130"/>
                  </a:lnTo>
                  <a:lnTo>
                    <a:pt x="143" y="130"/>
                  </a:lnTo>
                  <a:lnTo>
                    <a:pt x="143" y="130"/>
                  </a:lnTo>
                  <a:lnTo>
                    <a:pt x="143" y="134"/>
                  </a:lnTo>
                  <a:close/>
                  <a:moveTo>
                    <a:pt x="143" y="134"/>
                  </a:moveTo>
                  <a:lnTo>
                    <a:pt x="143" y="134"/>
                  </a:lnTo>
                  <a:lnTo>
                    <a:pt x="143" y="134"/>
                  </a:lnTo>
                  <a:lnTo>
                    <a:pt x="143" y="130"/>
                  </a:lnTo>
                  <a:lnTo>
                    <a:pt x="143" y="130"/>
                  </a:lnTo>
                  <a:lnTo>
                    <a:pt x="143" y="130"/>
                  </a:lnTo>
                  <a:lnTo>
                    <a:pt x="143" y="130"/>
                  </a:lnTo>
                  <a:lnTo>
                    <a:pt x="139" y="132"/>
                  </a:lnTo>
                  <a:lnTo>
                    <a:pt x="139" y="132"/>
                  </a:lnTo>
                  <a:lnTo>
                    <a:pt x="143" y="134"/>
                  </a:lnTo>
                  <a:close/>
                  <a:moveTo>
                    <a:pt x="133" y="151"/>
                  </a:moveTo>
                  <a:lnTo>
                    <a:pt x="133" y="151"/>
                  </a:lnTo>
                  <a:lnTo>
                    <a:pt x="137" y="155"/>
                  </a:lnTo>
                  <a:lnTo>
                    <a:pt x="137" y="155"/>
                  </a:lnTo>
                  <a:lnTo>
                    <a:pt x="135" y="151"/>
                  </a:lnTo>
                  <a:lnTo>
                    <a:pt x="133" y="151"/>
                  </a:lnTo>
                  <a:close/>
                  <a:moveTo>
                    <a:pt x="156" y="149"/>
                  </a:moveTo>
                  <a:lnTo>
                    <a:pt x="156" y="149"/>
                  </a:lnTo>
                  <a:lnTo>
                    <a:pt x="156" y="149"/>
                  </a:lnTo>
                  <a:lnTo>
                    <a:pt x="156" y="149"/>
                  </a:lnTo>
                  <a:lnTo>
                    <a:pt x="158" y="145"/>
                  </a:lnTo>
                  <a:lnTo>
                    <a:pt x="158" y="145"/>
                  </a:lnTo>
                  <a:lnTo>
                    <a:pt x="154" y="147"/>
                  </a:lnTo>
                  <a:lnTo>
                    <a:pt x="156" y="149"/>
                  </a:lnTo>
                  <a:close/>
                  <a:moveTo>
                    <a:pt x="145" y="271"/>
                  </a:moveTo>
                  <a:lnTo>
                    <a:pt x="145" y="271"/>
                  </a:lnTo>
                  <a:lnTo>
                    <a:pt x="131" y="271"/>
                  </a:lnTo>
                  <a:lnTo>
                    <a:pt x="120" y="269"/>
                  </a:lnTo>
                  <a:lnTo>
                    <a:pt x="108" y="265"/>
                  </a:lnTo>
                  <a:lnTo>
                    <a:pt x="96" y="262"/>
                  </a:lnTo>
                  <a:lnTo>
                    <a:pt x="85" y="256"/>
                  </a:lnTo>
                  <a:lnTo>
                    <a:pt x="75" y="250"/>
                  </a:lnTo>
                  <a:lnTo>
                    <a:pt x="65" y="242"/>
                  </a:lnTo>
                  <a:lnTo>
                    <a:pt x="56" y="234"/>
                  </a:lnTo>
                  <a:lnTo>
                    <a:pt x="48" y="225"/>
                  </a:lnTo>
                  <a:lnTo>
                    <a:pt x="40" y="215"/>
                  </a:lnTo>
                  <a:lnTo>
                    <a:pt x="34" y="205"/>
                  </a:lnTo>
                  <a:lnTo>
                    <a:pt x="29" y="194"/>
                  </a:lnTo>
                  <a:lnTo>
                    <a:pt x="25" y="182"/>
                  </a:lnTo>
                  <a:lnTo>
                    <a:pt x="21" y="171"/>
                  </a:lnTo>
                  <a:lnTo>
                    <a:pt x="19" y="157"/>
                  </a:lnTo>
                  <a:lnTo>
                    <a:pt x="19" y="145"/>
                  </a:lnTo>
                  <a:lnTo>
                    <a:pt x="19" y="145"/>
                  </a:lnTo>
                  <a:lnTo>
                    <a:pt x="19" y="132"/>
                  </a:lnTo>
                  <a:lnTo>
                    <a:pt x="21" y="118"/>
                  </a:lnTo>
                  <a:lnTo>
                    <a:pt x="25" y="107"/>
                  </a:lnTo>
                  <a:lnTo>
                    <a:pt x="29" y="95"/>
                  </a:lnTo>
                  <a:lnTo>
                    <a:pt x="34" y="84"/>
                  </a:lnTo>
                  <a:lnTo>
                    <a:pt x="40" y="74"/>
                  </a:lnTo>
                  <a:lnTo>
                    <a:pt x="48" y="64"/>
                  </a:lnTo>
                  <a:lnTo>
                    <a:pt x="56" y="54"/>
                  </a:lnTo>
                  <a:lnTo>
                    <a:pt x="65" y="47"/>
                  </a:lnTo>
                  <a:lnTo>
                    <a:pt x="75" y="39"/>
                  </a:lnTo>
                  <a:lnTo>
                    <a:pt x="85" y="33"/>
                  </a:lnTo>
                  <a:lnTo>
                    <a:pt x="96" y="27"/>
                  </a:lnTo>
                  <a:lnTo>
                    <a:pt x="108" y="24"/>
                  </a:lnTo>
                  <a:lnTo>
                    <a:pt x="120" y="22"/>
                  </a:lnTo>
                  <a:lnTo>
                    <a:pt x="131" y="20"/>
                  </a:lnTo>
                  <a:lnTo>
                    <a:pt x="145" y="18"/>
                  </a:lnTo>
                  <a:lnTo>
                    <a:pt x="145" y="18"/>
                  </a:lnTo>
                  <a:lnTo>
                    <a:pt x="158" y="20"/>
                  </a:lnTo>
                  <a:lnTo>
                    <a:pt x="170" y="22"/>
                  </a:lnTo>
                  <a:lnTo>
                    <a:pt x="181" y="24"/>
                  </a:lnTo>
                  <a:lnTo>
                    <a:pt x="193" y="27"/>
                  </a:lnTo>
                  <a:lnTo>
                    <a:pt x="205" y="33"/>
                  </a:lnTo>
                  <a:lnTo>
                    <a:pt x="216" y="39"/>
                  </a:lnTo>
                  <a:lnTo>
                    <a:pt x="226" y="47"/>
                  </a:lnTo>
                  <a:lnTo>
                    <a:pt x="234" y="54"/>
                  </a:lnTo>
                  <a:lnTo>
                    <a:pt x="241" y="64"/>
                  </a:lnTo>
                  <a:lnTo>
                    <a:pt x="249" y="74"/>
                  </a:lnTo>
                  <a:lnTo>
                    <a:pt x="257" y="84"/>
                  </a:lnTo>
                  <a:lnTo>
                    <a:pt x="261" y="95"/>
                  </a:lnTo>
                  <a:lnTo>
                    <a:pt x="265" y="107"/>
                  </a:lnTo>
                  <a:lnTo>
                    <a:pt x="268" y="118"/>
                  </a:lnTo>
                  <a:lnTo>
                    <a:pt x="270" y="132"/>
                  </a:lnTo>
                  <a:lnTo>
                    <a:pt x="270" y="145"/>
                  </a:lnTo>
                  <a:lnTo>
                    <a:pt x="270" y="145"/>
                  </a:lnTo>
                  <a:lnTo>
                    <a:pt x="270" y="157"/>
                  </a:lnTo>
                  <a:lnTo>
                    <a:pt x="268" y="171"/>
                  </a:lnTo>
                  <a:lnTo>
                    <a:pt x="265" y="182"/>
                  </a:lnTo>
                  <a:lnTo>
                    <a:pt x="261" y="194"/>
                  </a:lnTo>
                  <a:lnTo>
                    <a:pt x="257" y="205"/>
                  </a:lnTo>
                  <a:lnTo>
                    <a:pt x="249" y="215"/>
                  </a:lnTo>
                  <a:lnTo>
                    <a:pt x="241" y="225"/>
                  </a:lnTo>
                  <a:lnTo>
                    <a:pt x="234" y="234"/>
                  </a:lnTo>
                  <a:lnTo>
                    <a:pt x="226" y="242"/>
                  </a:lnTo>
                  <a:lnTo>
                    <a:pt x="216" y="250"/>
                  </a:lnTo>
                  <a:lnTo>
                    <a:pt x="205" y="256"/>
                  </a:lnTo>
                  <a:lnTo>
                    <a:pt x="193" y="262"/>
                  </a:lnTo>
                  <a:lnTo>
                    <a:pt x="181" y="265"/>
                  </a:lnTo>
                  <a:lnTo>
                    <a:pt x="170" y="269"/>
                  </a:lnTo>
                  <a:lnTo>
                    <a:pt x="158" y="271"/>
                  </a:lnTo>
                  <a:lnTo>
                    <a:pt x="145" y="271"/>
                  </a:lnTo>
                  <a:close/>
                  <a:moveTo>
                    <a:pt x="145" y="289"/>
                  </a:moveTo>
                  <a:lnTo>
                    <a:pt x="145" y="289"/>
                  </a:lnTo>
                  <a:lnTo>
                    <a:pt x="160" y="289"/>
                  </a:lnTo>
                  <a:lnTo>
                    <a:pt x="174" y="287"/>
                  </a:lnTo>
                  <a:lnTo>
                    <a:pt x="187" y="283"/>
                  </a:lnTo>
                  <a:lnTo>
                    <a:pt x="201" y="279"/>
                  </a:lnTo>
                  <a:lnTo>
                    <a:pt x="214" y="271"/>
                  </a:lnTo>
                  <a:lnTo>
                    <a:pt x="226" y="265"/>
                  </a:lnTo>
                  <a:lnTo>
                    <a:pt x="238" y="256"/>
                  </a:lnTo>
                  <a:lnTo>
                    <a:pt x="247" y="246"/>
                  </a:lnTo>
                  <a:lnTo>
                    <a:pt x="257" y="236"/>
                  </a:lnTo>
                  <a:lnTo>
                    <a:pt x="265" y="225"/>
                  </a:lnTo>
                  <a:lnTo>
                    <a:pt x="272" y="213"/>
                  </a:lnTo>
                  <a:lnTo>
                    <a:pt x="278" y="202"/>
                  </a:lnTo>
                  <a:lnTo>
                    <a:pt x="284" y="188"/>
                  </a:lnTo>
                  <a:lnTo>
                    <a:pt x="286" y="174"/>
                  </a:lnTo>
                  <a:lnTo>
                    <a:pt x="290" y="159"/>
                  </a:lnTo>
                  <a:lnTo>
                    <a:pt x="290" y="145"/>
                  </a:lnTo>
                  <a:lnTo>
                    <a:pt x="290" y="145"/>
                  </a:lnTo>
                  <a:lnTo>
                    <a:pt x="290" y="130"/>
                  </a:lnTo>
                  <a:lnTo>
                    <a:pt x="286" y="114"/>
                  </a:lnTo>
                  <a:lnTo>
                    <a:pt x="284" y="101"/>
                  </a:lnTo>
                  <a:lnTo>
                    <a:pt x="278" y="87"/>
                  </a:lnTo>
                  <a:lnTo>
                    <a:pt x="272" y="76"/>
                  </a:lnTo>
                  <a:lnTo>
                    <a:pt x="265" y="64"/>
                  </a:lnTo>
                  <a:lnTo>
                    <a:pt x="257" y="53"/>
                  </a:lnTo>
                  <a:lnTo>
                    <a:pt x="247" y="43"/>
                  </a:lnTo>
                  <a:lnTo>
                    <a:pt x="238" y="33"/>
                  </a:lnTo>
                  <a:lnTo>
                    <a:pt x="226" y="24"/>
                  </a:lnTo>
                  <a:lnTo>
                    <a:pt x="214" y="18"/>
                  </a:lnTo>
                  <a:lnTo>
                    <a:pt x="201" y="12"/>
                  </a:lnTo>
                  <a:lnTo>
                    <a:pt x="187" y="6"/>
                  </a:lnTo>
                  <a:lnTo>
                    <a:pt x="174" y="2"/>
                  </a:lnTo>
                  <a:lnTo>
                    <a:pt x="160" y="0"/>
                  </a:lnTo>
                  <a:lnTo>
                    <a:pt x="145" y="0"/>
                  </a:lnTo>
                  <a:lnTo>
                    <a:pt x="145" y="0"/>
                  </a:lnTo>
                  <a:lnTo>
                    <a:pt x="129" y="0"/>
                  </a:lnTo>
                  <a:lnTo>
                    <a:pt x="116" y="2"/>
                  </a:lnTo>
                  <a:lnTo>
                    <a:pt x="102" y="6"/>
                  </a:lnTo>
                  <a:lnTo>
                    <a:pt x="89" y="12"/>
                  </a:lnTo>
                  <a:lnTo>
                    <a:pt x="75" y="18"/>
                  </a:lnTo>
                  <a:lnTo>
                    <a:pt x="63" y="24"/>
                  </a:lnTo>
                  <a:lnTo>
                    <a:pt x="52" y="33"/>
                  </a:lnTo>
                  <a:lnTo>
                    <a:pt x="42" y="43"/>
                  </a:lnTo>
                  <a:lnTo>
                    <a:pt x="32" y="53"/>
                  </a:lnTo>
                  <a:lnTo>
                    <a:pt x="25" y="64"/>
                  </a:lnTo>
                  <a:lnTo>
                    <a:pt x="17" y="76"/>
                  </a:lnTo>
                  <a:lnTo>
                    <a:pt x="11" y="87"/>
                  </a:lnTo>
                  <a:lnTo>
                    <a:pt x="7" y="101"/>
                  </a:lnTo>
                  <a:lnTo>
                    <a:pt x="3" y="114"/>
                  </a:lnTo>
                  <a:lnTo>
                    <a:pt x="2" y="130"/>
                  </a:lnTo>
                  <a:lnTo>
                    <a:pt x="0" y="145"/>
                  </a:lnTo>
                  <a:lnTo>
                    <a:pt x="0" y="145"/>
                  </a:lnTo>
                  <a:lnTo>
                    <a:pt x="2" y="159"/>
                  </a:lnTo>
                  <a:lnTo>
                    <a:pt x="3" y="174"/>
                  </a:lnTo>
                  <a:lnTo>
                    <a:pt x="7" y="188"/>
                  </a:lnTo>
                  <a:lnTo>
                    <a:pt x="11" y="202"/>
                  </a:lnTo>
                  <a:lnTo>
                    <a:pt x="17" y="213"/>
                  </a:lnTo>
                  <a:lnTo>
                    <a:pt x="25" y="225"/>
                  </a:lnTo>
                  <a:lnTo>
                    <a:pt x="32" y="236"/>
                  </a:lnTo>
                  <a:lnTo>
                    <a:pt x="42" y="246"/>
                  </a:lnTo>
                  <a:lnTo>
                    <a:pt x="52" y="256"/>
                  </a:lnTo>
                  <a:lnTo>
                    <a:pt x="63" y="265"/>
                  </a:lnTo>
                  <a:lnTo>
                    <a:pt x="75" y="271"/>
                  </a:lnTo>
                  <a:lnTo>
                    <a:pt x="89" y="279"/>
                  </a:lnTo>
                  <a:lnTo>
                    <a:pt x="102" y="283"/>
                  </a:lnTo>
                  <a:lnTo>
                    <a:pt x="116" y="287"/>
                  </a:lnTo>
                  <a:lnTo>
                    <a:pt x="129" y="289"/>
                  </a:lnTo>
                  <a:lnTo>
                    <a:pt x="145" y="289"/>
                  </a:lnTo>
                  <a:close/>
                </a:path>
              </a:pathLst>
            </a:custGeom>
            <a:solidFill>
              <a:srgbClr val="FF8C00"/>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35" name="Donut 4">
              <a:extLst>
                <a:ext uri="{FF2B5EF4-FFF2-40B4-BE49-F238E27FC236}">
                  <a16:creationId xmlns:a16="http://schemas.microsoft.com/office/drawing/2014/main" id="{1F491DC8-5504-4CC0-B2B0-5D2B6472DEBC}"/>
                </a:ext>
              </a:extLst>
            </p:cNvPr>
            <p:cNvSpPr/>
            <p:nvPr/>
          </p:nvSpPr>
          <p:spPr bwMode="auto">
            <a:xfrm>
              <a:off x="7987541" y="2846768"/>
              <a:ext cx="541537" cy="548471"/>
            </a:xfrm>
            <a:custGeom>
              <a:avLst/>
              <a:gdLst/>
              <a:ahLst/>
              <a:cxnLst/>
              <a:rect l="l" t="t" r="r" b="b"/>
              <a:pathLst>
                <a:path w="3847519" h="3896767">
                  <a:moveTo>
                    <a:pt x="1225516" y="776187"/>
                  </a:moveTo>
                  <a:lnTo>
                    <a:pt x="1622331" y="776187"/>
                  </a:lnTo>
                  <a:lnTo>
                    <a:pt x="1622331" y="1224760"/>
                  </a:lnTo>
                  <a:lnTo>
                    <a:pt x="2070905" y="1224760"/>
                  </a:lnTo>
                  <a:lnTo>
                    <a:pt x="2070905" y="1621575"/>
                  </a:lnTo>
                  <a:lnTo>
                    <a:pt x="1622331" y="1621575"/>
                  </a:lnTo>
                  <a:lnTo>
                    <a:pt x="1622331" y="2070149"/>
                  </a:lnTo>
                  <a:lnTo>
                    <a:pt x="1225516" y="2070149"/>
                  </a:lnTo>
                  <a:lnTo>
                    <a:pt x="1225516" y="1621575"/>
                  </a:lnTo>
                  <a:lnTo>
                    <a:pt x="776943" y="1621575"/>
                  </a:lnTo>
                  <a:lnTo>
                    <a:pt x="776943" y="1224760"/>
                  </a:lnTo>
                  <a:lnTo>
                    <a:pt x="1225516" y="1224760"/>
                  </a:lnTo>
                  <a:close/>
                  <a:moveTo>
                    <a:pt x="1423924" y="241540"/>
                  </a:moveTo>
                  <a:cubicBezTo>
                    <a:pt x="770911" y="241540"/>
                    <a:pt x="241540" y="770573"/>
                    <a:pt x="241540" y="1423168"/>
                  </a:cubicBezTo>
                  <a:cubicBezTo>
                    <a:pt x="241540" y="2075763"/>
                    <a:pt x="770911" y="2604796"/>
                    <a:pt x="1423924" y="2604796"/>
                  </a:cubicBezTo>
                  <a:cubicBezTo>
                    <a:pt x="2076937" y="2604796"/>
                    <a:pt x="2606308" y="2075763"/>
                    <a:pt x="2606308" y="1423168"/>
                  </a:cubicBezTo>
                  <a:cubicBezTo>
                    <a:pt x="2606308" y="770573"/>
                    <a:pt x="2076937" y="241540"/>
                    <a:pt x="1423924" y="241540"/>
                  </a:cubicBezTo>
                  <a:close/>
                  <a:moveTo>
                    <a:pt x="1423924" y="0"/>
                  </a:moveTo>
                  <a:cubicBezTo>
                    <a:pt x="2210336" y="0"/>
                    <a:pt x="2847848" y="637174"/>
                    <a:pt x="2847848" y="1423168"/>
                  </a:cubicBezTo>
                  <a:cubicBezTo>
                    <a:pt x="2847848" y="1745525"/>
                    <a:pt x="2740616" y="2042851"/>
                    <a:pt x="2558572" y="2280480"/>
                  </a:cubicBezTo>
                  <a:lnTo>
                    <a:pt x="2641865" y="2366402"/>
                  </a:lnTo>
                  <a:lnTo>
                    <a:pt x="2819718" y="2318519"/>
                  </a:lnTo>
                  <a:lnTo>
                    <a:pt x="3838893" y="3335312"/>
                  </a:lnTo>
                  <a:cubicBezTo>
                    <a:pt x="3851592" y="3503588"/>
                    <a:pt x="3921443" y="3983806"/>
                    <a:pt x="3291205" y="3883000"/>
                  </a:cubicBezTo>
                  <a:lnTo>
                    <a:pt x="2262505" y="2882875"/>
                  </a:lnTo>
                  <a:lnTo>
                    <a:pt x="2321688" y="2681654"/>
                  </a:lnTo>
                  <a:lnTo>
                    <a:pt x="2221732" y="2602027"/>
                  </a:lnTo>
                  <a:cubicBezTo>
                    <a:pt x="1994188" y="2756277"/>
                    <a:pt x="1719579" y="2846336"/>
                    <a:pt x="1423924" y="2846336"/>
                  </a:cubicBezTo>
                  <a:cubicBezTo>
                    <a:pt x="637512" y="2846336"/>
                    <a:pt x="0" y="2209162"/>
                    <a:pt x="0" y="1423168"/>
                  </a:cubicBezTo>
                  <a:cubicBezTo>
                    <a:pt x="0" y="637174"/>
                    <a:pt x="637512" y="0"/>
                    <a:pt x="1423924" y="0"/>
                  </a:cubicBezTo>
                  <a:close/>
                </a:path>
              </a:pathLst>
            </a:cu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44808" rIns="44808" bIns="89617" numCol="1" spcCol="0" rtlCol="0" fromWordArt="0" anchor="b" anchorCtr="0" forceAA="0" compatLnSpc="1">
              <a:prstTxWarp prst="textNoShape">
                <a:avLst/>
              </a:prstTxWarp>
              <a:noAutofit/>
            </a:bodyPr>
            <a:lstStyle/>
            <a:p>
              <a:pPr algn="ctr" defTabSz="895747" fontAlgn="base">
                <a:spcBef>
                  <a:spcPct val="0"/>
                </a:spcBef>
                <a:spcAft>
                  <a:spcPct val="0"/>
                </a:spcAft>
                <a:defRPr/>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11">
              <a:extLst>
                <a:ext uri="{FF2B5EF4-FFF2-40B4-BE49-F238E27FC236}">
                  <a16:creationId xmlns:a16="http://schemas.microsoft.com/office/drawing/2014/main" id="{750C6BE1-1A93-49EA-85EA-2C6C71459B81}"/>
                </a:ext>
              </a:extLst>
            </p:cNvPr>
            <p:cNvSpPr/>
            <p:nvPr/>
          </p:nvSpPr>
          <p:spPr bwMode="auto">
            <a:xfrm>
              <a:off x="7408915" y="4020971"/>
              <a:ext cx="321474" cy="579313"/>
            </a:xfrm>
            <a:custGeom>
              <a:avLst/>
              <a:gdLst>
                <a:gd name="connsiteX0" fmla="*/ 1469119 w 3408136"/>
                <a:gd name="connsiteY0" fmla="*/ 5547323 h 6141667"/>
                <a:gd name="connsiteX1" fmla="*/ 1418318 w 3408136"/>
                <a:gd name="connsiteY1" fmla="*/ 5598124 h 6141667"/>
                <a:gd name="connsiteX2" fmla="*/ 1418318 w 3408136"/>
                <a:gd name="connsiteY2" fmla="*/ 5801322 h 6141667"/>
                <a:gd name="connsiteX3" fmla="*/ 1469119 w 3408136"/>
                <a:gd name="connsiteY3" fmla="*/ 5852123 h 6141667"/>
                <a:gd name="connsiteX4" fmla="*/ 1939017 w 3408136"/>
                <a:gd name="connsiteY4" fmla="*/ 5852123 h 6141667"/>
                <a:gd name="connsiteX5" fmla="*/ 1989818 w 3408136"/>
                <a:gd name="connsiteY5" fmla="*/ 5801322 h 6141667"/>
                <a:gd name="connsiteX6" fmla="*/ 1989818 w 3408136"/>
                <a:gd name="connsiteY6" fmla="*/ 5598124 h 6141667"/>
                <a:gd name="connsiteX7" fmla="*/ 1939017 w 3408136"/>
                <a:gd name="connsiteY7" fmla="*/ 5547323 h 6141667"/>
                <a:gd name="connsiteX8" fmla="*/ 241826 w 3408136"/>
                <a:gd name="connsiteY8" fmla="*/ 368599 h 6141667"/>
                <a:gd name="connsiteX9" fmla="*/ 210796 w 3408136"/>
                <a:gd name="connsiteY9" fmla="*/ 399629 h 6141667"/>
                <a:gd name="connsiteX10" fmla="*/ 210796 w 3408136"/>
                <a:gd name="connsiteY10" fmla="*/ 5376294 h 6141667"/>
                <a:gd name="connsiteX11" fmla="*/ 241826 w 3408136"/>
                <a:gd name="connsiteY11" fmla="*/ 5407324 h 6141667"/>
                <a:gd name="connsiteX12" fmla="*/ 3166310 w 3408136"/>
                <a:gd name="connsiteY12" fmla="*/ 5407324 h 6141667"/>
                <a:gd name="connsiteX13" fmla="*/ 3197340 w 3408136"/>
                <a:gd name="connsiteY13" fmla="*/ 5376294 h 6141667"/>
                <a:gd name="connsiteX14" fmla="*/ 3197340 w 3408136"/>
                <a:gd name="connsiteY14" fmla="*/ 399629 h 6141667"/>
                <a:gd name="connsiteX15" fmla="*/ 3166310 w 3408136"/>
                <a:gd name="connsiteY15" fmla="*/ 368599 h 6141667"/>
                <a:gd name="connsiteX16" fmla="*/ 1469572 w 3408136"/>
                <a:gd name="connsiteY16" fmla="*/ 159049 h 6141667"/>
                <a:gd name="connsiteX17" fmla="*/ 1456872 w 3408136"/>
                <a:gd name="connsiteY17" fmla="*/ 171749 h 6141667"/>
                <a:gd name="connsiteX18" fmla="*/ 1456872 w 3408136"/>
                <a:gd name="connsiteY18" fmla="*/ 222549 h 6141667"/>
                <a:gd name="connsiteX19" fmla="*/ 1469572 w 3408136"/>
                <a:gd name="connsiteY19" fmla="*/ 235249 h 6141667"/>
                <a:gd name="connsiteX20" fmla="*/ 1938565 w 3408136"/>
                <a:gd name="connsiteY20" fmla="*/ 235249 h 6141667"/>
                <a:gd name="connsiteX21" fmla="*/ 1951265 w 3408136"/>
                <a:gd name="connsiteY21" fmla="*/ 222549 h 6141667"/>
                <a:gd name="connsiteX22" fmla="*/ 1951265 w 3408136"/>
                <a:gd name="connsiteY22" fmla="*/ 171749 h 6141667"/>
                <a:gd name="connsiteX23" fmla="*/ 1938565 w 3408136"/>
                <a:gd name="connsiteY23" fmla="*/ 159049 h 6141667"/>
                <a:gd name="connsiteX24" fmla="*/ 2750911 w 3408136"/>
                <a:gd name="connsiteY24" fmla="*/ 111424 h 6141667"/>
                <a:gd name="connsiteX25" fmla="*/ 2674711 w 3408136"/>
                <a:gd name="connsiteY25" fmla="*/ 187624 h 6141667"/>
                <a:gd name="connsiteX26" fmla="*/ 2750911 w 3408136"/>
                <a:gd name="connsiteY26" fmla="*/ 263824 h 6141667"/>
                <a:gd name="connsiteX27" fmla="*/ 2827111 w 3408136"/>
                <a:gd name="connsiteY27" fmla="*/ 187624 h 6141667"/>
                <a:gd name="connsiteX28" fmla="*/ 2750911 w 3408136"/>
                <a:gd name="connsiteY28" fmla="*/ 111424 h 6141667"/>
                <a:gd name="connsiteX29" fmla="*/ 185710 w 3408136"/>
                <a:gd name="connsiteY29" fmla="*/ 0 h 6141667"/>
                <a:gd name="connsiteX30" fmla="*/ 3222426 w 3408136"/>
                <a:gd name="connsiteY30" fmla="*/ 0 h 6141667"/>
                <a:gd name="connsiteX31" fmla="*/ 3408136 w 3408136"/>
                <a:gd name="connsiteY31" fmla="*/ 174144 h 6141667"/>
                <a:gd name="connsiteX32" fmla="*/ 3408136 w 3408136"/>
                <a:gd name="connsiteY32" fmla="*/ 5967524 h 6141667"/>
                <a:gd name="connsiteX33" fmla="*/ 3222426 w 3408136"/>
                <a:gd name="connsiteY33" fmla="*/ 6141667 h 6141667"/>
                <a:gd name="connsiteX34" fmla="*/ 185710 w 3408136"/>
                <a:gd name="connsiteY34" fmla="*/ 6141667 h 6141667"/>
                <a:gd name="connsiteX35" fmla="*/ 0 w 3408136"/>
                <a:gd name="connsiteY35" fmla="*/ 5967524 h 6141667"/>
                <a:gd name="connsiteX36" fmla="*/ 0 w 3408136"/>
                <a:gd name="connsiteY36" fmla="*/ 174144 h 6141667"/>
                <a:gd name="connsiteX37" fmla="*/ 185710 w 3408136"/>
                <a:gd name="connsiteY37" fmla="*/ 0 h 61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8136" h="6141667">
                  <a:moveTo>
                    <a:pt x="1469119" y="5547323"/>
                  </a:moveTo>
                  <a:cubicBezTo>
                    <a:pt x="1441062" y="5547323"/>
                    <a:pt x="1418318" y="5570067"/>
                    <a:pt x="1418318" y="5598124"/>
                  </a:cubicBezTo>
                  <a:lnTo>
                    <a:pt x="1418318" y="5801322"/>
                  </a:lnTo>
                  <a:cubicBezTo>
                    <a:pt x="1418318" y="5829379"/>
                    <a:pt x="1441062" y="5852123"/>
                    <a:pt x="1469119" y="5852123"/>
                  </a:cubicBezTo>
                  <a:lnTo>
                    <a:pt x="1939017" y="5852123"/>
                  </a:lnTo>
                  <a:cubicBezTo>
                    <a:pt x="1967074" y="5852123"/>
                    <a:pt x="1989818" y="5829379"/>
                    <a:pt x="1989818" y="5801322"/>
                  </a:cubicBezTo>
                  <a:lnTo>
                    <a:pt x="1989818" y="5598124"/>
                  </a:lnTo>
                  <a:cubicBezTo>
                    <a:pt x="1989818" y="5570067"/>
                    <a:pt x="1967074" y="5547323"/>
                    <a:pt x="1939017" y="5547323"/>
                  </a:cubicBezTo>
                  <a:close/>
                  <a:moveTo>
                    <a:pt x="241826" y="368599"/>
                  </a:moveTo>
                  <a:cubicBezTo>
                    <a:pt x="224689" y="368599"/>
                    <a:pt x="210796" y="382492"/>
                    <a:pt x="210796" y="399629"/>
                  </a:cubicBezTo>
                  <a:lnTo>
                    <a:pt x="210796" y="5376294"/>
                  </a:lnTo>
                  <a:cubicBezTo>
                    <a:pt x="210796" y="5393431"/>
                    <a:pt x="224689" y="5407324"/>
                    <a:pt x="241826" y="5407324"/>
                  </a:cubicBezTo>
                  <a:lnTo>
                    <a:pt x="3166310" y="5407324"/>
                  </a:lnTo>
                  <a:cubicBezTo>
                    <a:pt x="3183447" y="5407324"/>
                    <a:pt x="3197340" y="5393431"/>
                    <a:pt x="3197340" y="5376294"/>
                  </a:cubicBezTo>
                  <a:lnTo>
                    <a:pt x="3197340" y="399629"/>
                  </a:lnTo>
                  <a:cubicBezTo>
                    <a:pt x="3197340" y="382492"/>
                    <a:pt x="3183447" y="368599"/>
                    <a:pt x="3166310" y="368599"/>
                  </a:cubicBezTo>
                  <a:close/>
                  <a:moveTo>
                    <a:pt x="1469572" y="159049"/>
                  </a:moveTo>
                  <a:cubicBezTo>
                    <a:pt x="1462558" y="159049"/>
                    <a:pt x="1456872" y="164735"/>
                    <a:pt x="1456872" y="171749"/>
                  </a:cubicBezTo>
                  <a:lnTo>
                    <a:pt x="1456872" y="222549"/>
                  </a:lnTo>
                  <a:cubicBezTo>
                    <a:pt x="1456872" y="229563"/>
                    <a:pt x="1462558" y="235249"/>
                    <a:pt x="1469572" y="235249"/>
                  </a:cubicBezTo>
                  <a:lnTo>
                    <a:pt x="1938565" y="235249"/>
                  </a:lnTo>
                  <a:cubicBezTo>
                    <a:pt x="1945579" y="235249"/>
                    <a:pt x="1951265" y="229563"/>
                    <a:pt x="1951265" y="222549"/>
                  </a:cubicBezTo>
                  <a:lnTo>
                    <a:pt x="1951265" y="171749"/>
                  </a:lnTo>
                  <a:cubicBezTo>
                    <a:pt x="1951265" y="164735"/>
                    <a:pt x="1945579" y="159049"/>
                    <a:pt x="1938565" y="159049"/>
                  </a:cubicBezTo>
                  <a:close/>
                  <a:moveTo>
                    <a:pt x="2750911" y="111424"/>
                  </a:moveTo>
                  <a:cubicBezTo>
                    <a:pt x="2708827" y="111424"/>
                    <a:pt x="2674711" y="145540"/>
                    <a:pt x="2674711" y="187624"/>
                  </a:cubicBezTo>
                  <a:cubicBezTo>
                    <a:pt x="2674711" y="229708"/>
                    <a:pt x="2708827" y="263824"/>
                    <a:pt x="2750911" y="263824"/>
                  </a:cubicBezTo>
                  <a:cubicBezTo>
                    <a:pt x="2792995" y="263824"/>
                    <a:pt x="2827111" y="229708"/>
                    <a:pt x="2827111" y="187624"/>
                  </a:cubicBezTo>
                  <a:cubicBezTo>
                    <a:pt x="2827111" y="145540"/>
                    <a:pt x="2792995" y="111424"/>
                    <a:pt x="2750911" y="111424"/>
                  </a:cubicBezTo>
                  <a:close/>
                  <a:moveTo>
                    <a:pt x="185710" y="0"/>
                  </a:moveTo>
                  <a:lnTo>
                    <a:pt x="3222426" y="0"/>
                  </a:lnTo>
                  <a:cubicBezTo>
                    <a:pt x="3324990" y="0"/>
                    <a:pt x="3408136" y="77968"/>
                    <a:pt x="3408136" y="174144"/>
                  </a:cubicBezTo>
                  <a:lnTo>
                    <a:pt x="3408136" y="5967524"/>
                  </a:lnTo>
                  <a:cubicBezTo>
                    <a:pt x="3408136" y="6063700"/>
                    <a:pt x="3324990" y="6141667"/>
                    <a:pt x="3222426" y="6141667"/>
                  </a:cubicBezTo>
                  <a:lnTo>
                    <a:pt x="185710" y="6141667"/>
                  </a:lnTo>
                  <a:cubicBezTo>
                    <a:pt x="83146" y="6141667"/>
                    <a:pt x="0" y="6063700"/>
                    <a:pt x="0" y="5967524"/>
                  </a:cubicBezTo>
                  <a:lnTo>
                    <a:pt x="0" y="174144"/>
                  </a:lnTo>
                  <a:cubicBezTo>
                    <a:pt x="0" y="77968"/>
                    <a:pt x="83146" y="0"/>
                    <a:pt x="185710" y="0"/>
                  </a:cubicBezTo>
                  <a:close/>
                </a:path>
              </a:pathLst>
            </a:custGeom>
            <a:solidFill>
              <a:srgbClr val="00BCF2"/>
            </a:solidFill>
            <a:ln>
              <a:noFill/>
            </a:ln>
          </p:spPr>
          <p:txBody>
            <a:bodyPr vert="horz" wrap="square" lIns="89617" tIns="44808" rIns="89617" bIns="44808" numCol="1" rtlCol="0" anchor="t" anchorCtr="0" compatLnSpc="1">
              <a:prstTxWarp prst="textNoShape">
                <a:avLst/>
              </a:prstTxWarp>
              <a:noAutofit/>
            </a:bodyPr>
            <a:lstStyle/>
            <a:p>
              <a:pPr algn="ctr" defTabSz="896042">
                <a:defRPr/>
              </a:pPr>
              <a:endParaRPr lang="en-US" sz="784" kern="0">
                <a:solidFill>
                  <a:srgbClr val="FFFFFF"/>
                </a:solidFill>
              </a:endParaRPr>
            </a:p>
          </p:txBody>
        </p:sp>
        <p:sp>
          <p:nvSpPr>
            <p:cNvPr id="37" name="Rectangle 51">
              <a:extLst>
                <a:ext uri="{FF2B5EF4-FFF2-40B4-BE49-F238E27FC236}">
                  <a16:creationId xmlns:a16="http://schemas.microsoft.com/office/drawing/2014/main" id="{8014A252-AA6B-4505-8569-F274F3698C1B}"/>
                </a:ext>
              </a:extLst>
            </p:cNvPr>
            <p:cNvSpPr/>
            <p:nvPr/>
          </p:nvSpPr>
          <p:spPr>
            <a:xfrm>
              <a:off x="8293106" y="124517"/>
              <a:ext cx="325044" cy="579229"/>
            </a:xfrm>
            <a:custGeom>
              <a:avLst/>
              <a:gdLst/>
              <a:ahLst/>
              <a:cxnLst/>
              <a:rect l="l" t="t" r="r" b="b"/>
              <a:pathLst>
                <a:path w="407194" h="725617">
                  <a:moveTo>
                    <a:pt x="203598" y="563693"/>
                  </a:moveTo>
                  <a:cubicBezTo>
                    <a:pt x="190973" y="563693"/>
                    <a:pt x="180738" y="573928"/>
                    <a:pt x="180738" y="586553"/>
                  </a:cubicBezTo>
                  <a:cubicBezTo>
                    <a:pt x="180738" y="599178"/>
                    <a:pt x="190973" y="609413"/>
                    <a:pt x="203598" y="609413"/>
                  </a:cubicBezTo>
                  <a:cubicBezTo>
                    <a:pt x="216223" y="609413"/>
                    <a:pt x="226458" y="599178"/>
                    <a:pt x="226458" y="586553"/>
                  </a:cubicBezTo>
                  <a:cubicBezTo>
                    <a:pt x="226458" y="573928"/>
                    <a:pt x="216223" y="563693"/>
                    <a:pt x="203598" y="563693"/>
                  </a:cubicBezTo>
                  <a:close/>
                  <a:moveTo>
                    <a:pt x="203599" y="462791"/>
                  </a:moveTo>
                  <a:cubicBezTo>
                    <a:pt x="179926" y="462791"/>
                    <a:pt x="160736" y="481981"/>
                    <a:pt x="160736" y="505654"/>
                  </a:cubicBezTo>
                  <a:cubicBezTo>
                    <a:pt x="160736" y="529327"/>
                    <a:pt x="179926" y="548517"/>
                    <a:pt x="203599" y="548517"/>
                  </a:cubicBezTo>
                  <a:cubicBezTo>
                    <a:pt x="227272" y="548517"/>
                    <a:pt x="246462" y="529327"/>
                    <a:pt x="246462" y="505654"/>
                  </a:cubicBezTo>
                  <a:cubicBezTo>
                    <a:pt x="246462" y="481981"/>
                    <a:pt x="227272" y="462791"/>
                    <a:pt x="203599" y="462791"/>
                  </a:cubicBezTo>
                  <a:close/>
                  <a:moveTo>
                    <a:pt x="285109" y="203235"/>
                  </a:moveTo>
                  <a:lnTo>
                    <a:pt x="285109" y="415166"/>
                  </a:lnTo>
                  <a:lnTo>
                    <a:pt x="312541" y="415166"/>
                  </a:lnTo>
                  <a:lnTo>
                    <a:pt x="312541" y="203235"/>
                  </a:lnTo>
                  <a:close/>
                  <a:moveTo>
                    <a:pt x="221624" y="203235"/>
                  </a:moveTo>
                  <a:lnTo>
                    <a:pt x="221624" y="415166"/>
                  </a:lnTo>
                  <a:lnTo>
                    <a:pt x="249056" y="415166"/>
                  </a:lnTo>
                  <a:lnTo>
                    <a:pt x="249056" y="203235"/>
                  </a:lnTo>
                  <a:close/>
                  <a:moveTo>
                    <a:pt x="158140" y="203235"/>
                  </a:moveTo>
                  <a:lnTo>
                    <a:pt x="158140" y="415166"/>
                  </a:lnTo>
                  <a:lnTo>
                    <a:pt x="185572" y="415166"/>
                  </a:lnTo>
                  <a:lnTo>
                    <a:pt x="185572" y="203235"/>
                  </a:lnTo>
                  <a:close/>
                  <a:moveTo>
                    <a:pt x="94656" y="203235"/>
                  </a:moveTo>
                  <a:lnTo>
                    <a:pt x="94656" y="415166"/>
                  </a:lnTo>
                  <a:lnTo>
                    <a:pt x="122088" y="415166"/>
                  </a:lnTo>
                  <a:lnTo>
                    <a:pt x="122088" y="203235"/>
                  </a:lnTo>
                  <a:close/>
                  <a:moveTo>
                    <a:pt x="52985" y="57979"/>
                  </a:moveTo>
                  <a:cubicBezTo>
                    <a:pt x="48053" y="57979"/>
                    <a:pt x="44055" y="61977"/>
                    <a:pt x="44055" y="66909"/>
                  </a:cubicBezTo>
                  <a:lnTo>
                    <a:pt x="44055" y="102627"/>
                  </a:lnTo>
                  <a:cubicBezTo>
                    <a:pt x="44055" y="107559"/>
                    <a:pt x="48053" y="111557"/>
                    <a:pt x="52985" y="111557"/>
                  </a:cubicBezTo>
                  <a:lnTo>
                    <a:pt x="354212" y="111557"/>
                  </a:lnTo>
                  <a:cubicBezTo>
                    <a:pt x="359144" y="111557"/>
                    <a:pt x="363142" y="107559"/>
                    <a:pt x="363142" y="102627"/>
                  </a:cubicBezTo>
                  <a:lnTo>
                    <a:pt x="363142" y="66909"/>
                  </a:lnTo>
                  <a:cubicBezTo>
                    <a:pt x="363142" y="61977"/>
                    <a:pt x="359144" y="57979"/>
                    <a:pt x="354212" y="57979"/>
                  </a:cubicBezTo>
                  <a:close/>
                  <a:moveTo>
                    <a:pt x="20242" y="0"/>
                  </a:moveTo>
                  <a:lnTo>
                    <a:pt x="386952" y="0"/>
                  </a:lnTo>
                  <a:cubicBezTo>
                    <a:pt x="398131" y="0"/>
                    <a:pt x="407194" y="9063"/>
                    <a:pt x="407194" y="20242"/>
                  </a:cubicBezTo>
                  <a:lnTo>
                    <a:pt x="407194" y="690613"/>
                  </a:lnTo>
                  <a:cubicBezTo>
                    <a:pt x="407194" y="701792"/>
                    <a:pt x="398131" y="710855"/>
                    <a:pt x="386952" y="710855"/>
                  </a:cubicBezTo>
                  <a:lnTo>
                    <a:pt x="363141" y="710855"/>
                  </a:lnTo>
                  <a:lnTo>
                    <a:pt x="363141" y="725617"/>
                  </a:lnTo>
                  <a:lnTo>
                    <a:pt x="44054" y="725617"/>
                  </a:lnTo>
                  <a:lnTo>
                    <a:pt x="44054" y="710855"/>
                  </a:lnTo>
                  <a:lnTo>
                    <a:pt x="20242" y="710855"/>
                  </a:lnTo>
                  <a:cubicBezTo>
                    <a:pt x="9063" y="710855"/>
                    <a:pt x="0" y="701792"/>
                    <a:pt x="0" y="690613"/>
                  </a:cubicBezTo>
                  <a:lnTo>
                    <a:pt x="0" y="20242"/>
                  </a:lnTo>
                  <a:cubicBezTo>
                    <a:pt x="0" y="9063"/>
                    <a:pt x="9063" y="0"/>
                    <a:pt x="20242" y="0"/>
                  </a:cubicBezTo>
                  <a:close/>
                </a:path>
              </a:pathLst>
            </a:cu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7" tIns="44808" rIns="89617" bIns="44808" numCol="1" spcCol="0" rtlCol="0" fromWordArt="0" anchor="ctr" anchorCtr="0" forceAA="0" compatLnSpc="1">
              <a:prstTxWarp prst="textNoShape">
                <a:avLst/>
              </a:prstTxWarp>
              <a:noAutofit/>
            </a:bodyPr>
            <a:lstStyle/>
            <a:p>
              <a:pPr algn="ctr" defTabSz="914192">
                <a:defRPr/>
              </a:pPr>
              <a:endParaRPr lang="en-US" sz="1765">
                <a:solidFill>
                  <a:prstClr val="white"/>
                </a:solidFill>
              </a:endParaRPr>
            </a:p>
          </p:txBody>
        </p:sp>
        <p:sp>
          <p:nvSpPr>
            <p:cNvPr id="38" name="Block Arc 100">
              <a:extLst>
                <a:ext uri="{FF2B5EF4-FFF2-40B4-BE49-F238E27FC236}">
                  <a16:creationId xmlns:a16="http://schemas.microsoft.com/office/drawing/2014/main" id="{C78D592B-1234-4FFD-9460-E1B713D2B974}"/>
                </a:ext>
              </a:extLst>
            </p:cNvPr>
            <p:cNvSpPr/>
            <p:nvPr/>
          </p:nvSpPr>
          <p:spPr bwMode="auto">
            <a:xfrm rot="18900000" flipH="1">
              <a:off x="10129156" y="2238013"/>
              <a:ext cx="486052" cy="738366"/>
            </a:xfrm>
            <a:custGeom>
              <a:avLst/>
              <a:gdLst/>
              <a:ahLst/>
              <a:cxnLst/>
              <a:rect l="l" t="t" r="r" b="b"/>
              <a:pathLst>
                <a:path w="3205217" h="4869077">
                  <a:moveTo>
                    <a:pt x="2338541" y="4336801"/>
                  </a:moveTo>
                  <a:lnTo>
                    <a:pt x="2501107" y="4586632"/>
                  </a:lnTo>
                  <a:lnTo>
                    <a:pt x="2571649" y="4317404"/>
                  </a:lnTo>
                  <a:lnTo>
                    <a:pt x="2565239" y="4309605"/>
                  </a:lnTo>
                  <a:close/>
                  <a:moveTo>
                    <a:pt x="2626874" y="3985187"/>
                  </a:moveTo>
                  <a:lnTo>
                    <a:pt x="2643469" y="4210881"/>
                  </a:lnTo>
                  <a:lnTo>
                    <a:pt x="2652352" y="4215678"/>
                  </a:lnTo>
                  <a:lnTo>
                    <a:pt x="2900870" y="4095921"/>
                  </a:lnTo>
                  <a:close/>
                  <a:moveTo>
                    <a:pt x="2380812" y="4018176"/>
                  </a:moveTo>
                  <a:cubicBezTo>
                    <a:pt x="2385244" y="4035072"/>
                    <a:pt x="2380572" y="4052816"/>
                    <a:pt x="2368867" y="4067026"/>
                  </a:cubicBezTo>
                  <a:cubicBezTo>
                    <a:pt x="2357708" y="4080575"/>
                    <a:pt x="2342171" y="4088465"/>
                    <a:pt x="2325749" y="4089980"/>
                  </a:cubicBezTo>
                  <a:lnTo>
                    <a:pt x="2320902" y="4292684"/>
                  </a:lnTo>
                  <a:lnTo>
                    <a:pt x="2321009" y="4292858"/>
                  </a:lnTo>
                  <a:lnTo>
                    <a:pt x="2554349" y="4264865"/>
                  </a:lnTo>
                  <a:cubicBezTo>
                    <a:pt x="2554285" y="4252103"/>
                    <a:pt x="2559089" y="4239748"/>
                    <a:pt x="2567692" y="4229303"/>
                  </a:cubicBezTo>
                  <a:cubicBezTo>
                    <a:pt x="2575706" y="4219574"/>
                    <a:pt x="2585976" y="4212762"/>
                    <a:pt x="2597569" y="4210091"/>
                  </a:cubicBezTo>
                  <a:lnTo>
                    <a:pt x="2580251" y="3974570"/>
                  </a:lnTo>
                  <a:cubicBezTo>
                    <a:pt x="2580051" y="3974563"/>
                    <a:pt x="2579904" y="3974470"/>
                    <a:pt x="2579758" y="3974376"/>
                  </a:cubicBezTo>
                  <a:close/>
                  <a:moveTo>
                    <a:pt x="2157580" y="4042204"/>
                  </a:moveTo>
                  <a:cubicBezTo>
                    <a:pt x="2157200" y="4045975"/>
                    <a:pt x="2155457" y="4049193"/>
                    <a:pt x="2153403" y="4052282"/>
                  </a:cubicBezTo>
                  <a:lnTo>
                    <a:pt x="2276399" y="4241301"/>
                  </a:lnTo>
                  <a:lnTo>
                    <a:pt x="2280290" y="4078535"/>
                  </a:lnTo>
                  <a:cubicBezTo>
                    <a:pt x="2277592" y="4078046"/>
                    <a:pt x="2275536" y="4076533"/>
                    <a:pt x="2273542" y="4074890"/>
                  </a:cubicBezTo>
                  <a:lnTo>
                    <a:pt x="2269899" y="4069407"/>
                  </a:lnTo>
                  <a:cubicBezTo>
                    <a:pt x="2261639" y="4062699"/>
                    <a:pt x="2255813" y="4054106"/>
                    <a:pt x="2252986" y="4044485"/>
                  </a:cubicBezTo>
                  <a:close/>
                  <a:moveTo>
                    <a:pt x="2302907" y="3861978"/>
                  </a:moveTo>
                  <a:lnTo>
                    <a:pt x="2323512" y="3955567"/>
                  </a:lnTo>
                  <a:cubicBezTo>
                    <a:pt x="2335568" y="3956285"/>
                    <a:pt x="2347182" y="3961298"/>
                    <a:pt x="2357214" y="3969560"/>
                  </a:cubicBezTo>
                  <a:lnTo>
                    <a:pt x="2361891" y="3975527"/>
                  </a:lnTo>
                  <a:lnTo>
                    <a:pt x="2517957" y="3941168"/>
                  </a:lnTo>
                  <a:lnTo>
                    <a:pt x="2310388" y="3857279"/>
                  </a:lnTo>
                  <a:close/>
                  <a:moveTo>
                    <a:pt x="2034990" y="3870305"/>
                  </a:moveTo>
                  <a:lnTo>
                    <a:pt x="2086891" y="3950066"/>
                  </a:lnTo>
                  <a:cubicBezTo>
                    <a:pt x="2104679" y="3947743"/>
                    <a:pt x="2123450" y="3952809"/>
                    <a:pt x="2138608" y="3965294"/>
                  </a:cubicBezTo>
                  <a:cubicBezTo>
                    <a:pt x="2148908" y="3973778"/>
                    <a:pt x="2156166" y="3984556"/>
                    <a:pt x="2159162" y="3996509"/>
                  </a:cubicBezTo>
                  <a:lnTo>
                    <a:pt x="2250698" y="3998697"/>
                  </a:lnTo>
                  <a:lnTo>
                    <a:pt x="2261888" y="3977424"/>
                  </a:lnTo>
                  <a:lnTo>
                    <a:pt x="2278559" y="3964025"/>
                  </a:lnTo>
                  <a:lnTo>
                    <a:pt x="2258380" y="3872369"/>
                  </a:lnTo>
                  <a:cubicBezTo>
                    <a:pt x="2246080" y="3871674"/>
                    <a:pt x="2234102" y="3866615"/>
                    <a:pt x="2223794" y="3858125"/>
                  </a:cubicBezTo>
                  <a:cubicBezTo>
                    <a:pt x="2209163" y="3846074"/>
                    <a:pt x="2200672" y="3829395"/>
                    <a:pt x="2198782" y="3812174"/>
                  </a:cubicBezTo>
                  <a:lnTo>
                    <a:pt x="2111920" y="3777069"/>
                  </a:lnTo>
                  <a:cubicBezTo>
                    <a:pt x="2105341" y="3795065"/>
                    <a:pt x="2094577" y="3812899"/>
                    <a:pt x="2080735" y="3829705"/>
                  </a:cubicBezTo>
                  <a:cubicBezTo>
                    <a:pt x="2066880" y="3846526"/>
                    <a:pt x="2051424" y="3860517"/>
                    <a:pt x="2034990" y="3870305"/>
                  </a:cubicBezTo>
                  <a:close/>
                  <a:moveTo>
                    <a:pt x="1066463" y="1763974"/>
                  </a:moveTo>
                  <a:cubicBezTo>
                    <a:pt x="1147505" y="1789982"/>
                    <a:pt x="1239431" y="1766870"/>
                    <a:pt x="1297993" y="1698844"/>
                  </a:cubicBezTo>
                  <a:lnTo>
                    <a:pt x="1566611" y="2501604"/>
                  </a:lnTo>
                  <a:cubicBezTo>
                    <a:pt x="1489632" y="2523995"/>
                    <a:pt x="1330694" y="2556004"/>
                    <a:pt x="1253715" y="2578395"/>
                  </a:cubicBezTo>
                  <a:cubicBezTo>
                    <a:pt x="1175043" y="2307929"/>
                    <a:pt x="1145136" y="2034440"/>
                    <a:pt x="1066463" y="1763974"/>
                  </a:cubicBezTo>
                  <a:close/>
                  <a:moveTo>
                    <a:pt x="0" y="3024870"/>
                  </a:moveTo>
                  <a:lnTo>
                    <a:pt x="2832402" y="2185262"/>
                  </a:lnTo>
                  <a:cubicBezTo>
                    <a:pt x="2897327" y="2591250"/>
                    <a:pt x="2793341" y="3021873"/>
                    <a:pt x="2511222" y="3364393"/>
                  </a:cubicBezTo>
                  <a:cubicBezTo>
                    <a:pt x="2398639" y="3501080"/>
                    <a:pt x="2266849" y="3612613"/>
                    <a:pt x="2121847" y="3696298"/>
                  </a:cubicBezTo>
                  <a:lnTo>
                    <a:pt x="2124922" y="3722539"/>
                  </a:lnTo>
                  <a:lnTo>
                    <a:pt x="2218421" y="3758901"/>
                  </a:lnTo>
                  <a:cubicBezTo>
                    <a:pt x="2241774" y="3734310"/>
                    <a:pt x="2281106" y="3732571"/>
                    <a:pt x="2308573" y="3755195"/>
                  </a:cubicBezTo>
                  <a:cubicBezTo>
                    <a:pt x="2323892" y="3767812"/>
                    <a:pt x="2332480" y="3785503"/>
                    <a:pt x="2333381" y="3803608"/>
                  </a:cubicBezTo>
                  <a:lnTo>
                    <a:pt x="2547556" y="3886900"/>
                  </a:lnTo>
                  <a:lnTo>
                    <a:pt x="2555353" y="3872077"/>
                  </a:lnTo>
                  <a:cubicBezTo>
                    <a:pt x="2578765" y="3843653"/>
                    <a:pt x="2621443" y="3840133"/>
                    <a:pt x="2650679" y="3864213"/>
                  </a:cubicBezTo>
                  <a:cubicBezTo>
                    <a:pt x="2672627" y="3882291"/>
                    <a:pt x="2680759" y="3910785"/>
                    <a:pt x="2673528" y="3935889"/>
                  </a:cubicBezTo>
                  <a:lnTo>
                    <a:pt x="2933845" y="4037125"/>
                  </a:lnTo>
                  <a:lnTo>
                    <a:pt x="2943410" y="4018943"/>
                  </a:lnTo>
                  <a:cubicBezTo>
                    <a:pt x="2966821" y="3990520"/>
                    <a:pt x="3009499" y="3986999"/>
                    <a:pt x="3038735" y="4011079"/>
                  </a:cubicBezTo>
                  <a:cubicBezTo>
                    <a:pt x="3061734" y="4030022"/>
                    <a:pt x="3069562" y="4060403"/>
                    <a:pt x="3059817" y="4086115"/>
                  </a:cubicBezTo>
                  <a:lnTo>
                    <a:pt x="3089175" y="4097532"/>
                  </a:lnTo>
                  <a:lnTo>
                    <a:pt x="3095638" y="4089687"/>
                  </a:lnTo>
                  <a:cubicBezTo>
                    <a:pt x="3103042" y="4080696"/>
                    <a:pt x="3116333" y="4079411"/>
                    <a:pt x="3125323" y="4086816"/>
                  </a:cubicBezTo>
                  <a:lnTo>
                    <a:pt x="3197535" y="4146294"/>
                  </a:lnTo>
                  <a:cubicBezTo>
                    <a:pt x="3206525" y="4153699"/>
                    <a:pt x="3207811" y="4166990"/>
                    <a:pt x="3200406" y="4175980"/>
                  </a:cubicBezTo>
                  <a:lnTo>
                    <a:pt x="3146778" y="4241089"/>
                  </a:lnTo>
                  <a:cubicBezTo>
                    <a:pt x="3139373" y="4250079"/>
                    <a:pt x="3126082" y="4251364"/>
                    <a:pt x="3117092" y="4243959"/>
                  </a:cubicBezTo>
                  <a:lnTo>
                    <a:pt x="3044881" y="4184481"/>
                  </a:lnTo>
                  <a:cubicBezTo>
                    <a:pt x="3035890" y="4177077"/>
                    <a:pt x="3034605" y="4163786"/>
                    <a:pt x="3042010" y="4154795"/>
                  </a:cubicBezTo>
                  <a:lnTo>
                    <a:pt x="3043143" y="4153420"/>
                  </a:lnTo>
                  <a:lnTo>
                    <a:pt x="2958150" y="4119071"/>
                  </a:lnTo>
                  <a:lnTo>
                    <a:pt x="2682548" y="4251879"/>
                  </a:lnTo>
                  <a:cubicBezTo>
                    <a:pt x="2693542" y="4273353"/>
                    <a:pt x="2690701" y="4299443"/>
                    <a:pt x="2674671" y="4318904"/>
                  </a:cubicBezTo>
                  <a:cubicBezTo>
                    <a:pt x="2663073" y="4332986"/>
                    <a:pt x="2646746" y="4340955"/>
                    <a:pt x="2629604" y="4339696"/>
                  </a:cubicBezTo>
                  <a:cubicBezTo>
                    <a:pt x="2628473" y="4340102"/>
                    <a:pt x="2627309" y="4340195"/>
                    <a:pt x="2626124" y="4339911"/>
                  </a:cubicBezTo>
                  <a:cubicBezTo>
                    <a:pt x="2621690" y="4342134"/>
                    <a:pt x="2617222" y="4341678"/>
                    <a:pt x="2612799" y="4340735"/>
                  </a:cubicBezTo>
                  <a:lnTo>
                    <a:pt x="2534802" y="4638415"/>
                  </a:lnTo>
                  <a:lnTo>
                    <a:pt x="2537148" y="4642020"/>
                  </a:lnTo>
                  <a:cubicBezTo>
                    <a:pt x="2543001" y="4646768"/>
                    <a:pt x="2546841" y="4652991"/>
                    <a:pt x="2548791" y="4659913"/>
                  </a:cubicBezTo>
                  <a:lnTo>
                    <a:pt x="2582852" y="4712257"/>
                  </a:lnTo>
                  <a:lnTo>
                    <a:pt x="2584716" y="4709994"/>
                  </a:lnTo>
                  <a:cubicBezTo>
                    <a:pt x="2592121" y="4701004"/>
                    <a:pt x="2605412" y="4699718"/>
                    <a:pt x="2614402" y="4707123"/>
                  </a:cubicBezTo>
                  <a:lnTo>
                    <a:pt x="2686614" y="4766601"/>
                  </a:lnTo>
                  <a:cubicBezTo>
                    <a:pt x="2695604" y="4774006"/>
                    <a:pt x="2696889" y="4787297"/>
                    <a:pt x="2689485" y="4796287"/>
                  </a:cubicBezTo>
                  <a:lnTo>
                    <a:pt x="2635857" y="4861396"/>
                  </a:lnTo>
                  <a:cubicBezTo>
                    <a:pt x="2628452" y="4870386"/>
                    <a:pt x="2615161" y="4871671"/>
                    <a:pt x="2606171" y="4864266"/>
                  </a:cubicBezTo>
                  <a:lnTo>
                    <a:pt x="2533959" y="4804788"/>
                  </a:lnTo>
                  <a:cubicBezTo>
                    <a:pt x="2524969" y="4797384"/>
                    <a:pt x="2523684" y="4784093"/>
                    <a:pt x="2531089" y="4775103"/>
                  </a:cubicBezTo>
                  <a:lnTo>
                    <a:pt x="2536821" y="4768144"/>
                  </a:lnTo>
                  <a:lnTo>
                    <a:pt x="2521118" y="4743302"/>
                  </a:lnTo>
                  <a:cubicBezTo>
                    <a:pt x="2497795" y="4756544"/>
                    <a:pt x="2467358" y="4754351"/>
                    <a:pt x="2444872" y="4735830"/>
                  </a:cubicBezTo>
                  <a:cubicBezTo>
                    <a:pt x="2415637" y="4711750"/>
                    <a:pt x="2410915" y="4669188"/>
                    <a:pt x="2434326" y="4640764"/>
                  </a:cubicBezTo>
                  <a:lnTo>
                    <a:pt x="2448900" y="4629050"/>
                  </a:lnTo>
                  <a:lnTo>
                    <a:pt x="2299277" y="4392344"/>
                  </a:lnTo>
                  <a:cubicBezTo>
                    <a:pt x="2276432" y="4403573"/>
                    <a:pt x="2247795" y="4400747"/>
                    <a:pt x="2226375" y="4383103"/>
                  </a:cubicBezTo>
                  <a:cubicBezTo>
                    <a:pt x="2197139" y="4359023"/>
                    <a:pt x="2192418" y="4316461"/>
                    <a:pt x="2215829" y="4288037"/>
                  </a:cubicBezTo>
                  <a:lnTo>
                    <a:pt x="2227443" y="4278702"/>
                  </a:lnTo>
                  <a:lnTo>
                    <a:pt x="2104256" y="4083817"/>
                  </a:lnTo>
                  <a:cubicBezTo>
                    <a:pt x="2086837" y="4085521"/>
                    <a:pt x="2068613" y="4080402"/>
                    <a:pt x="2053828" y="4068224"/>
                  </a:cubicBezTo>
                  <a:cubicBezTo>
                    <a:pt x="2026943" y="4046079"/>
                    <a:pt x="2020788" y="4008305"/>
                    <a:pt x="2039207" y="3980906"/>
                  </a:cubicBezTo>
                  <a:lnTo>
                    <a:pt x="1983128" y="3892189"/>
                  </a:lnTo>
                  <a:cubicBezTo>
                    <a:pt x="1966343" y="3896943"/>
                    <a:pt x="1950502" y="3895196"/>
                    <a:pt x="1937656" y="3887883"/>
                  </a:cubicBezTo>
                  <a:lnTo>
                    <a:pt x="1894539" y="3940231"/>
                  </a:lnTo>
                  <a:cubicBezTo>
                    <a:pt x="1874645" y="3964385"/>
                    <a:pt x="1838936" y="3967838"/>
                    <a:pt x="1814782" y="3947943"/>
                  </a:cubicBezTo>
                  <a:lnTo>
                    <a:pt x="1712857" y="3863991"/>
                  </a:lnTo>
                  <a:cubicBezTo>
                    <a:pt x="1272645" y="3972973"/>
                    <a:pt x="788898" y="3878780"/>
                    <a:pt x="412164" y="3568480"/>
                  </a:cubicBezTo>
                  <a:cubicBezTo>
                    <a:pt x="227866" y="3416681"/>
                    <a:pt x="89421" y="3229838"/>
                    <a:pt x="0" y="3024870"/>
                  </a:cubicBezTo>
                  <a:close/>
                  <a:moveTo>
                    <a:pt x="981828" y="1413935"/>
                  </a:moveTo>
                  <a:cubicBezTo>
                    <a:pt x="1051928" y="1328826"/>
                    <a:pt x="1177751" y="1316659"/>
                    <a:pt x="1262860" y="1386760"/>
                  </a:cubicBezTo>
                  <a:cubicBezTo>
                    <a:pt x="1347969" y="1456861"/>
                    <a:pt x="1360136" y="1582683"/>
                    <a:pt x="1290035" y="1667793"/>
                  </a:cubicBezTo>
                  <a:cubicBezTo>
                    <a:pt x="1219934" y="1752902"/>
                    <a:pt x="1094112" y="1765068"/>
                    <a:pt x="1009002" y="1694967"/>
                  </a:cubicBezTo>
                  <a:cubicBezTo>
                    <a:pt x="923893" y="1624867"/>
                    <a:pt x="911727" y="1499044"/>
                    <a:pt x="981828" y="1413935"/>
                  </a:cubicBezTo>
                  <a:close/>
                  <a:moveTo>
                    <a:pt x="774033" y="1151519"/>
                  </a:moveTo>
                  <a:cubicBezTo>
                    <a:pt x="839167" y="1059660"/>
                    <a:pt x="944943" y="1000158"/>
                    <a:pt x="1062054" y="989502"/>
                  </a:cubicBezTo>
                  <a:cubicBezTo>
                    <a:pt x="1177023" y="979040"/>
                    <a:pt x="1291047" y="1016740"/>
                    <a:pt x="1373577" y="1092500"/>
                  </a:cubicBezTo>
                  <a:lnTo>
                    <a:pt x="1299876" y="1163056"/>
                  </a:lnTo>
                  <a:cubicBezTo>
                    <a:pt x="1239150" y="1109898"/>
                    <a:pt x="1156188" y="1083522"/>
                    <a:pt x="1072542" y="1090780"/>
                  </a:cubicBezTo>
                  <a:cubicBezTo>
                    <a:pt x="986770" y="1098223"/>
                    <a:pt x="909080" y="1140260"/>
                    <a:pt x="860600" y="1205460"/>
                  </a:cubicBezTo>
                  <a:close/>
                  <a:moveTo>
                    <a:pt x="561882" y="777541"/>
                  </a:moveTo>
                  <a:cubicBezTo>
                    <a:pt x="683875" y="641405"/>
                    <a:pt x="858613" y="554364"/>
                    <a:pt x="1049520" y="536992"/>
                  </a:cubicBezTo>
                  <a:cubicBezTo>
                    <a:pt x="1263707" y="517502"/>
                    <a:pt x="1476134" y="587736"/>
                    <a:pt x="1629887" y="728877"/>
                  </a:cubicBezTo>
                  <a:lnTo>
                    <a:pt x="1492582" y="860324"/>
                  </a:lnTo>
                  <a:cubicBezTo>
                    <a:pt x="1379450" y="761291"/>
                    <a:pt x="1224890" y="712152"/>
                    <a:pt x="1069057" y="725675"/>
                  </a:cubicBezTo>
                  <a:cubicBezTo>
                    <a:pt x="909264" y="739541"/>
                    <a:pt x="764526" y="817857"/>
                    <a:pt x="674208" y="939324"/>
                  </a:cubicBezTo>
                  <a:lnTo>
                    <a:pt x="512935" y="838830"/>
                  </a:lnTo>
                  <a:cubicBezTo>
                    <a:pt x="528103" y="817438"/>
                    <a:pt x="544454" y="796989"/>
                    <a:pt x="561882" y="777541"/>
                  </a:cubicBezTo>
                  <a:close/>
                  <a:moveTo>
                    <a:pt x="309974" y="347024"/>
                  </a:moveTo>
                  <a:cubicBezTo>
                    <a:pt x="483656" y="153208"/>
                    <a:pt x="732431" y="29287"/>
                    <a:pt x="1004223" y="4555"/>
                  </a:cubicBezTo>
                  <a:cubicBezTo>
                    <a:pt x="1309160" y="-23193"/>
                    <a:pt x="1611592" y="76799"/>
                    <a:pt x="1830491" y="277742"/>
                  </a:cubicBezTo>
                  <a:lnTo>
                    <a:pt x="1635008" y="464883"/>
                  </a:lnTo>
                  <a:cubicBezTo>
                    <a:pt x="1473943" y="323890"/>
                    <a:pt x="1253896" y="253931"/>
                    <a:pt x="1032038" y="273182"/>
                  </a:cubicBezTo>
                  <a:cubicBezTo>
                    <a:pt x="804541" y="292923"/>
                    <a:pt x="598479" y="404421"/>
                    <a:pt x="469894" y="577354"/>
                  </a:cubicBezTo>
                  <a:lnTo>
                    <a:pt x="240289" y="434282"/>
                  </a:lnTo>
                  <a:cubicBezTo>
                    <a:pt x="261884" y="403826"/>
                    <a:pt x="285163" y="374712"/>
                    <a:pt x="309974" y="347024"/>
                  </a:cubicBezTo>
                  <a:close/>
                </a:path>
              </a:pathLst>
            </a:custGeom>
            <a:solidFill>
              <a:srgbClr val="68217A"/>
            </a:solidFill>
            <a:ln w="10795" cap="flat" cmpd="sng" algn="ctr">
              <a:noFill/>
              <a:prstDash val="solid"/>
            </a:ln>
            <a:effectLst/>
          </p:spPr>
          <p:txBody>
            <a:bodyPr rtlCol="0" anchor="ctr"/>
            <a:lstStyle/>
            <a:p>
              <a:pPr algn="ctr" defTabSz="896042">
                <a:defRPr/>
              </a:pPr>
              <a:endParaRPr lang="en-US" sz="1765" kern="0" dirty="0" err="1">
                <a:solidFill>
                  <a:srgbClr val="FFFFFF"/>
                </a:solidFill>
              </a:endParaRPr>
            </a:p>
          </p:txBody>
        </p:sp>
        <p:grpSp>
          <p:nvGrpSpPr>
            <p:cNvPr id="39" name="Group 38">
              <a:extLst>
                <a:ext uri="{FF2B5EF4-FFF2-40B4-BE49-F238E27FC236}">
                  <a16:creationId xmlns:a16="http://schemas.microsoft.com/office/drawing/2014/main" id="{43073640-185B-48C6-99E1-9EC66DC974E6}"/>
                </a:ext>
              </a:extLst>
            </p:cNvPr>
            <p:cNvGrpSpPr>
              <a:grpSpLocks noChangeAspect="1"/>
            </p:cNvGrpSpPr>
            <p:nvPr/>
          </p:nvGrpSpPr>
          <p:grpSpPr bwMode="black">
            <a:xfrm>
              <a:off x="11197042" y="2841963"/>
              <a:ext cx="637100" cy="669322"/>
              <a:chOff x="6135640" y="2836922"/>
              <a:chExt cx="473242" cy="497305"/>
            </a:xfrm>
            <a:solidFill>
              <a:schemeClr val="accent5"/>
            </a:solidFill>
          </p:grpSpPr>
          <p:grpSp>
            <p:nvGrpSpPr>
              <p:cNvPr id="73" name="Group 72">
                <a:extLst>
                  <a:ext uri="{FF2B5EF4-FFF2-40B4-BE49-F238E27FC236}">
                    <a16:creationId xmlns:a16="http://schemas.microsoft.com/office/drawing/2014/main" id="{DEF27C2F-ACAC-4203-9A2E-3175CA432A59}"/>
                  </a:ext>
                </a:extLst>
              </p:cNvPr>
              <p:cNvGrpSpPr/>
              <p:nvPr/>
            </p:nvGrpSpPr>
            <p:grpSpPr bwMode="black">
              <a:xfrm>
                <a:off x="6135640" y="2836922"/>
                <a:ext cx="473242" cy="497305"/>
                <a:chOff x="5574624" y="922419"/>
                <a:chExt cx="473241" cy="497307"/>
              </a:xfrm>
              <a:grpFill/>
            </p:grpSpPr>
            <p:sp>
              <p:nvSpPr>
                <p:cNvPr id="75" name="Rounded Rectangle 158">
                  <a:extLst>
                    <a:ext uri="{FF2B5EF4-FFF2-40B4-BE49-F238E27FC236}">
                      <a16:creationId xmlns:a16="http://schemas.microsoft.com/office/drawing/2014/main" id="{B356BB76-2669-465C-8ECC-C2E2B6B760E5}"/>
                    </a:ext>
                  </a:extLst>
                </p:cNvPr>
                <p:cNvSpPr/>
                <p:nvPr/>
              </p:nvSpPr>
              <p:spPr bwMode="black">
                <a:xfrm>
                  <a:off x="5574624" y="922419"/>
                  <a:ext cx="473241" cy="360946"/>
                </a:xfrm>
                <a:prstGeom prst="roundRect">
                  <a:avLst/>
                </a:prstGeom>
                <a:solidFill>
                  <a:srgbClr val="00BCF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sp>
              <p:nvSpPr>
                <p:cNvPr id="76" name="Isosceles Triangle 75">
                  <a:extLst>
                    <a:ext uri="{FF2B5EF4-FFF2-40B4-BE49-F238E27FC236}">
                      <a16:creationId xmlns:a16="http://schemas.microsoft.com/office/drawing/2014/main" id="{B20F97E2-CC72-4C4D-986E-A84A013BCD83}"/>
                    </a:ext>
                  </a:extLst>
                </p:cNvPr>
                <p:cNvSpPr/>
                <p:nvPr/>
              </p:nvSpPr>
              <p:spPr bwMode="black">
                <a:xfrm flipV="1">
                  <a:off x="5662862" y="1251284"/>
                  <a:ext cx="202131" cy="168442"/>
                </a:xfrm>
                <a:prstGeom prst="triangle">
                  <a:avLst>
                    <a:gd name="adj" fmla="val 20000"/>
                  </a:avLst>
                </a:prstGeom>
                <a:solidFill>
                  <a:srgbClr val="00BCF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74" name="TextBox 73">
                <a:extLst>
                  <a:ext uri="{FF2B5EF4-FFF2-40B4-BE49-F238E27FC236}">
                    <a16:creationId xmlns:a16="http://schemas.microsoft.com/office/drawing/2014/main" id="{79F785A8-2F02-4371-B093-011EEE8C2305}"/>
                  </a:ext>
                </a:extLst>
              </p:cNvPr>
              <p:cNvSpPr txBox="1"/>
              <p:nvPr/>
            </p:nvSpPr>
            <p:spPr bwMode="black">
              <a:xfrm>
                <a:off x="6208295" y="2909109"/>
                <a:ext cx="393031" cy="182797"/>
              </a:xfrm>
              <a:prstGeom prst="rect">
                <a:avLst/>
              </a:prstGeom>
              <a:noFill/>
            </p:spPr>
            <p:txBody>
              <a:bodyPr wrap="square" lIns="0" tIns="0" rIns="0" bIns="0" rtlCol="0">
                <a:spAutoFit/>
              </a:bodyPr>
              <a:lstStyle/>
              <a:p>
                <a:pPr defTabSz="914192">
                  <a:defRPr/>
                </a:pPr>
                <a:r>
                  <a:rPr lang="en-US" sz="1567" spc="-132" dirty="0">
                    <a:solidFill>
                      <a:prstClr val="white"/>
                    </a:solidFill>
                    <a:cs typeface="Segoe UI" panose="020B0502040204020203" pitchFamily="34" charset="0"/>
                    <a:sym typeface="Segoe UI" panose="020B0502040204020203" pitchFamily="34" charset="0"/>
                  </a:rPr>
                  <a:t>“ ”</a:t>
                </a:r>
              </a:p>
            </p:txBody>
          </p:sp>
        </p:grpSp>
        <p:sp>
          <p:nvSpPr>
            <p:cNvPr id="40" name="Freeform 118">
              <a:extLst>
                <a:ext uri="{FF2B5EF4-FFF2-40B4-BE49-F238E27FC236}">
                  <a16:creationId xmlns:a16="http://schemas.microsoft.com/office/drawing/2014/main" id="{D8F212AB-7964-4C2F-A2F9-D9252181AC04}"/>
                </a:ext>
              </a:extLst>
            </p:cNvPr>
            <p:cNvSpPr/>
            <p:nvPr/>
          </p:nvSpPr>
          <p:spPr bwMode="auto">
            <a:xfrm>
              <a:off x="10805079" y="1897925"/>
              <a:ext cx="620546" cy="557252"/>
            </a:xfrm>
            <a:custGeom>
              <a:avLst/>
              <a:gdLst/>
              <a:ahLst/>
              <a:cxnLst/>
              <a:rect l="l" t="t" r="r" b="b"/>
              <a:pathLst>
                <a:path w="3944686" h="3542339">
                  <a:moveTo>
                    <a:pt x="2192297" y="2335887"/>
                  </a:moveTo>
                  <a:cubicBezTo>
                    <a:pt x="2222820" y="2335887"/>
                    <a:pt x="2253343" y="2347531"/>
                    <a:pt x="2276631" y="2370819"/>
                  </a:cubicBezTo>
                  <a:lnTo>
                    <a:pt x="2292434" y="2386622"/>
                  </a:lnTo>
                  <a:cubicBezTo>
                    <a:pt x="2335532" y="2429720"/>
                    <a:pt x="2338751" y="2497598"/>
                    <a:pt x="2300496" y="2543150"/>
                  </a:cubicBezTo>
                  <a:cubicBezTo>
                    <a:pt x="2320893" y="2524465"/>
                    <a:pt x="2347082" y="2515893"/>
                    <a:pt x="2373272" y="2515893"/>
                  </a:cubicBezTo>
                  <a:cubicBezTo>
                    <a:pt x="2403795" y="2515893"/>
                    <a:pt x="2434317" y="2527537"/>
                    <a:pt x="2457606" y="2550825"/>
                  </a:cubicBezTo>
                  <a:lnTo>
                    <a:pt x="2473408" y="2566628"/>
                  </a:lnTo>
                  <a:cubicBezTo>
                    <a:pt x="2513642" y="2606861"/>
                    <a:pt x="2519121" y="2668690"/>
                    <a:pt x="2487855" y="2713541"/>
                  </a:cubicBezTo>
                  <a:cubicBezTo>
                    <a:pt x="2506319" y="2698588"/>
                    <a:pt x="2529091" y="2692106"/>
                    <a:pt x="2551864" y="2692106"/>
                  </a:cubicBezTo>
                  <a:cubicBezTo>
                    <a:pt x="2582388" y="2692105"/>
                    <a:pt x="2612911" y="2703750"/>
                    <a:pt x="2636199" y="2727038"/>
                  </a:cubicBezTo>
                  <a:lnTo>
                    <a:pt x="2652002" y="2742841"/>
                  </a:lnTo>
                  <a:cubicBezTo>
                    <a:pt x="2695158" y="2785997"/>
                    <a:pt x="2698327" y="2853999"/>
                    <a:pt x="2659933" y="2899565"/>
                  </a:cubicBezTo>
                  <a:cubicBezTo>
                    <a:pt x="2705363" y="2862497"/>
                    <a:pt x="2772186" y="2866128"/>
                    <a:pt x="2814793" y="2908735"/>
                  </a:cubicBezTo>
                  <a:lnTo>
                    <a:pt x="2830596" y="2924538"/>
                  </a:lnTo>
                  <a:cubicBezTo>
                    <a:pt x="2877172" y="2971114"/>
                    <a:pt x="2877172" y="3046630"/>
                    <a:pt x="2830596" y="3093207"/>
                  </a:cubicBezTo>
                  <a:lnTo>
                    <a:pt x="2578619" y="3345183"/>
                  </a:lnTo>
                  <a:cubicBezTo>
                    <a:pt x="2532042" y="3391760"/>
                    <a:pt x="2456526" y="3391760"/>
                    <a:pt x="2409950" y="3345183"/>
                  </a:cubicBezTo>
                  <a:lnTo>
                    <a:pt x="2394147" y="3329381"/>
                  </a:lnTo>
                  <a:cubicBezTo>
                    <a:pt x="2350991" y="3286224"/>
                    <a:pt x="2347822" y="3218222"/>
                    <a:pt x="2386216" y="3172656"/>
                  </a:cubicBezTo>
                  <a:cubicBezTo>
                    <a:pt x="2340786" y="3209724"/>
                    <a:pt x="2273962" y="3206093"/>
                    <a:pt x="2231356" y="3163487"/>
                  </a:cubicBezTo>
                  <a:lnTo>
                    <a:pt x="2215553" y="3147684"/>
                  </a:lnTo>
                  <a:cubicBezTo>
                    <a:pt x="2175319" y="3107450"/>
                    <a:pt x="2169841" y="3045621"/>
                    <a:pt x="2201107" y="3000770"/>
                  </a:cubicBezTo>
                  <a:cubicBezTo>
                    <a:pt x="2156148" y="3033099"/>
                    <a:pt x="2093426" y="3027937"/>
                    <a:pt x="2052763" y="2987273"/>
                  </a:cubicBezTo>
                  <a:lnTo>
                    <a:pt x="2036960" y="2971471"/>
                  </a:lnTo>
                  <a:cubicBezTo>
                    <a:pt x="1993861" y="2928372"/>
                    <a:pt x="1990644" y="2860494"/>
                    <a:pt x="2028898" y="2814942"/>
                  </a:cubicBezTo>
                  <a:cubicBezTo>
                    <a:pt x="1983303" y="2853609"/>
                    <a:pt x="1915058" y="2850537"/>
                    <a:pt x="1871788" y="2807267"/>
                  </a:cubicBezTo>
                  <a:lnTo>
                    <a:pt x="1855985" y="2791465"/>
                  </a:lnTo>
                  <a:cubicBezTo>
                    <a:pt x="1809409" y="2744889"/>
                    <a:pt x="1809409" y="2669372"/>
                    <a:pt x="1855985" y="2622796"/>
                  </a:cubicBezTo>
                  <a:lnTo>
                    <a:pt x="2107962" y="2370819"/>
                  </a:lnTo>
                  <a:cubicBezTo>
                    <a:pt x="2131251" y="2347531"/>
                    <a:pt x="2161773" y="2335887"/>
                    <a:pt x="2192297" y="2335887"/>
                  </a:cubicBezTo>
                  <a:close/>
                  <a:moveTo>
                    <a:pt x="2691097" y="2200055"/>
                  </a:moveTo>
                  <a:lnTo>
                    <a:pt x="3472263" y="2977700"/>
                  </a:lnTo>
                  <a:cubicBezTo>
                    <a:pt x="3570347" y="3075342"/>
                    <a:pt x="3570705" y="3234008"/>
                    <a:pt x="3473064" y="3332091"/>
                  </a:cubicBezTo>
                  <a:lnTo>
                    <a:pt x="3337229" y="3468542"/>
                  </a:lnTo>
                  <a:cubicBezTo>
                    <a:pt x="3239588" y="3566624"/>
                    <a:pt x="3080921" y="3566984"/>
                    <a:pt x="2982839" y="3469342"/>
                  </a:cubicBezTo>
                  <a:lnTo>
                    <a:pt x="2817512" y="3304759"/>
                  </a:lnTo>
                  <a:lnTo>
                    <a:pt x="2962277" y="3146075"/>
                  </a:lnTo>
                  <a:cubicBezTo>
                    <a:pt x="3000906" y="3080723"/>
                    <a:pt x="3068110" y="2862970"/>
                    <a:pt x="2806702" y="2742850"/>
                  </a:cubicBezTo>
                  <a:cubicBezTo>
                    <a:pt x="2788975" y="2687023"/>
                    <a:pt x="2711717" y="2588332"/>
                    <a:pt x="2632077" y="2568225"/>
                  </a:cubicBezTo>
                  <a:cubicBezTo>
                    <a:pt x="2614878" y="2517689"/>
                    <a:pt x="2571486" y="2455248"/>
                    <a:pt x="2501902" y="2409475"/>
                  </a:cubicBezTo>
                  <a:cubicBezTo>
                    <a:pt x="2576176" y="2376963"/>
                    <a:pt x="2631305" y="2325306"/>
                    <a:pt x="2691097" y="2200055"/>
                  </a:cubicBezTo>
                  <a:close/>
                  <a:moveTo>
                    <a:pt x="3102770" y="1568894"/>
                  </a:moveTo>
                  <a:cubicBezTo>
                    <a:pt x="3144045" y="1569688"/>
                    <a:pt x="3175795" y="1589531"/>
                    <a:pt x="3212307" y="1628425"/>
                  </a:cubicBezTo>
                  <a:lnTo>
                    <a:pt x="3671888" y="2085625"/>
                  </a:lnTo>
                  <a:cubicBezTo>
                    <a:pt x="3725069" y="2130076"/>
                    <a:pt x="3706813" y="2205481"/>
                    <a:pt x="3681413" y="2240406"/>
                  </a:cubicBezTo>
                  <a:lnTo>
                    <a:pt x="3305176" y="2619025"/>
                  </a:lnTo>
                  <a:lnTo>
                    <a:pt x="2636045" y="1949894"/>
                  </a:lnTo>
                  <a:lnTo>
                    <a:pt x="2580156" y="2089614"/>
                  </a:lnTo>
                  <a:lnTo>
                    <a:pt x="2580331" y="2089788"/>
                  </a:lnTo>
                  <a:lnTo>
                    <a:pt x="2573515" y="2107172"/>
                  </a:lnTo>
                  <a:cubicBezTo>
                    <a:pt x="2564396" y="2153317"/>
                    <a:pt x="2550969" y="2186218"/>
                    <a:pt x="2533301" y="2209748"/>
                  </a:cubicBezTo>
                  <a:lnTo>
                    <a:pt x="2529684" y="2218975"/>
                  </a:lnTo>
                  <a:lnTo>
                    <a:pt x="2524242" y="2224111"/>
                  </a:lnTo>
                  <a:cubicBezTo>
                    <a:pt x="2500438" y="2257107"/>
                    <a:pt x="2471081" y="2273400"/>
                    <a:pt x="2443163" y="2290413"/>
                  </a:cubicBezTo>
                  <a:cubicBezTo>
                    <a:pt x="2282032" y="2346769"/>
                    <a:pt x="2244726" y="2234057"/>
                    <a:pt x="2245520" y="2159444"/>
                  </a:cubicBezTo>
                  <a:lnTo>
                    <a:pt x="2350183" y="1889991"/>
                  </a:lnTo>
                  <a:lnTo>
                    <a:pt x="2357973" y="1868434"/>
                  </a:lnTo>
                  <a:lnTo>
                    <a:pt x="2358432" y="1868891"/>
                  </a:lnTo>
                  <a:lnTo>
                    <a:pt x="2433638" y="1685575"/>
                  </a:lnTo>
                  <a:cubicBezTo>
                    <a:pt x="2459038" y="1641919"/>
                    <a:pt x="2493963" y="1610168"/>
                    <a:pt x="2552701" y="1583181"/>
                  </a:cubicBezTo>
                  <a:close/>
                  <a:moveTo>
                    <a:pt x="3366858" y="1340370"/>
                  </a:moveTo>
                  <a:cubicBezTo>
                    <a:pt x="3396373" y="1340115"/>
                    <a:pt x="3425985" y="1351120"/>
                    <a:pt x="3448699" y="1373445"/>
                  </a:cubicBezTo>
                  <a:lnTo>
                    <a:pt x="3910198" y="1827046"/>
                  </a:lnTo>
                  <a:cubicBezTo>
                    <a:pt x="3955627" y="1871696"/>
                    <a:pt x="3956257" y="1944719"/>
                    <a:pt x="3911606" y="1990146"/>
                  </a:cubicBezTo>
                  <a:lnTo>
                    <a:pt x="3870718" y="2031747"/>
                  </a:lnTo>
                  <a:cubicBezTo>
                    <a:pt x="3826068" y="2077175"/>
                    <a:pt x="3753045" y="2077805"/>
                    <a:pt x="3707618" y="2033155"/>
                  </a:cubicBezTo>
                  <a:lnTo>
                    <a:pt x="3246119" y="1579553"/>
                  </a:lnTo>
                  <a:cubicBezTo>
                    <a:pt x="3200691" y="1534903"/>
                    <a:pt x="3200060" y="1461881"/>
                    <a:pt x="3244711" y="1416454"/>
                  </a:cubicBezTo>
                  <a:lnTo>
                    <a:pt x="3285600" y="1374853"/>
                  </a:lnTo>
                  <a:cubicBezTo>
                    <a:pt x="3307925" y="1352139"/>
                    <a:pt x="3337343" y="1340624"/>
                    <a:pt x="3366858" y="1340370"/>
                  </a:cubicBezTo>
                  <a:close/>
                  <a:moveTo>
                    <a:pt x="704734" y="662655"/>
                  </a:moveTo>
                  <a:cubicBezTo>
                    <a:pt x="787264" y="660409"/>
                    <a:pt x="791171" y="737242"/>
                    <a:pt x="778669" y="783080"/>
                  </a:cubicBezTo>
                  <a:cubicBezTo>
                    <a:pt x="731838" y="864838"/>
                    <a:pt x="584995" y="1003743"/>
                    <a:pt x="702469" y="1328387"/>
                  </a:cubicBezTo>
                  <a:cubicBezTo>
                    <a:pt x="709612" y="1383157"/>
                    <a:pt x="666750" y="1442687"/>
                    <a:pt x="573881" y="1406969"/>
                  </a:cubicBezTo>
                  <a:cubicBezTo>
                    <a:pt x="389733" y="1094230"/>
                    <a:pt x="574676" y="767205"/>
                    <a:pt x="664370" y="668780"/>
                  </a:cubicBezTo>
                  <a:cubicBezTo>
                    <a:pt x="679550" y="664912"/>
                    <a:pt x="692945" y="662976"/>
                    <a:pt x="704734" y="662655"/>
                  </a:cubicBezTo>
                  <a:close/>
                  <a:moveTo>
                    <a:pt x="1117600" y="323849"/>
                  </a:moveTo>
                  <a:cubicBezTo>
                    <a:pt x="679225" y="323849"/>
                    <a:pt x="323850" y="679224"/>
                    <a:pt x="323850" y="1117599"/>
                  </a:cubicBezTo>
                  <a:cubicBezTo>
                    <a:pt x="323850" y="1555975"/>
                    <a:pt x="679225" y="1911350"/>
                    <a:pt x="1117601" y="1911350"/>
                  </a:cubicBezTo>
                  <a:cubicBezTo>
                    <a:pt x="1555976" y="1911350"/>
                    <a:pt x="1911350" y="1555975"/>
                    <a:pt x="1911351" y="1117599"/>
                  </a:cubicBezTo>
                  <a:cubicBezTo>
                    <a:pt x="1911350" y="679224"/>
                    <a:pt x="1555976" y="323849"/>
                    <a:pt x="1117600" y="323849"/>
                  </a:cubicBezTo>
                  <a:close/>
                  <a:moveTo>
                    <a:pt x="1117600" y="0"/>
                  </a:moveTo>
                  <a:cubicBezTo>
                    <a:pt x="1734834" y="0"/>
                    <a:pt x="2235200" y="500366"/>
                    <a:pt x="2235200" y="1117599"/>
                  </a:cubicBezTo>
                  <a:cubicBezTo>
                    <a:pt x="2235200" y="1301729"/>
                    <a:pt x="2190672" y="1475458"/>
                    <a:pt x="2110973" y="1628182"/>
                  </a:cubicBezTo>
                  <a:cubicBezTo>
                    <a:pt x="2122110" y="1635147"/>
                    <a:pt x="2132273" y="1643753"/>
                    <a:pt x="2141859" y="1653293"/>
                  </a:cubicBezTo>
                  <a:lnTo>
                    <a:pt x="2260556" y="1771456"/>
                  </a:lnTo>
                  <a:cubicBezTo>
                    <a:pt x="2194277" y="1936882"/>
                    <a:pt x="2092662" y="2130894"/>
                    <a:pt x="2120901" y="2218974"/>
                  </a:cubicBezTo>
                  <a:cubicBezTo>
                    <a:pt x="2022995" y="2244740"/>
                    <a:pt x="1962724" y="2320683"/>
                    <a:pt x="1893639" y="2385053"/>
                  </a:cubicBezTo>
                  <a:lnTo>
                    <a:pt x="1652433" y="2144936"/>
                  </a:lnTo>
                  <a:lnTo>
                    <a:pt x="1625589" y="2112222"/>
                  </a:lnTo>
                  <a:cubicBezTo>
                    <a:pt x="1473521" y="2191167"/>
                    <a:pt x="1300703" y="2235200"/>
                    <a:pt x="1117600" y="2235200"/>
                  </a:cubicBezTo>
                  <a:cubicBezTo>
                    <a:pt x="500367" y="2235200"/>
                    <a:pt x="0" y="1734833"/>
                    <a:pt x="0" y="1117599"/>
                  </a:cubicBezTo>
                  <a:cubicBezTo>
                    <a:pt x="0" y="500366"/>
                    <a:pt x="500368" y="-1"/>
                    <a:pt x="1117600" y="0"/>
                  </a:cubicBezTo>
                  <a:close/>
                </a:path>
              </a:pathLst>
            </a:cu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44808" rIns="44808" bIns="89617" numCol="1" spcCol="0" rtlCol="0" fromWordArt="0" anchor="b" anchorCtr="0" forceAA="0" compatLnSpc="1">
              <a:prstTxWarp prst="textNoShape">
                <a:avLst/>
              </a:prstTxWarp>
              <a:noAutofit/>
            </a:bodyPr>
            <a:lstStyle/>
            <a:p>
              <a:pPr algn="ctr" defTabSz="895747" fontAlgn="base">
                <a:spcBef>
                  <a:spcPct val="0"/>
                </a:spcBef>
                <a:spcAft>
                  <a:spcPct val="0"/>
                </a:spcAft>
                <a:defRPr/>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90">
              <a:extLst>
                <a:ext uri="{FF2B5EF4-FFF2-40B4-BE49-F238E27FC236}">
                  <a16:creationId xmlns:a16="http://schemas.microsoft.com/office/drawing/2014/main" id="{1D88D78E-8DF4-41A9-A4D6-E25B6FD3D6AE}"/>
                </a:ext>
              </a:extLst>
            </p:cNvPr>
            <p:cNvSpPr>
              <a:spLocks noEditPoints="1"/>
            </p:cNvSpPr>
            <p:nvPr/>
          </p:nvSpPr>
          <p:spPr bwMode="black">
            <a:xfrm flipH="1">
              <a:off x="8284675" y="2181438"/>
              <a:ext cx="306985" cy="209724"/>
            </a:xfrm>
            <a:custGeom>
              <a:avLst/>
              <a:gdLst>
                <a:gd name="T0" fmla="*/ 44 w 101"/>
                <a:gd name="T1" fmla="*/ 0 h 69"/>
                <a:gd name="T2" fmla="*/ 44 w 101"/>
                <a:gd name="T3" fmla="*/ 69 h 69"/>
                <a:gd name="T4" fmla="*/ 0 w 101"/>
                <a:gd name="T5" fmla="*/ 35 h 69"/>
                <a:gd name="T6" fmla="*/ 44 w 101"/>
                <a:gd name="T7" fmla="*/ 0 h 69"/>
                <a:gd name="T8" fmla="*/ 56 w 101"/>
                <a:gd name="T9" fmla="*/ 35 h 69"/>
                <a:gd name="T10" fmla="*/ 101 w 101"/>
                <a:gd name="T11" fmla="*/ 69 h 69"/>
                <a:gd name="T12" fmla="*/ 101 w 101"/>
                <a:gd name="T13" fmla="*/ 0 h 69"/>
                <a:gd name="T14" fmla="*/ 56 w 101"/>
                <a:gd name="T15" fmla="*/ 3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9">
                  <a:moveTo>
                    <a:pt x="44" y="0"/>
                  </a:moveTo>
                  <a:lnTo>
                    <a:pt x="44" y="69"/>
                  </a:lnTo>
                  <a:lnTo>
                    <a:pt x="0" y="35"/>
                  </a:lnTo>
                  <a:lnTo>
                    <a:pt x="44" y="0"/>
                  </a:lnTo>
                  <a:close/>
                  <a:moveTo>
                    <a:pt x="56" y="35"/>
                  </a:moveTo>
                  <a:lnTo>
                    <a:pt x="101" y="69"/>
                  </a:lnTo>
                  <a:lnTo>
                    <a:pt x="101" y="0"/>
                  </a:lnTo>
                  <a:lnTo>
                    <a:pt x="56" y="35"/>
                  </a:lnTo>
                  <a:close/>
                </a:path>
              </a:pathLst>
            </a:custGeom>
            <a:solidFill>
              <a:srgbClr val="68217A"/>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grpSp>
          <p:nvGrpSpPr>
            <p:cNvPr id="42" name="Group 41">
              <a:extLst>
                <a:ext uri="{FF2B5EF4-FFF2-40B4-BE49-F238E27FC236}">
                  <a16:creationId xmlns:a16="http://schemas.microsoft.com/office/drawing/2014/main" id="{259F56FF-463F-40D7-9A55-D3B992DFB401}"/>
                </a:ext>
              </a:extLst>
            </p:cNvPr>
            <p:cNvGrpSpPr/>
            <p:nvPr/>
          </p:nvGrpSpPr>
          <p:grpSpPr>
            <a:xfrm>
              <a:off x="10893086" y="3344340"/>
              <a:ext cx="320624" cy="875812"/>
              <a:chOff x="3881450" y="69056"/>
              <a:chExt cx="1666777" cy="4552950"/>
            </a:xfrm>
            <a:solidFill>
              <a:schemeClr val="accent3"/>
            </a:solidFill>
          </p:grpSpPr>
          <p:sp>
            <p:nvSpPr>
              <p:cNvPr id="64" name="Oval 63">
                <a:extLst>
                  <a:ext uri="{FF2B5EF4-FFF2-40B4-BE49-F238E27FC236}">
                    <a16:creationId xmlns:a16="http://schemas.microsoft.com/office/drawing/2014/main" id="{3158A01B-15E2-4A26-BB22-DD35801AA087}"/>
                  </a:ext>
                </a:extLst>
              </p:cNvPr>
              <p:cNvSpPr/>
              <p:nvPr/>
            </p:nvSpPr>
            <p:spPr>
              <a:xfrm>
                <a:off x="4441375" y="69056"/>
                <a:ext cx="551494" cy="658538"/>
              </a:xfrm>
              <a:prstGeom prst="ellipse">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5" name="Rounded Rectangle 8">
                <a:extLst>
                  <a:ext uri="{FF2B5EF4-FFF2-40B4-BE49-F238E27FC236}">
                    <a16:creationId xmlns:a16="http://schemas.microsoft.com/office/drawing/2014/main" id="{925E04A7-C099-4F03-9C62-8FADF105A8DF}"/>
                  </a:ext>
                </a:extLst>
              </p:cNvPr>
              <p:cNvSpPr/>
              <p:nvPr/>
            </p:nvSpPr>
            <p:spPr>
              <a:xfrm>
                <a:off x="4041639" y="759234"/>
                <a:ext cx="1350966" cy="652937"/>
              </a:xfrm>
              <a:custGeom>
                <a:avLst/>
                <a:gdLst/>
                <a:ahLst/>
                <a:cxnLst/>
                <a:rect l="l" t="t" r="r" b="b"/>
                <a:pathLst>
                  <a:path w="1350966" h="652937">
                    <a:moveTo>
                      <a:pt x="0" y="350097"/>
                    </a:moveTo>
                    <a:lnTo>
                      <a:pt x="0" y="350098"/>
                    </a:lnTo>
                    <a:close/>
                    <a:moveTo>
                      <a:pt x="520119" y="0"/>
                    </a:moveTo>
                    <a:lnTo>
                      <a:pt x="675483" y="263324"/>
                    </a:lnTo>
                    <a:lnTo>
                      <a:pt x="830417" y="729"/>
                    </a:lnTo>
                    <a:cubicBezTo>
                      <a:pt x="903593" y="21645"/>
                      <a:pt x="976926" y="47251"/>
                      <a:pt x="1048127" y="47259"/>
                    </a:cubicBezTo>
                    <a:cubicBezTo>
                      <a:pt x="1215380" y="47259"/>
                      <a:pt x="1350966" y="182845"/>
                      <a:pt x="1350966" y="350098"/>
                    </a:cubicBezTo>
                    <a:lnTo>
                      <a:pt x="1350965" y="350098"/>
                    </a:lnTo>
                    <a:cubicBezTo>
                      <a:pt x="1350965" y="517351"/>
                      <a:pt x="1215379" y="652937"/>
                      <a:pt x="1048126" y="652937"/>
                    </a:cubicBezTo>
                    <a:lnTo>
                      <a:pt x="302839" y="652936"/>
                    </a:lnTo>
                    <a:cubicBezTo>
                      <a:pt x="135586" y="652936"/>
                      <a:pt x="0" y="517350"/>
                      <a:pt x="0" y="350098"/>
                    </a:cubicBezTo>
                    <a:cubicBezTo>
                      <a:pt x="0" y="182845"/>
                      <a:pt x="135586" y="47259"/>
                      <a:pt x="302839" y="47259"/>
                    </a:cubicBezTo>
                    <a:cubicBezTo>
                      <a:pt x="376528" y="47251"/>
                      <a:pt x="448031" y="21006"/>
                      <a:pt x="520119" y="0"/>
                    </a:cubicBezTo>
                    <a:close/>
                  </a:path>
                </a:pathLst>
              </a:cu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6" name="Rounded Rectangle 8">
                <a:extLst>
                  <a:ext uri="{FF2B5EF4-FFF2-40B4-BE49-F238E27FC236}">
                    <a16:creationId xmlns:a16="http://schemas.microsoft.com/office/drawing/2014/main" id="{00B123DC-4BA9-4A8A-9431-52B71B6DD515}"/>
                  </a:ext>
                </a:extLst>
              </p:cNvPr>
              <p:cNvSpPr/>
              <p:nvPr/>
            </p:nvSpPr>
            <p:spPr>
              <a:xfrm>
                <a:off x="4157392" y="1355776"/>
                <a:ext cx="1119458" cy="1412827"/>
              </a:xfrm>
              <a:custGeom>
                <a:avLst/>
                <a:gdLst/>
                <a:ahLst/>
                <a:cxnLst/>
                <a:rect l="l" t="t" r="r" b="b"/>
                <a:pathLst>
                  <a:path w="1119458" h="1412827">
                    <a:moveTo>
                      <a:pt x="0" y="0"/>
                    </a:moveTo>
                    <a:lnTo>
                      <a:pt x="1119458" y="0"/>
                    </a:lnTo>
                    <a:lnTo>
                      <a:pt x="1119458" y="384037"/>
                    </a:lnTo>
                    <a:lnTo>
                      <a:pt x="935841" y="773682"/>
                    </a:lnTo>
                    <a:cubicBezTo>
                      <a:pt x="890749" y="869369"/>
                      <a:pt x="931764" y="983491"/>
                      <a:pt x="1027451" y="1028583"/>
                    </a:cubicBezTo>
                    <a:cubicBezTo>
                      <a:pt x="1057262" y="1042631"/>
                      <a:pt x="1088862" y="1048322"/>
                      <a:pt x="1119458" y="1043952"/>
                    </a:cubicBezTo>
                    <a:lnTo>
                      <a:pt x="1119458" y="1184606"/>
                    </a:lnTo>
                    <a:lnTo>
                      <a:pt x="1119458" y="1315987"/>
                    </a:lnTo>
                    <a:lnTo>
                      <a:pt x="1119458" y="1412827"/>
                    </a:lnTo>
                    <a:lnTo>
                      <a:pt x="0" y="1412827"/>
                    </a:lnTo>
                    <a:lnTo>
                      <a:pt x="0" y="1315987"/>
                    </a:lnTo>
                    <a:lnTo>
                      <a:pt x="0" y="1184606"/>
                    </a:lnTo>
                    <a:lnTo>
                      <a:pt x="0" y="1044326"/>
                    </a:lnTo>
                    <a:cubicBezTo>
                      <a:pt x="29860" y="1048010"/>
                      <a:pt x="60566" y="1042254"/>
                      <a:pt x="89577" y="1028583"/>
                    </a:cubicBezTo>
                    <a:cubicBezTo>
                      <a:pt x="185264" y="983491"/>
                      <a:pt x="226278" y="869369"/>
                      <a:pt x="181187" y="773682"/>
                    </a:cubicBezTo>
                    <a:lnTo>
                      <a:pt x="0" y="389196"/>
                    </a:lnTo>
                    <a:close/>
                  </a:path>
                </a:pathLst>
              </a:cu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7" name="Rounded Rectangle 150">
                <a:extLst>
                  <a:ext uri="{FF2B5EF4-FFF2-40B4-BE49-F238E27FC236}">
                    <a16:creationId xmlns:a16="http://schemas.microsoft.com/office/drawing/2014/main" id="{4A01A451-A15D-4C53-9ED8-A7AB87F05298}"/>
                  </a:ext>
                </a:extLst>
              </p:cNvPr>
              <p:cNvSpPr/>
              <p:nvPr/>
            </p:nvSpPr>
            <p:spPr>
              <a:xfrm>
                <a:off x="4254347" y="2540382"/>
                <a:ext cx="376642" cy="2081624"/>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8" name="Rounded Rectangle 151">
                <a:extLst>
                  <a:ext uri="{FF2B5EF4-FFF2-40B4-BE49-F238E27FC236}">
                    <a16:creationId xmlns:a16="http://schemas.microsoft.com/office/drawing/2014/main" id="{1F66F691-E054-4B49-8994-F681F801E009}"/>
                  </a:ext>
                </a:extLst>
              </p:cNvPr>
              <p:cNvSpPr/>
              <p:nvPr/>
            </p:nvSpPr>
            <p:spPr>
              <a:xfrm>
                <a:off x="4803255" y="2540382"/>
                <a:ext cx="376642" cy="2081624"/>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9" name="Rounded Rectangle 152">
                <a:extLst>
                  <a:ext uri="{FF2B5EF4-FFF2-40B4-BE49-F238E27FC236}">
                    <a16:creationId xmlns:a16="http://schemas.microsoft.com/office/drawing/2014/main" id="{8866DE0A-A18F-4037-8551-6CA99D66DECD}"/>
                  </a:ext>
                </a:extLst>
              </p:cNvPr>
              <p:cNvSpPr/>
              <p:nvPr/>
            </p:nvSpPr>
            <p:spPr>
              <a:xfrm rot="19813404">
                <a:off x="5227850" y="838507"/>
                <a:ext cx="308434" cy="963397"/>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0" name="Rounded Rectangle 153">
                <a:extLst>
                  <a:ext uri="{FF2B5EF4-FFF2-40B4-BE49-F238E27FC236}">
                    <a16:creationId xmlns:a16="http://schemas.microsoft.com/office/drawing/2014/main" id="{90C571D7-E678-40EB-8F14-A1B964CB7734}"/>
                  </a:ext>
                </a:extLst>
              </p:cNvPr>
              <p:cNvSpPr/>
              <p:nvPr/>
            </p:nvSpPr>
            <p:spPr>
              <a:xfrm rot="1513910">
                <a:off x="5261012" y="1456893"/>
                <a:ext cx="287215" cy="922176"/>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1" name="Rounded Rectangle 154">
                <a:extLst>
                  <a:ext uri="{FF2B5EF4-FFF2-40B4-BE49-F238E27FC236}">
                    <a16:creationId xmlns:a16="http://schemas.microsoft.com/office/drawing/2014/main" id="{827CBE05-9410-466A-939F-4A3D347944D5}"/>
                  </a:ext>
                </a:extLst>
              </p:cNvPr>
              <p:cNvSpPr/>
              <p:nvPr/>
            </p:nvSpPr>
            <p:spPr>
              <a:xfrm rot="1786596" flipH="1">
                <a:off x="3893393" y="838507"/>
                <a:ext cx="308434" cy="963397"/>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2" name="Rounded Rectangle 155">
                <a:extLst>
                  <a:ext uri="{FF2B5EF4-FFF2-40B4-BE49-F238E27FC236}">
                    <a16:creationId xmlns:a16="http://schemas.microsoft.com/office/drawing/2014/main" id="{858C5367-AD19-41BA-A894-C7B81B9F2898}"/>
                  </a:ext>
                </a:extLst>
              </p:cNvPr>
              <p:cNvSpPr/>
              <p:nvPr/>
            </p:nvSpPr>
            <p:spPr>
              <a:xfrm rot="20086090" flipH="1">
                <a:off x="3881450" y="1456893"/>
                <a:ext cx="287215" cy="922176"/>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grpSp>
        <p:sp>
          <p:nvSpPr>
            <p:cNvPr id="43" name="Freeform 132">
              <a:extLst>
                <a:ext uri="{FF2B5EF4-FFF2-40B4-BE49-F238E27FC236}">
                  <a16:creationId xmlns:a16="http://schemas.microsoft.com/office/drawing/2014/main" id="{08989B13-35B5-4A51-BAFA-F5F84A287195}"/>
                </a:ext>
              </a:extLst>
            </p:cNvPr>
            <p:cNvSpPr>
              <a:spLocks noEditPoints="1"/>
            </p:cNvSpPr>
            <p:nvPr/>
          </p:nvSpPr>
          <p:spPr bwMode="black">
            <a:xfrm>
              <a:off x="11738330" y="58809"/>
              <a:ext cx="301481" cy="491301"/>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68217A"/>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44" name="Freeform 6">
              <a:extLst>
                <a:ext uri="{FF2B5EF4-FFF2-40B4-BE49-F238E27FC236}">
                  <a16:creationId xmlns:a16="http://schemas.microsoft.com/office/drawing/2014/main" id="{8F9151BE-4D98-4E09-95BF-24B6591E2AD2}"/>
                </a:ext>
              </a:extLst>
            </p:cNvPr>
            <p:cNvSpPr>
              <a:spLocks noEditPoints="1"/>
            </p:cNvSpPr>
            <p:nvPr/>
          </p:nvSpPr>
          <p:spPr bwMode="auto">
            <a:xfrm>
              <a:off x="10169436" y="1339177"/>
              <a:ext cx="207491" cy="416682"/>
            </a:xfrm>
            <a:custGeom>
              <a:avLst/>
              <a:gdLst>
                <a:gd name="T0" fmla="*/ 1666 w 3416"/>
                <a:gd name="T1" fmla="*/ 5646 h 6862"/>
                <a:gd name="T2" fmla="*/ 1891 w 3416"/>
                <a:gd name="T3" fmla="*/ 5762 h 6862"/>
                <a:gd name="T4" fmla="*/ 2062 w 3416"/>
                <a:gd name="T5" fmla="*/ 5948 h 6862"/>
                <a:gd name="T6" fmla="*/ 2135 w 3416"/>
                <a:gd name="T7" fmla="*/ 6178 h 6862"/>
                <a:gd name="T8" fmla="*/ 2110 w 3416"/>
                <a:gd name="T9" fmla="*/ 6426 h 6862"/>
                <a:gd name="T10" fmla="*/ 1989 w 3416"/>
                <a:gd name="T11" fmla="*/ 6633 h 6862"/>
                <a:gd name="T12" fmla="*/ 1782 w 3416"/>
                <a:gd name="T13" fmla="*/ 6791 h 6862"/>
                <a:gd name="T14" fmla="*/ 1542 w 3416"/>
                <a:gd name="T15" fmla="*/ 6858 h 6862"/>
                <a:gd name="T16" fmla="*/ 1288 w 3416"/>
                <a:gd name="T17" fmla="*/ 6835 h 6862"/>
                <a:gd name="T18" fmla="*/ 1060 w 3416"/>
                <a:gd name="T19" fmla="*/ 6722 h 6862"/>
                <a:gd name="T20" fmla="*/ 889 w 3416"/>
                <a:gd name="T21" fmla="*/ 6535 h 6862"/>
                <a:gd name="T22" fmla="*/ 816 w 3416"/>
                <a:gd name="T23" fmla="*/ 6307 h 6862"/>
                <a:gd name="T24" fmla="*/ 841 w 3416"/>
                <a:gd name="T25" fmla="*/ 6057 h 6862"/>
                <a:gd name="T26" fmla="*/ 962 w 3416"/>
                <a:gd name="T27" fmla="*/ 5850 h 6862"/>
                <a:gd name="T28" fmla="*/ 1167 w 3416"/>
                <a:gd name="T29" fmla="*/ 5693 h 6862"/>
                <a:gd name="T30" fmla="*/ 1411 w 3416"/>
                <a:gd name="T31" fmla="*/ 5623 h 6862"/>
                <a:gd name="T32" fmla="*/ 1674 w 3416"/>
                <a:gd name="T33" fmla="*/ 2 h 6862"/>
                <a:gd name="T34" fmla="*/ 2035 w 3416"/>
                <a:gd name="T35" fmla="*/ 38 h 6862"/>
                <a:gd name="T36" fmla="*/ 2373 w 3416"/>
                <a:gd name="T37" fmla="*/ 125 h 6862"/>
                <a:gd name="T38" fmla="*/ 2676 w 3416"/>
                <a:gd name="T39" fmla="*/ 257 h 6862"/>
                <a:gd name="T40" fmla="*/ 2937 w 3416"/>
                <a:gd name="T41" fmla="*/ 436 h 6862"/>
                <a:gd name="T42" fmla="*/ 3149 w 3416"/>
                <a:gd name="T43" fmla="*/ 660 h 6862"/>
                <a:gd name="T44" fmla="*/ 3306 w 3416"/>
                <a:gd name="T45" fmla="*/ 933 h 6862"/>
                <a:gd name="T46" fmla="*/ 3396 w 3416"/>
                <a:gd name="T47" fmla="*/ 1252 h 6862"/>
                <a:gd name="T48" fmla="*/ 3414 w 3416"/>
                <a:gd name="T49" fmla="*/ 1609 h 6862"/>
                <a:gd name="T50" fmla="*/ 3369 w 3416"/>
                <a:gd name="T51" fmla="*/ 1937 h 6862"/>
                <a:gd name="T52" fmla="*/ 3264 w 3416"/>
                <a:gd name="T53" fmla="*/ 2227 h 6862"/>
                <a:gd name="T54" fmla="*/ 3120 w 3416"/>
                <a:gd name="T55" fmla="*/ 2488 h 6862"/>
                <a:gd name="T56" fmla="*/ 2897 w 3416"/>
                <a:gd name="T57" fmla="*/ 2786 h 6862"/>
                <a:gd name="T58" fmla="*/ 2492 w 3416"/>
                <a:gd name="T59" fmla="*/ 3177 h 6862"/>
                <a:gd name="T60" fmla="*/ 2156 w 3416"/>
                <a:gd name="T61" fmla="*/ 3494 h 6862"/>
                <a:gd name="T62" fmla="*/ 1995 w 3416"/>
                <a:gd name="T63" fmla="*/ 3680 h 6862"/>
                <a:gd name="T64" fmla="*/ 1868 w 3416"/>
                <a:gd name="T65" fmla="*/ 3874 h 6862"/>
                <a:gd name="T66" fmla="*/ 1793 w 3416"/>
                <a:gd name="T67" fmla="*/ 4086 h 6862"/>
                <a:gd name="T68" fmla="*/ 1778 w 3416"/>
                <a:gd name="T69" fmla="*/ 4356 h 6862"/>
                <a:gd name="T70" fmla="*/ 1851 w 3416"/>
                <a:gd name="T71" fmla="*/ 4698 h 6862"/>
                <a:gd name="T72" fmla="*/ 948 w 3416"/>
                <a:gd name="T73" fmla="*/ 4896 h 6862"/>
                <a:gd name="T74" fmla="*/ 908 w 3416"/>
                <a:gd name="T75" fmla="*/ 4761 h 6862"/>
                <a:gd name="T76" fmla="*/ 873 w 3416"/>
                <a:gd name="T77" fmla="*/ 4592 h 6862"/>
                <a:gd name="T78" fmla="*/ 841 w 3416"/>
                <a:gd name="T79" fmla="*/ 4226 h 6862"/>
                <a:gd name="T80" fmla="*/ 870 w 3416"/>
                <a:gd name="T81" fmla="*/ 3955 h 6862"/>
                <a:gd name="T82" fmla="*/ 954 w 3416"/>
                <a:gd name="T83" fmla="*/ 3711 h 6862"/>
                <a:gd name="T84" fmla="*/ 1238 w 3416"/>
                <a:gd name="T85" fmla="*/ 3281 h 6862"/>
                <a:gd name="T86" fmla="*/ 1605 w 3416"/>
                <a:gd name="T87" fmla="*/ 2897 h 6862"/>
                <a:gd name="T88" fmla="*/ 1972 w 3416"/>
                <a:gd name="T89" fmla="*/ 2534 h 6862"/>
                <a:gd name="T90" fmla="*/ 2256 w 3416"/>
                <a:gd name="T91" fmla="*/ 2162 h 6862"/>
                <a:gd name="T92" fmla="*/ 2342 w 3416"/>
                <a:gd name="T93" fmla="*/ 1958 h 6862"/>
                <a:gd name="T94" fmla="*/ 2369 w 3416"/>
                <a:gd name="T95" fmla="*/ 1734 h 6862"/>
                <a:gd name="T96" fmla="*/ 2350 w 3416"/>
                <a:gd name="T97" fmla="*/ 1538 h 6862"/>
                <a:gd name="T98" fmla="*/ 2287 w 3416"/>
                <a:gd name="T99" fmla="*/ 1369 h 6862"/>
                <a:gd name="T100" fmla="*/ 2187 w 3416"/>
                <a:gd name="T101" fmla="*/ 1227 h 6862"/>
                <a:gd name="T102" fmla="*/ 2056 w 3416"/>
                <a:gd name="T103" fmla="*/ 1110 h 6862"/>
                <a:gd name="T104" fmla="*/ 1722 w 3416"/>
                <a:gd name="T105" fmla="*/ 954 h 6862"/>
                <a:gd name="T106" fmla="*/ 1319 w 3416"/>
                <a:gd name="T107" fmla="*/ 902 h 6862"/>
                <a:gd name="T108" fmla="*/ 977 w 3416"/>
                <a:gd name="T109" fmla="*/ 941 h 6862"/>
                <a:gd name="T110" fmla="*/ 643 w 3416"/>
                <a:gd name="T111" fmla="*/ 1056 h 6862"/>
                <a:gd name="T112" fmla="*/ 317 w 3416"/>
                <a:gd name="T113" fmla="*/ 1250 h 6862"/>
                <a:gd name="T114" fmla="*/ 0 w 3416"/>
                <a:gd name="T115" fmla="*/ 1521 h 6862"/>
                <a:gd name="T116" fmla="*/ 288 w 3416"/>
                <a:gd name="T117" fmla="*/ 296 h 6862"/>
                <a:gd name="T118" fmla="*/ 678 w 3416"/>
                <a:gd name="T119" fmla="*/ 142 h 6862"/>
                <a:gd name="T120" fmla="*/ 1073 w 3416"/>
                <a:gd name="T121" fmla="*/ 44 h 6862"/>
                <a:gd name="T122" fmla="*/ 1478 w 3416"/>
                <a:gd name="T123" fmla="*/ 2 h 6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6" h="6862">
                  <a:moveTo>
                    <a:pt x="1478" y="5620"/>
                  </a:moveTo>
                  <a:lnTo>
                    <a:pt x="1544" y="5623"/>
                  </a:lnTo>
                  <a:lnTo>
                    <a:pt x="1607" y="5631"/>
                  </a:lnTo>
                  <a:lnTo>
                    <a:pt x="1666" y="5646"/>
                  </a:lnTo>
                  <a:lnTo>
                    <a:pt x="1726" y="5666"/>
                  </a:lnTo>
                  <a:lnTo>
                    <a:pt x="1784" y="5693"/>
                  </a:lnTo>
                  <a:lnTo>
                    <a:pt x="1839" y="5725"/>
                  </a:lnTo>
                  <a:lnTo>
                    <a:pt x="1891" y="5762"/>
                  </a:lnTo>
                  <a:lnTo>
                    <a:pt x="1943" y="5806"/>
                  </a:lnTo>
                  <a:lnTo>
                    <a:pt x="1989" y="5850"/>
                  </a:lnTo>
                  <a:lnTo>
                    <a:pt x="2027" y="5898"/>
                  </a:lnTo>
                  <a:lnTo>
                    <a:pt x="2062" y="5948"/>
                  </a:lnTo>
                  <a:lnTo>
                    <a:pt x="2089" y="6002"/>
                  </a:lnTo>
                  <a:lnTo>
                    <a:pt x="2110" y="6057"/>
                  </a:lnTo>
                  <a:lnTo>
                    <a:pt x="2125" y="6117"/>
                  </a:lnTo>
                  <a:lnTo>
                    <a:pt x="2135" y="6178"/>
                  </a:lnTo>
                  <a:lnTo>
                    <a:pt x="2137" y="6244"/>
                  </a:lnTo>
                  <a:lnTo>
                    <a:pt x="2135" y="6307"/>
                  </a:lnTo>
                  <a:lnTo>
                    <a:pt x="2125" y="6368"/>
                  </a:lnTo>
                  <a:lnTo>
                    <a:pt x="2110" y="6426"/>
                  </a:lnTo>
                  <a:lnTo>
                    <a:pt x="2089" y="6482"/>
                  </a:lnTo>
                  <a:lnTo>
                    <a:pt x="2062" y="6535"/>
                  </a:lnTo>
                  <a:lnTo>
                    <a:pt x="2027" y="6585"/>
                  </a:lnTo>
                  <a:lnTo>
                    <a:pt x="1989" y="6633"/>
                  </a:lnTo>
                  <a:lnTo>
                    <a:pt x="1943" y="6679"/>
                  </a:lnTo>
                  <a:lnTo>
                    <a:pt x="1891" y="6722"/>
                  </a:lnTo>
                  <a:lnTo>
                    <a:pt x="1837" y="6760"/>
                  </a:lnTo>
                  <a:lnTo>
                    <a:pt x="1782" y="6791"/>
                  </a:lnTo>
                  <a:lnTo>
                    <a:pt x="1724" y="6816"/>
                  </a:lnTo>
                  <a:lnTo>
                    <a:pt x="1664" y="6835"/>
                  </a:lnTo>
                  <a:lnTo>
                    <a:pt x="1605" y="6850"/>
                  </a:lnTo>
                  <a:lnTo>
                    <a:pt x="1542" y="6858"/>
                  </a:lnTo>
                  <a:lnTo>
                    <a:pt x="1478" y="6862"/>
                  </a:lnTo>
                  <a:lnTo>
                    <a:pt x="1413" y="6858"/>
                  </a:lnTo>
                  <a:lnTo>
                    <a:pt x="1350" y="6850"/>
                  </a:lnTo>
                  <a:lnTo>
                    <a:pt x="1288" y="6835"/>
                  </a:lnTo>
                  <a:lnTo>
                    <a:pt x="1229" y="6816"/>
                  </a:lnTo>
                  <a:lnTo>
                    <a:pt x="1169" y="6791"/>
                  </a:lnTo>
                  <a:lnTo>
                    <a:pt x="1113" y="6760"/>
                  </a:lnTo>
                  <a:lnTo>
                    <a:pt x="1060" y="6722"/>
                  </a:lnTo>
                  <a:lnTo>
                    <a:pt x="1008" y="6679"/>
                  </a:lnTo>
                  <a:lnTo>
                    <a:pt x="962" y="6633"/>
                  </a:lnTo>
                  <a:lnTo>
                    <a:pt x="923" y="6585"/>
                  </a:lnTo>
                  <a:lnTo>
                    <a:pt x="889" y="6535"/>
                  </a:lnTo>
                  <a:lnTo>
                    <a:pt x="862" y="6482"/>
                  </a:lnTo>
                  <a:lnTo>
                    <a:pt x="841" y="6426"/>
                  </a:lnTo>
                  <a:lnTo>
                    <a:pt x="825" y="6368"/>
                  </a:lnTo>
                  <a:lnTo>
                    <a:pt x="816" y="6307"/>
                  </a:lnTo>
                  <a:lnTo>
                    <a:pt x="812" y="6244"/>
                  </a:lnTo>
                  <a:lnTo>
                    <a:pt x="816" y="6178"/>
                  </a:lnTo>
                  <a:lnTo>
                    <a:pt x="825" y="6117"/>
                  </a:lnTo>
                  <a:lnTo>
                    <a:pt x="841" y="6057"/>
                  </a:lnTo>
                  <a:lnTo>
                    <a:pt x="862" y="6002"/>
                  </a:lnTo>
                  <a:lnTo>
                    <a:pt x="889" y="5948"/>
                  </a:lnTo>
                  <a:lnTo>
                    <a:pt x="923" y="5898"/>
                  </a:lnTo>
                  <a:lnTo>
                    <a:pt x="962" y="5850"/>
                  </a:lnTo>
                  <a:lnTo>
                    <a:pt x="1008" y="5806"/>
                  </a:lnTo>
                  <a:lnTo>
                    <a:pt x="1060" y="5762"/>
                  </a:lnTo>
                  <a:lnTo>
                    <a:pt x="1113" y="5725"/>
                  </a:lnTo>
                  <a:lnTo>
                    <a:pt x="1167" y="5693"/>
                  </a:lnTo>
                  <a:lnTo>
                    <a:pt x="1225" y="5666"/>
                  </a:lnTo>
                  <a:lnTo>
                    <a:pt x="1286" y="5646"/>
                  </a:lnTo>
                  <a:lnTo>
                    <a:pt x="1348" y="5631"/>
                  </a:lnTo>
                  <a:lnTo>
                    <a:pt x="1411" y="5623"/>
                  </a:lnTo>
                  <a:lnTo>
                    <a:pt x="1478" y="5620"/>
                  </a:lnTo>
                  <a:lnTo>
                    <a:pt x="1478" y="5620"/>
                  </a:lnTo>
                  <a:close/>
                  <a:moveTo>
                    <a:pt x="1580" y="0"/>
                  </a:moveTo>
                  <a:lnTo>
                    <a:pt x="1674" y="2"/>
                  </a:lnTo>
                  <a:lnTo>
                    <a:pt x="1766" y="8"/>
                  </a:lnTo>
                  <a:lnTo>
                    <a:pt x="1856" y="15"/>
                  </a:lnTo>
                  <a:lnTo>
                    <a:pt x="1947" y="25"/>
                  </a:lnTo>
                  <a:lnTo>
                    <a:pt x="2035" y="38"/>
                  </a:lnTo>
                  <a:lnTo>
                    <a:pt x="2121" y="56"/>
                  </a:lnTo>
                  <a:lnTo>
                    <a:pt x="2206" y="75"/>
                  </a:lnTo>
                  <a:lnTo>
                    <a:pt x="2290" y="98"/>
                  </a:lnTo>
                  <a:lnTo>
                    <a:pt x="2373" y="125"/>
                  </a:lnTo>
                  <a:lnTo>
                    <a:pt x="2454" y="154"/>
                  </a:lnTo>
                  <a:lnTo>
                    <a:pt x="2530" y="184"/>
                  </a:lnTo>
                  <a:lnTo>
                    <a:pt x="2605" y="219"/>
                  </a:lnTo>
                  <a:lnTo>
                    <a:pt x="2676" y="257"/>
                  </a:lnTo>
                  <a:lnTo>
                    <a:pt x="2745" y="298"/>
                  </a:lnTo>
                  <a:lnTo>
                    <a:pt x="2813" y="340"/>
                  </a:lnTo>
                  <a:lnTo>
                    <a:pt x="2876" y="386"/>
                  </a:lnTo>
                  <a:lnTo>
                    <a:pt x="2937" y="436"/>
                  </a:lnTo>
                  <a:lnTo>
                    <a:pt x="2995" y="488"/>
                  </a:lnTo>
                  <a:lnTo>
                    <a:pt x="3051" y="543"/>
                  </a:lnTo>
                  <a:lnTo>
                    <a:pt x="3101" y="601"/>
                  </a:lnTo>
                  <a:lnTo>
                    <a:pt x="3149" y="660"/>
                  </a:lnTo>
                  <a:lnTo>
                    <a:pt x="3193" y="724"/>
                  </a:lnTo>
                  <a:lnTo>
                    <a:pt x="3235" y="791"/>
                  </a:lnTo>
                  <a:lnTo>
                    <a:pt x="3272" y="860"/>
                  </a:lnTo>
                  <a:lnTo>
                    <a:pt x="3306" y="933"/>
                  </a:lnTo>
                  <a:lnTo>
                    <a:pt x="3335" y="1008"/>
                  </a:lnTo>
                  <a:lnTo>
                    <a:pt x="3360" y="1087"/>
                  </a:lnTo>
                  <a:lnTo>
                    <a:pt x="3379" y="1167"/>
                  </a:lnTo>
                  <a:lnTo>
                    <a:pt x="3396" y="1252"/>
                  </a:lnTo>
                  <a:lnTo>
                    <a:pt x="3406" y="1338"/>
                  </a:lnTo>
                  <a:lnTo>
                    <a:pt x="3414" y="1428"/>
                  </a:lnTo>
                  <a:lnTo>
                    <a:pt x="3416" y="1521"/>
                  </a:lnTo>
                  <a:lnTo>
                    <a:pt x="3414" y="1609"/>
                  </a:lnTo>
                  <a:lnTo>
                    <a:pt x="3408" y="1695"/>
                  </a:lnTo>
                  <a:lnTo>
                    <a:pt x="3398" y="1778"/>
                  </a:lnTo>
                  <a:lnTo>
                    <a:pt x="3385" y="1858"/>
                  </a:lnTo>
                  <a:lnTo>
                    <a:pt x="3369" y="1937"/>
                  </a:lnTo>
                  <a:lnTo>
                    <a:pt x="3348" y="2012"/>
                  </a:lnTo>
                  <a:lnTo>
                    <a:pt x="3323" y="2087"/>
                  </a:lnTo>
                  <a:lnTo>
                    <a:pt x="3295" y="2158"/>
                  </a:lnTo>
                  <a:lnTo>
                    <a:pt x="3264" y="2227"/>
                  </a:lnTo>
                  <a:lnTo>
                    <a:pt x="3231" y="2294"/>
                  </a:lnTo>
                  <a:lnTo>
                    <a:pt x="3195" y="2360"/>
                  </a:lnTo>
                  <a:lnTo>
                    <a:pt x="3158" y="2425"/>
                  </a:lnTo>
                  <a:lnTo>
                    <a:pt x="3120" y="2488"/>
                  </a:lnTo>
                  <a:lnTo>
                    <a:pt x="3078" y="2552"/>
                  </a:lnTo>
                  <a:lnTo>
                    <a:pt x="3035" y="2611"/>
                  </a:lnTo>
                  <a:lnTo>
                    <a:pt x="2991" y="2671"/>
                  </a:lnTo>
                  <a:lnTo>
                    <a:pt x="2897" y="2786"/>
                  </a:lnTo>
                  <a:lnTo>
                    <a:pt x="2799" y="2891"/>
                  </a:lnTo>
                  <a:lnTo>
                    <a:pt x="2699" y="2993"/>
                  </a:lnTo>
                  <a:lnTo>
                    <a:pt x="2596" y="3087"/>
                  </a:lnTo>
                  <a:lnTo>
                    <a:pt x="2492" y="3177"/>
                  </a:lnTo>
                  <a:lnTo>
                    <a:pt x="2390" y="3268"/>
                  </a:lnTo>
                  <a:lnTo>
                    <a:pt x="2294" y="3358"/>
                  </a:lnTo>
                  <a:lnTo>
                    <a:pt x="2200" y="3450"/>
                  </a:lnTo>
                  <a:lnTo>
                    <a:pt x="2156" y="3494"/>
                  </a:lnTo>
                  <a:lnTo>
                    <a:pt x="2112" y="3540"/>
                  </a:lnTo>
                  <a:lnTo>
                    <a:pt x="2072" y="3586"/>
                  </a:lnTo>
                  <a:lnTo>
                    <a:pt x="2033" y="3634"/>
                  </a:lnTo>
                  <a:lnTo>
                    <a:pt x="1995" y="3680"/>
                  </a:lnTo>
                  <a:lnTo>
                    <a:pt x="1960" y="3728"/>
                  </a:lnTo>
                  <a:lnTo>
                    <a:pt x="1928" y="3776"/>
                  </a:lnTo>
                  <a:lnTo>
                    <a:pt x="1897" y="3826"/>
                  </a:lnTo>
                  <a:lnTo>
                    <a:pt x="1868" y="3874"/>
                  </a:lnTo>
                  <a:lnTo>
                    <a:pt x="1843" y="3926"/>
                  </a:lnTo>
                  <a:lnTo>
                    <a:pt x="1822" y="3978"/>
                  </a:lnTo>
                  <a:lnTo>
                    <a:pt x="1805" y="4032"/>
                  </a:lnTo>
                  <a:lnTo>
                    <a:pt x="1793" y="4086"/>
                  </a:lnTo>
                  <a:lnTo>
                    <a:pt x="1784" y="4143"/>
                  </a:lnTo>
                  <a:lnTo>
                    <a:pt x="1778" y="4199"/>
                  </a:lnTo>
                  <a:lnTo>
                    <a:pt x="1776" y="4258"/>
                  </a:lnTo>
                  <a:lnTo>
                    <a:pt x="1778" y="4356"/>
                  </a:lnTo>
                  <a:lnTo>
                    <a:pt x="1787" y="4448"/>
                  </a:lnTo>
                  <a:lnTo>
                    <a:pt x="1805" y="4537"/>
                  </a:lnTo>
                  <a:lnTo>
                    <a:pt x="1826" y="4621"/>
                  </a:lnTo>
                  <a:lnTo>
                    <a:pt x="1851" y="4698"/>
                  </a:lnTo>
                  <a:lnTo>
                    <a:pt x="1878" y="4771"/>
                  </a:lnTo>
                  <a:lnTo>
                    <a:pt x="1903" y="4836"/>
                  </a:lnTo>
                  <a:lnTo>
                    <a:pt x="1928" y="4896"/>
                  </a:lnTo>
                  <a:lnTo>
                    <a:pt x="948" y="4896"/>
                  </a:lnTo>
                  <a:lnTo>
                    <a:pt x="937" y="4865"/>
                  </a:lnTo>
                  <a:lnTo>
                    <a:pt x="927" y="4832"/>
                  </a:lnTo>
                  <a:lnTo>
                    <a:pt x="918" y="4798"/>
                  </a:lnTo>
                  <a:lnTo>
                    <a:pt x="908" y="4761"/>
                  </a:lnTo>
                  <a:lnTo>
                    <a:pt x="898" y="4723"/>
                  </a:lnTo>
                  <a:lnTo>
                    <a:pt x="891" y="4681"/>
                  </a:lnTo>
                  <a:lnTo>
                    <a:pt x="881" y="4638"/>
                  </a:lnTo>
                  <a:lnTo>
                    <a:pt x="873" y="4592"/>
                  </a:lnTo>
                  <a:lnTo>
                    <a:pt x="860" y="4500"/>
                  </a:lnTo>
                  <a:lnTo>
                    <a:pt x="848" y="4408"/>
                  </a:lnTo>
                  <a:lnTo>
                    <a:pt x="843" y="4316"/>
                  </a:lnTo>
                  <a:lnTo>
                    <a:pt x="841" y="4226"/>
                  </a:lnTo>
                  <a:lnTo>
                    <a:pt x="843" y="4155"/>
                  </a:lnTo>
                  <a:lnTo>
                    <a:pt x="848" y="4087"/>
                  </a:lnTo>
                  <a:lnTo>
                    <a:pt x="856" y="4020"/>
                  </a:lnTo>
                  <a:lnTo>
                    <a:pt x="870" y="3955"/>
                  </a:lnTo>
                  <a:lnTo>
                    <a:pt x="885" y="3892"/>
                  </a:lnTo>
                  <a:lnTo>
                    <a:pt x="904" y="3830"/>
                  </a:lnTo>
                  <a:lnTo>
                    <a:pt x="929" y="3771"/>
                  </a:lnTo>
                  <a:lnTo>
                    <a:pt x="954" y="3711"/>
                  </a:lnTo>
                  <a:lnTo>
                    <a:pt x="1016" y="3600"/>
                  </a:lnTo>
                  <a:lnTo>
                    <a:pt x="1083" y="3490"/>
                  </a:lnTo>
                  <a:lnTo>
                    <a:pt x="1158" y="3385"/>
                  </a:lnTo>
                  <a:lnTo>
                    <a:pt x="1238" y="3281"/>
                  </a:lnTo>
                  <a:lnTo>
                    <a:pt x="1325" y="3183"/>
                  </a:lnTo>
                  <a:lnTo>
                    <a:pt x="1415" y="3085"/>
                  </a:lnTo>
                  <a:lnTo>
                    <a:pt x="1509" y="2989"/>
                  </a:lnTo>
                  <a:lnTo>
                    <a:pt x="1605" y="2897"/>
                  </a:lnTo>
                  <a:lnTo>
                    <a:pt x="1703" y="2803"/>
                  </a:lnTo>
                  <a:lnTo>
                    <a:pt x="1797" y="2713"/>
                  </a:lnTo>
                  <a:lnTo>
                    <a:pt x="1885" y="2623"/>
                  </a:lnTo>
                  <a:lnTo>
                    <a:pt x="1972" y="2534"/>
                  </a:lnTo>
                  <a:lnTo>
                    <a:pt x="2054" y="2444"/>
                  </a:lnTo>
                  <a:lnTo>
                    <a:pt x="2129" y="2352"/>
                  </a:lnTo>
                  <a:lnTo>
                    <a:pt x="2196" y="2258"/>
                  </a:lnTo>
                  <a:lnTo>
                    <a:pt x="2256" y="2162"/>
                  </a:lnTo>
                  <a:lnTo>
                    <a:pt x="2283" y="2112"/>
                  </a:lnTo>
                  <a:lnTo>
                    <a:pt x="2306" y="2062"/>
                  </a:lnTo>
                  <a:lnTo>
                    <a:pt x="2325" y="2010"/>
                  </a:lnTo>
                  <a:lnTo>
                    <a:pt x="2342" y="1958"/>
                  </a:lnTo>
                  <a:lnTo>
                    <a:pt x="2354" y="1905"/>
                  </a:lnTo>
                  <a:lnTo>
                    <a:pt x="2363" y="1849"/>
                  </a:lnTo>
                  <a:lnTo>
                    <a:pt x="2367" y="1791"/>
                  </a:lnTo>
                  <a:lnTo>
                    <a:pt x="2369" y="1734"/>
                  </a:lnTo>
                  <a:lnTo>
                    <a:pt x="2369" y="1684"/>
                  </a:lnTo>
                  <a:lnTo>
                    <a:pt x="2365" y="1634"/>
                  </a:lnTo>
                  <a:lnTo>
                    <a:pt x="2358" y="1586"/>
                  </a:lnTo>
                  <a:lnTo>
                    <a:pt x="2350" y="1538"/>
                  </a:lnTo>
                  <a:lnTo>
                    <a:pt x="2336" y="1494"/>
                  </a:lnTo>
                  <a:lnTo>
                    <a:pt x="2323" y="1451"/>
                  </a:lnTo>
                  <a:lnTo>
                    <a:pt x="2306" y="1409"/>
                  </a:lnTo>
                  <a:lnTo>
                    <a:pt x="2287" y="1369"/>
                  </a:lnTo>
                  <a:lnTo>
                    <a:pt x="2265" y="1330"/>
                  </a:lnTo>
                  <a:lnTo>
                    <a:pt x="2240" y="1294"/>
                  </a:lnTo>
                  <a:lnTo>
                    <a:pt x="2216" y="1259"/>
                  </a:lnTo>
                  <a:lnTo>
                    <a:pt x="2187" y="1227"/>
                  </a:lnTo>
                  <a:lnTo>
                    <a:pt x="2158" y="1194"/>
                  </a:lnTo>
                  <a:lnTo>
                    <a:pt x="2125" y="1165"/>
                  </a:lnTo>
                  <a:lnTo>
                    <a:pt x="2093" y="1137"/>
                  </a:lnTo>
                  <a:lnTo>
                    <a:pt x="2056" y="1110"/>
                  </a:lnTo>
                  <a:lnTo>
                    <a:pt x="1981" y="1060"/>
                  </a:lnTo>
                  <a:lnTo>
                    <a:pt x="1899" y="1018"/>
                  </a:lnTo>
                  <a:lnTo>
                    <a:pt x="1812" y="983"/>
                  </a:lnTo>
                  <a:lnTo>
                    <a:pt x="1722" y="954"/>
                  </a:lnTo>
                  <a:lnTo>
                    <a:pt x="1626" y="931"/>
                  </a:lnTo>
                  <a:lnTo>
                    <a:pt x="1526" y="916"/>
                  </a:lnTo>
                  <a:lnTo>
                    <a:pt x="1424" y="906"/>
                  </a:lnTo>
                  <a:lnTo>
                    <a:pt x="1319" y="902"/>
                  </a:lnTo>
                  <a:lnTo>
                    <a:pt x="1232" y="904"/>
                  </a:lnTo>
                  <a:lnTo>
                    <a:pt x="1148" y="912"/>
                  </a:lnTo>
                  <a:lnTo>
                    <a:pt x="1062" y="923"/>
                  </a:lnTo>
                  <a:lnTo>
                    <a:pt x="977" y="941"/>
                  </a:lnTo>
                  <a:lnTo>
                    <a:pt x="893" y="962"/>
                  </a:lnTo>
                  <a:lnTo>
                    <a:pt x="810" y="989"/>
                  </a:lnTo>
                  <a:lnTo>
                    <a:pt x="726" y="1021"/>
                  </a:lnTo>
                  <a:lnTo>
                    <a:pt x="643" y="1056"/>
                  </a:lnTo>
                  <a:lnTo>
                    <a:pt x="560" y="1098"/>
                  </a:lnTo>
                  <a:lnTo>
                    <a:pt x="480" y="1144"/>
                  </a:lnTo>
                  <a:lnTo>
                    <a:pt x="397" y="1194"/>
                  </a:lnTo>
                  <a:lnTo>
                    <a:pt x="317" y="1250"/>
                  </a:lnTo>
                  <a:lnTo>
                    <a:pt x="238" y="1311"/>
                  </a:lnTo>
                  <a:lnTo>
                    <a:pt x="157" y="1375"/>
                  </a:lnTo>
                  <a:lnTo>
                    <a:pt x="79" y="1446"/>
                  </a:lnTo>
                  <a:lnTo>
                    <a:pt x="0" y="1521"/>
                  </a:lnTo>
                  <a:lnTo>
                    <a:pt x="0" y="447"/>
                  </a:lnTo>
                  <a:lnTo>
                    <a:pt x="96" y="394"/>
                  </a:lnTo>
                  <a:lnTo>
                    <a:pt x="192" y="342"/>
                  </a:lnTo>
                  <a:lnTo>
                    <a:pt x="288" y="296"/>
                  </a:lnTo>
                  <a:lnTo>
                    <a:pt x="384" y="252"/>
                  </a:lnTo>
                  <a:lnTo>
                    <a:pt x="482" y="211"/>
                  </a:lnTo>
                  <a:lnTo>
                    <a:pt x="580" y="175"/>
                  </a:lnTo>
                  <a:lnTo>
                    <a:pt x="678" y="142"/>
                  </a:lnTo>
                  <a:lnTo>
                    <a:pt x="776" y="113"/>
                  </a:lnTo>
                  <a:lnTo>
                    <a:pt x="875" y="86"/>
                  </a:lnTo>
                  <a:lnTo>
                    <a:pt x="973" y="63"/>
                  </a:lnTo>
                  <a:lnTo>
                    <a:pt x="1073" y="44"/>
                  </a:lnTo>
                  <a:lnTo>
                    <a:pt x="1175" y="29"/>
                  </a:lnTo>
                  <a:lnTo>
                    <a:pt x="1275" y="17"/>
                  </a:lnTo>
                  <a:lnTo>
                    <a:pt x="1376" y="8"/>
                  </a:lnTo>
                  <a:lnTo>
                    <a:pt x="1478" y="2"/>
                  </a:lnTo>
                  <a:lnTo>
                    <a:pt x="1580" y="0"/>
                  </a:lnTo>
                  <a:lnTo>
                    <a:pt x="1580" y="0"/>
                  </a:lnTo>
                  <a:close/>
                </a:path>
              </a:pathLst>
            </a:custGeom>
            <a:solidFill>
              <a:schemeClr val="bg1">
                <a:lumMod val="50000"/>
              </a:schemeClr>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grpSp>
          <p:nvGrpSpPr>
            <p:cNvPr id="45" name="Group 44">
              <a:extLst>
                <a:ext uri="{FF2B5EF4-FFF2-40B4-BE49-F238E27FC236}">
                  <a16:creationId xmlns:a16="http://schemas.microsoft.com/office/drawing/2014/main" id="{6B8C53FE-ACA1-4846-9B27-B371E93D8AC8}"/>
                </a:ext>
              </a:extLst>
            </p:cNvPr>
            <p:cNvGrpSpPr/>
            <p:nvPr/>
          </p:nvGrpSpPr>
          <p:grpSpPr bwMode="black">
            <a:xfrm>
              <a:off x="9129869" y="4013129"/>
              <a:ext cx="224537" cy="217941"/>
              <a:chOff x="8754070" y="3848870"/>
              <a:chExt cx="195501" cy="189808"/>
            </a:xfrm>
            <a:solidFill>
              <a:schemeClr val="accent3"/>
            </a:solidFill>
          </p:grpSpPr>
          <p:sp>
            <p:nvSpPr>
              <p:cNvPr id="61" name="Freeform 132">
                <a:extLst>
                  <a:ext uri="{FF2B5EF4-FFF2-40B4-BE49-F238E27FC236}">
                    <a16:creationId xmlns:a16="http://schemas.microsoft.com/office/drawing/2014/main" id="{688CE308-F003-4407-AB40-E7FAADCED751}"/>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2" name="Freeform 133">
                <a:extLst>
                  <a:ext uri="{FF2B5EF4-FFF2-40B4-BE49-F238E27FC236}">
                    <a16:creationId xmlns:a16="http://schemas.microsoft.com/office/drawing/2014/main" id="{EE00C557-28FE-467D-879A-FFE0E503529C}"/>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3" name="Freeform 134">
                <a:extLst>
                  <a:ext uri="{FF2B5EF4-FFF2-40B4-BE49-F238E27FC236}">
                    <a16:creationId xmlns:a16="http://schemas.microsoft.com/office/drawing/2014/main" id="{100B10FC-6FD4-4BE6-8AEF-E8D08AE242D6}"/>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grpSp>
          <p:nvGrpSpPr>
            <p:cNvPr id="46" name="Group 45">
              <a:extLst>
                <a:ext uri="{FF2B5EF4-FFF2-40B4-BE49-F238E27FC236}">
                  <a16:creationId xmlns:a16="http://schemas.microsoft.com/office/drawing/2014/main" id="{68DB1F1C-A106-4968-9284-C3610A008B58}"/>
                </a:ext>
              </a:extLst>
            </p:cNvPr>
            <p:cNvGrpSpPr/>
            <p:nvPr/>
          </p:nvGrpSpPr>
          <p:grpSpPr bwMode="black">
            <a:xfrm>
              <a:off x="10761928" y="2798698"/>
              <a:ext cx="169765" cy="164777"/>
              <a:chOff x="8754070" y="3848870"/>
              <a:chExt cx="195501" cy="189808"/>
            </a:xfrm>
            <a:solidFill>
              <a:schemeClr val="accent3"/>
            </a:solidFill>
          </p:grpSpPr>
          <p:sp>
            <p:nvSpPr>
              <p:cNvPr id="58" name="Freeform 132">
                <a:extLst>
                  <a:ext uri="{FF2B5EF4-FFF2-40B4-BE49-F238E27FC236}">
                    <a16:creationId xmlns:a16="http://schemas.microsoft.com/office/drawing/2014/main" id="{8E56987C-173E-4089-A36F-08E2E2AF57D5}"/>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9" name="Freeform 133">
                <a:extLst>
                  <a:ext uri="{FF2B5EF4-FFF2-40B4-BE49-F238E27FC236}">
                    <a16:creationId xmlns:a16="http://schemas.microsoft.com/office/drawing/2014/main" id="{043425BC-87D4-4A81-9787-626F4C7362E8}"/>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0" name="Freeform 134">
                <a:extLst>
                  <a:ext uri="{FF2B5EF4-FFF2-40B4-BE49-F238E27FC236}">
                    <a16:creationId xmlns:a16="http://schemas.microsoft.com/office/drawing/2014/main" id="{4C5DC355-45B6-4C81-A111-853E75F575B0}"/>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grpSp>
          <p:nvGrpSpPr>
            <p:cNvPr id="47" name="Group 46">
              <a:extLst>
                <a:ext uri="{FF2B5EF4-FFF2-40B4-BE49-F238E27FC236}">
                  <a16:creationId xmlns:a16="http://schemas.microsoft.com/office/drawing/2014/main" id="{AA623F91-9F97-4981-A117-CC4786C4E8A8}"/>
                </a:ext>
              </a:extLst>
            </p:cNvPr>
            <p:cNvGrpSpPr/>
            <p:nvPr/>
          </p:nvGrpSpPr>
          <p:grpSpPr bwMode="black">
            <a:xfrm>
              <a:off x="11480048" y="4331698"/>
              <a:ext cx="258282" cy="250695"/>
              <a:chOff x="8754070" y="3848870"/>
              <a:chExt cx="195501" cy="189808"/>
            </a:xfrm>
            <a:solidFill>
              <a:schemeClr val="accent3"/>
            </a:solidFill>
          </p:grpSpPr>
          <p:sp>
            <p:nvSpPr>
              <p:cNvPr id="55" name="Freeform 132">
                <a:extLst>
                  <a:ext uri="{FF2B5EF4-FFF2-40B4-BE49-F238E27FC236}">
                    <a16:creationId xmlns:a16="http://schemas.microsoft.com/office/drawing/2014/main" id="{FF915FFE-A7C2-4E78-89EA-1E99E03CDBD2}"/>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6" name="Freeform 133">
                <a:extLst>
                  <a:ext uri="{FF2B5EF4-FFF2-40B4-BE49-F238E27FC236}">
                    <a16:creationId xmlns:a16="http://schemas.microsoft.com/office/drawing/2014/main" id="{0F092DB0-64D2-40ED-9B2C-B6AC180D6A95}"/>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7" name="Freeform 134">
                <a:extLst>
                  <a:ext uri="{FF2B5EF4-FFF2-40B4-BE49-F238E27FC236}">
                    <a16:creationId xmlns:a16="http://schemas.microsoft.com/office/drawing/2014/main" id="{E0312457-737D-4D87-A095-2CC7CEFB823E}"/>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48" name="Rectangle 78">
              <a:extLst>
                <a:ext uri="{FF2B5EF4-FFF2-40B4-BE49-F238E27FC236}">
                  <a16:creationId xmlns:a16="http://schemas.microsoft.com/office/drawing/2014/main" id="{5B7D0D5D-0A11-4D14-AD77-439BDC0090F2}"/>
                </a:ext>
              </a:extLst>
            </p:cNvPr>
            <p:cNvSpPr/>
            <p:nvPr/>
          </p:nvSpPr>
          <p:spPr bwMode="auto">
            <a:xfrm rot="10800000">
              <a:off x="10192541" y="169731"/>
              <a:ext cx="1078067" cy="635836"/>
            </a:xfrm>
            <a:custGeom>
              <a:avLst/>
              <a:gdLst>
                <a:gd name="connsiteX0" fmla="*/ 0 w 2544741"/>
                <a:gd name="connsiteY0" fmla="*/ 0 h 855488"/>
                <a:gd name="connsiteX1" fmla="*/ 2544741 w 2544741"/>
                <a:gd name="connsiteY1" fmla="*/ 0 h 855488"/>
                <a:gd name="connsiteX2" fmla="*/ 2544741 w 2544741"/>
                <a:gd name="connsiteY2" fmla="*/ 855488 h 855488"/>
                <a:gd name="connsiteX3" fmla="*/ 0 w 2544741"/>
                <a:gd name="connsiteY3" fmla="*/ 855488 h 855488"/>
                <a:gd name="connsiteX4" fmla="*/ 0 w 2544741"/>
                <a:gd name="connsiteY4" fmla="*/ 0 h 855488"/>
                <a:gd name="connsiteX0" fmla="*/ 2544741 w 2636181"/>
                <a:gd name="connsiteY0" fmla="*/ 855488 h 946928"/>
                <a:gd name="connsiteX1" fmla="*/ 0 w 2636181"/>
                <a:gd name="connsiteY1" fmla="*/ 855488 h 946928"/>
                <a:gd name="connsiteX2" fmla="*/ 0 w 2636181"/>
                <a:gd name="connsiteY2" fmla="*/ 0 h 946928"/>
                <a:gd name="connsiteX3" fmla="*/ 2544741 w 2636181"/>
                <a:gd name="connsiteY3" fmla="*/ 0 h 946928"/>
                <a:gd name="connsiteX4" fmla="*/ 2636181 w 2636181"/>
                <a:gd name="connsiteY4" fmla="*/ 946928 h 946928"/>
                <a:gd name="connsiteX0" fmla="*/ 0 w 2636181"/>
                <a:gd name="connsiteY0" fmla="*/ 855488 h 946928"/>
                <a:gd name="connsiteX1" fmla="*/ 0 w 2636181"/>
                <a:gd name="connsiteY1" fmla="*/ 0 h 946928"/>
                <a:gd name="connsiteX2" fmla="*/ 2544741 w 2636181"/>
                <a:gd name="connsiteY2" fmla="*/ 0 h 946928"/>
                <a:gd name="connsiteX3" fmla="*/ 2636181 w 2636181"/>
                <a:gd name="connsiteY3" fmla="*/ 946928 h 946928"/>
                <a:gd name="connsiteX0" fmla="*/ 0 w 2549095"/>
                <a:gd name="connsiteY0" fmla="*/ 855488 h 946928"/>
                <a:gd name="connsiteX1" fmla="*/ 0 w 2549095"/>
                <a:gd name="connsiteY1" fmla="*/ 0 h 946928"/>
                <a:gd name="connsiteX2" fmla="*/ 2544741 w 2549095"/>
                <a:gd name="connsiteY2" fmla="*/ 0 h 946928"/>
                <a:gd name="connsiteX3" fmla="*/ 2549095 w 2549095"/>
                <a:gd name="connsiteY3" fmla="*/ 946928 h 946928"/>
                <a:gd name="connsiteX0" fmla="*/ 0 w 2556715"/>
                <a:gd name="connsiteY0" fmla="*/ 855488 h 855488"/>
                <a:gd name="connsiteX1" fmla="*/ 0 w 2556715"/>
                <a:gd name="connsiteY1" fmla="*/ 0 h 855488"/>
                <a:gd name="connsiteX2" fmla="*/ 2544741 w 2556715"/>
                <a:gd name="connsiteY2" fmla="*/ 0 h 855488"/>
                <a:gd name="connsiteX3" fmla="*/ 2556715 w 255671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 name="connsiteX4" fmla="*/ 0 w 2549095"/>
                <a:gd name="connsiteY4" fmla="*/ 855488 h 86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095" h="866096">
                  <a:moveTo>
                    <a:pt x="0" y="855488"/>
                  </a:moveTo>
                  <a:lnTo>
                    <a:pt x="0" y="0"/>
                  </a:lnTo>
                  <a:lnTo>
                    <a:pt x="2544741" y="0"/>
                  </a:lnTo>
                  <a:cubicBezTo>
                    <a:pt x="2544741" y="285163"/>
                    <a:pt x="2549095" y="866096"/>
                    <a:pt x="2549095" y="866096"/>
                  </a:cubicBezTo>
                  <a:lnTo>
                    <a:pt x="0" y="855488"/>
                  </a:lnTo>
                  <a:close/>
                </a:path>
              </a:pathLst>
            </a:custGeom>
            <a:solidFill>
              <a:schemeClr val="bg1"/>
            </a:solidFill>
            <a:ln w="381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74">
              <a:extLst>
                <a:ext uri="{FF2B5EF4-FFF2-40B4-BE49-F238E27FC236}">
                  <a16:creationId xmlns:a16="http://schemas.microsoft.com/office/drawing/2014/main" id="{1E719B80-2A29-496F-97F8-EBA324EBACA5}"/>
                </a:ext>
              </a:extLst>
            </p:cNvPr>
            <p:cNvSpPr>
              <a:spLocks noEditPoints="1"/>
            </p:cNvSpPr>
            <p:nvPr/>
          </p:nvSpPr>
          <p:spPr bwMode="black">
            <a:xfrm>
              <a:off x="10571374" y="191043"/>
              <a:ext cx="609623" cy="521468"/>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68217A"/>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50" name="Freeform 88">
              <a:extLst>
                <a:ext uri="{FF2B5EF4-FFF2-40B4-BE49-F238E27FC236}">
                  <a16:creationId xmlns:a16="http://schemas.microsoft.com/office/drawing/2014/main" id="{8CF1FDB3-ED56-423C-A872-6947C8628584}"/>
                </a:ext>
              </a:extLst>
            </p:cNvPr>
            <p:cNvSpPr>
              <a:spLocks noEditPoints="1"/>
            </p:cNvSpPr>
            <p:nvPr/>
          </p:nvSpPr>
          <p:spPr bwMode="auto">
            <a:xfrm>
              <a:off x="10286499" y="459125"/>
              <a:ext cx="311801" cy="264473"/>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008272"/>
            </a:solidFill>
            <a:ln w="25400"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defTabSz="806431">
                <a:defRPr/>
              </a:pPr>
              <a:endParaRPr lang="en-US" sz="2157" kern="0" spc="-132" dirty="0">
                <a:solidFill>
                  <a:srgbClr val="000000">
                    <a:alpha val="99000"/>
                  </a:srgbClr>
                </a:solidFill>
                <a:sym typeface="Segoe UI"/>
              </a:endParaRPr>
            </a:p>
          </p:txBody>
        </p:sp>
        <p:grpSp>
          <p:nvGrpSpPr>
            <p:cNvPr id="51" name="Group 50">
              <a:extLst>
                <a:ext uri="{FF2B5EF4-FFF2-40B4-BE49-F238E27FC236}">
                  <a16:creationId xmlns:a16="http://schemas.microsoft.com/office/drawing/2014/main" id="{4D3E7EC7-68B9-48F3-887D-A921245B8D28}"/>
                </a:ext>
              </a:extLst>
            </p:cNvPr>
            <p:cNvGrpSpPr/>
            <p:nvPr/>
          </p:nvGrpSpPr>
          <p:grpSpPr>
            <a:xfrm rot="5400000">
              <a:off x="11894264" y="3458260"/>
              <a:ext cx="670991" cy="186017"/>
              <a:chOff x="10576225" y="1124579"/>
              <a:chExt cx="607702" cy="168471"/>
            </a:xfrm>
            <a:solidFill>
              <a:schemeClr val="accent1"/>
            </a:solidFill>
          </p:grpSpPr>
          <p:sp>
            <p:nvSpPr>
              <p:cNvPr id="53" name="Freeform 25">
                <a:extLst>
                  <a:ext uri="{FF2B5EF4-FFF2-40B4-BE49-F238E27FC236}">
                    <a16:creationId xmlns:a16="http://schemas.microsoft.com/office/drawing/2014/main" id="{4ACCDD16-EE4B-48BC-A29A-3151EA667E17}"/>
                  </a:ext>
                </a:extLst>
              </p:cNvPr>
              <p:cNvSpPr>
                <a:spLocks noEditPoints="1"/>
              </p:cNvSpPr>
              <p:nvPr/>
            </p:nvSpPr>
            <p:spPr bwMode="auto">
              <a:xfrm rot="16200000">
                <a:off x="10795840" y="904964"/>
                <a:ext cx="168471" cy="607702"/>
              </a:xfrm>
              <a:custGeom>
                <a:avLst/>
                <a:gdLst>
                  <a:gd name="T0" fmla="*/ 467 w 555"/>
                  <a:gd name="T1" fmla="*/ 0 h 2002"/>
                  <a:gd name="T2" fmla="*/ 87 w 555"/>
                  <a:gd name="T3" fmla="*/ 0 h 2002"/>
                  <a:gd name="T4" fmla="*/ 0 w 555"/>
                  <a:gd name="T5" fmla="*/ 87 h 2002"/>
                  <a:gd name="T6" fmla="*/ 0 w 555"/>
                  <a:gd name="T7" fmla="*/ 1914 h 2002"/>
                  <a:gd name="T8" fmla="*/ 87 w 555"/>
                  <a:gd name="T9" fmla="*/ 2002 h 2002"/>
                  <a:gd name="T10" fmla="*/ 467 w 555"/>
                  <a:gd name="T11" fmla="*/ 2002 h 2002"/>
                  <a:gd name="T12" fmla="*/ 555 w 555"/>
                  <a:gd name="T13" fmla="*/ 1914 h 2002"/>
                  <a:gd name="T14" fmla="*/ 555 w 555"/>
                  <a:gd name="T15" fmla="*/ 87 h 2002"/>
                  <a:gd name="T16" fmla="*/ 467 w 555"/>
                  <a:gd name="T17" fmla="*/ 0 h 2002"/>
                  <a:gd name="T18" fmla="*/ 131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1 w 555"/>
                  <a:gd name="T33" fmla="*/ 1345 h 2002"/>
                  <a:gd name="T34" fmla="*/ 131 w 555"/>
                  <a:gd name="T35" fmla="*/ 182 h 2002"/>
                  <a:gd name="T36" fmla="*/ 277 w 555"/>
                  <a:gd name="T37" fmla="*/ 1884 h 2002"/>
                  <a:gd name="T38" fmla="*/ 131 w 555"/>
                  <a:gd name="T39" fmla="*/ 1739 h 2002"/>
                  <a:gd name="T40" fmla="*/ 277 w 555"/>
                  <a:gd name="T41" fmla="*/ 1592 h 2002"/>
                  <a:gd name="T42" fmla="*/ 424 w 555"/>
                  <a:gd name="T43" fmla="*/ 1739 h 2002"/>
                  <a:gd name="T44" fmla="*/ 277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7" y="0"/>
                    </a:moveTo>
                    <a:cubicBezTo>
                      <a:pt x="87" y="0"/>
                      <a:pt x="87" y="0"/>
                      <a:pt x="87" y="0"/>
                    </a:cubicBezTo>
                    <a:cubicBezTo>
                      <a:pt x="39" y="0"/>
                      <a:pt x="0" y="39"/>
                      <a:pt x="0" y="87"/>
                    </a:cubicBezTo>
                    <a:cubicBezTo>
                      <a:pt x="0" y="1914"/>
                      <a:pt x="0" y="1914"/>
                      <a:pt x="0" y="1914"/>
                    </a:cubicBezTo>
                    <a:cubicBezTo>
                      <a:pt x="0" y="1962"/>
                      <a:pt x="39" y="2002"/>
                      <a:pt x="87" y="2002"/>
                    </a:cubicBezTo>
                    <a:cubicBezTo>
                      <a:pt x="467" y="2002"/>
                      <a:pt x="467" y="2002"/>
                      <a:pt x="467" y="2002"/>
                    </a:cubicBezTo>
                    <a:cubicBezTo>
                      <a:pt x="516" y="2002"/>
                      <a:pt x="555" y="1962"/>
                      <a:pt x="555" y="1914"/>
                    </a:cubicBezTo>
                    <a:cubicBezTo>
                      <a:pt x="555" y="87"/>
                      <a:pt x="555" y="87"/>
                      <a:pt x="555" y="87"/>
                    </a:cubicBezTo>
                    <a:cubicBezTo>
                      <a:pt x="555" y="39"/>
                      <a:pt x="516" y="0"/>
                      <a:pt x="467" y="0"/>
                    </a:cubicBezTo>
                    <a:close/>
                    <a:moveTo>
                      <a:pt x="131" y="182"/>
                    </a:moveTo>
                    <a:cubicBezTo>
                      <a:pt x="131"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1" y="1372"/>
                      <a:pt x="131" y="1345"/>
                    </a:cubicBezTo>
                    <a:lnTo>
                      <a:pt x="131" y="182"/>
                    </a:lnTo>
                    <a:close/>
                    <a:moveTo>
                      <a:pt x="277" y="1884"/>
                    </a:moveTo>
                    <a:cubicBezTo>
                      <a:pt x="197" y="1884"/>
                      <a:pt x="131" y="1819"/>
                      <a:pt x="131" y="1739"/>
                    </a:cubicBezTo>
                    <a:cubicBezTo>
                      <a:pt x="131" y="1658"/>
                      <a:pt x="197" y="1592"/>
                      <a:pt x="277" y="1592"/>
                    </a:cubicBezTo>
                    <a:cubicBezTo>
                      <a:pt x="358" y="1592"/>
                      <a:pt x="424" y="1658"/>
                      <a:pt x="424" y="1739"/>
                    </a:cubicBezTo>
                    <a:cubicBezTo>
                      <a:pt x="424" y="1819"/>
                      <a:pt x="358" y="1884"/>
                      <a:pt x="277" y="1884"/>
                    </a:cubicBezTo>
                    <a:close/>
                  </a:path>
                </a:pathLst>
              </a:custGeom>
              <a:solidFill>
                <a:srgbClr val="00188F"/>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54" name="Oval 46">
                <a:extLst>
                  <a:ext uri="{FF2B5EF4-FFF2-40B4-BE49-F238E27FC236}">
                    <a16:creationId xmlns:a16="http://schemas.microsoft.com/office/drawing/2014/main" id="{9B821654-2002-47C9-9729-2B69BDA8CE87}"/>
                  </a:ext>
                </a:extLst>
              </p:cNvPr>
              <p:cNvSpPr>
                <a:spLocks noChangeArrowheads="1"/>
              </p:cNvSpPr>
              <p:nvPr/>
            </p:nvSpPr>
            <p:spPr bwMode="auto">
              <a:xfrm rot="16200000">
                <a:off x="11080094" y="1184977"/>
                <a:ext cx="47676" cy="47676"/>
              </a:xfrm>
              <a:prstGeom prst="ellipse">
                <a:avLst/>
              </a:prstGeom>
              <a:solidFill>
                <a:srgbClr val="00188F"/>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sp>
          <p:nvSpPr>
            <p:cNvPr id="52" name="Freeform 135">
              <a:extLst>
                <a:ext uri="{FF2B5EF4-FFF2-40B4-BE49-F238E27FC236}">
                  <a16:creationId xmlns:a16="http://schemas.microsoft.com/office/drawing/2014/main" id="{AEF74C71-0EF1-40F2-B0A6-80F3B5828478}"/>
                </a:ext>
              </a:extLst>
            </p:cNvPr>
            <p:cNvSpPr/>
            <p:nvPr/>
          </p:nvSpPr>
          <p:spPr bwMode="auto">
            <a:xfrm rot="1813230">
              <a:off x="11332024" y="4794092"/>
              <a:ext cx="264822" cy="213770"/>
            </a:xfrm>
            <a:custGeom>
              <a:avLst/>
              <a:gdLst>
                <a:gd name="connsiteX0" fmla="*/ 185163 w 353329"/>
                <a:gd name="connsiteY0" fmla="*/ 8087 h 285215"/>
                <a:gd name="connsiteX1" fmla="*/ 266438 w 353329"/>
                <a:gd name="connsiteY1" fmla="*/ 29529 h 285215"/>
                <a:gd name="connsiteX2" fmla="*/ 244995 w 353329"/>
                <a:gd name="connsiteY2" fmla="*/ 110804 h 285215"/>
                <a:gd name="connsiteX3" fmla="*/ 179402 w 353329"/>
                <a:gd name="connsiteY3" fmla="*/ 107001 h 285215"/>
                <a:gd name="connsiteX4" fmla="*/ 176872 w 353329"/>
                <a:gd name="connsiteY4" fmla="*/ 104156 h 285215"/>
                <a:gd name="connsiteX5" fmla="*/ 105920 w 353329"/>
                <a:gd name="connsiteY5" fmla="*/ 190360 h 285215"/>
                <a:gd name="connsiteX6" fmla="*/ 110804 w 353329"/>
                <a:gd name="connsiteY6" fmla="*/ 195854 h 285215"/>
                <a:gd name="connsiteX7" fmla="*/ 113808 w 353329"/>
                <a:gd name="connsiteY7" fmla="*/ 218005 h 285215"/>
                <a:gd name="connsiteX8" fmla="*/ 235589 w 353329"/>
                <a:gd name="connsiteY8" fmla="*/ 218005 h 285215"/>
                <a:gd name="connsiteX9" fmla="*/ 236413 w 353329"/>
                <a:gd name="connsiteY9" fmla="*/ 205488 h 285215"/>
                <a:gd name="connsiteX10" fmla="*/ 263967 w 353329"/>
                <a:gd name="connsiteY10" fmla="*/ 169291 h 285215"/>
                <a:gd name="connsiteX11" fmla="*/ 345241 w 353329"/>
                <a:gd name="connsiteY11" fmla="*/ 190734 h 285215"/>
                <a:gd name="connsiteX12" fmla="*/ 323799 w 353329"/>
                <a:gd name="connsiteY12" fmla="*/ 272008 h 285215"/>
                <a:gd name="connsiteX13" fmla="*/ 242525 w 353329"/>
                <a:gd name="connsiteY13" fmla="*/ 250565 h 285215"/>
                <a:gd name="connsiteX14" fmla="*/ 240778 w 353329"/>
                <a:gd name="connsiteY14" fmla="*/ 245437 h 285215"/>
                <a:gd name="connsiteX15" fmla="*/ 114738 w 353329"/>
                <a:gd name="connsiteY15" fmla="*/ 245437 h 285215"/>
                <a:gd name="connsiteX16" fmla="*/ 107002 w 353329"/>
                <a:gd name="connsiteY16" fmla="*/ 261448 h 285215"/>
                <a:gd name="connsiteX17" fmla="*/ 89362 w 353329"/>
                <a:gd name="connsiteY17" fmla="*/ 277128 h 285215"/>
                <a:gd name="connsiteX18" fmla="*/ 8087 w 353329"/>
                <a:gd name="connsiteY18" fmla="*/ 255685 h 285215"/>
                <a:gd name="connsiteX19" fmla="*/ 29530 w 353329"/>
                <a:gd name="connsiteY19" fmla="*/ 174411 h 285215"/>
                <a:gd name="connsiteX20" fmla="*/ 74608 w 353329"/>
                <a:gd name="connsiteY20" fmla="*/ 168300 h 285215"/>
                <a:gd name="connsiteX21" fmla="*/ 84581 w 353329"/>
                <a:gd name="connsiteY21" fmla="*/ 173119 h 285215"/>
                <a:gd name="connsiteX22" fmla="*/ 160736 w 353329"/>
                <a:gd name="connsiteY22" fmla="*/ 80595 h 285215"/>
                <a:gd name="connsiteX23" fmla="*/ 156112 w 353329"/>
                <a:gd name="connsiteY23" fmla="*/ 67019 h 285215"/>
                <a:gd name="connsiteX24" fmla="*/ 185163 w 353329"/>
                <a:gd name="connsiteY24" fmla="*/ 8087 h 2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329" h="285215">
                  <a:moveTo>
                    <a:pt x="185163" y="8087"/>
                  </a:moveTo>
                  <a:cubicBezTo>
                    <a:pt x="213528" y="-8435"/>
                    <a:pt x="249915" y="1165"/>
                    <a:pt x="266438" y="29529"/>
                  </a:cubicBezTo>
                  <a:cubicBezTo>
                    <a:pt x="282960" y="57894"/>
                    <a:pt x="273360" y="94281"/>
                    <a:pt x="244995" y="110804"/>
                  </a:cubicBezTo>
                  <a:cubicBezTo>
                    <a:pt x="223722" y="123195"/>
                    <a:pt x="197936" y="120893"/>
                    <a:pt x="179402" y="107001"/>
                  </a:cubicBezTo>
                  <a:lnTo>
                    <a:pt x="176872" y="104156"/>
                  </a:lnTo>
                  <a:lnTo>
                    <a:pt x="105920" y="190360"/>
                  </a:lnTo>
                  <a:lnTo>
                    <a:pt x="110804" y="195854"/>
                  </a:lnTo>
                  <a:lnTo>
                    <a:pt x="113808" y="218005"/>
                  </a:lnTo>
                  <a:lnTo>
                    <a:pt x="235589" y="218005"/>
                  </a:lnTo>
                  <a:lnTo>
                    <a:pt x="236413" y="205488"/>
                  </a:lnTo>
                  <a:cubicBezTo>
                    <a:pt x="240293" y="190780"/>
                    <a:pt x="249785" y="177552"/>
                    <a:pt x="263967" y="169291"/>
                  </a:cubicBezTo>
                  <a:cubicBezTo>
                    <a:pt x="292332" y="152769"/>
                    <a:pt x="328719" y="162369"/>
                    <a:pt x="345241" y="190734"/>
                  </a:cubicBezTo>
                  <a:cubicBezTo>
                    <a:pt x="361764" y="219098"/>
                    <a:pt x="352164" y="255486"/>
                    <a:pt x="323799" y="272008"/>
                  </a:cubicBezTo>
                  <a:cubicBezTo>
                    <a:pt x="295434" y="288530"/>
                    <a:pt x="259047" y="278930"/>
                    <a:pt x="242525" y="250565"/>
                  </a:cubicBezTo>
                  <a:lnTo>
                    <a:pt x="240778" y="245437"/>
                  </a:lnTo>
                  <a:lnTo>
                    <a:pt x="114738" y="245437"/>
                  </a:lnTo>
                  <a:lnTo>
                    <a:pt x="107002" y="261448"/>
                  </a:lnTo>
                  <a:cubicBezTo>
                    <a:pt x="102372" y="267625"/>
                    <a:pt x="96453" y="272997"/>
                    <a:pt x="89362" y="277128"/>
                  </a:cubicBezTo>
                  <a:cubicBezTo>
                    <a:pt x="60997" y="293650"/>
                    <a:pt x="24610" y="284050"/>
                    <a:pt x="8087" y="255685"/>
                  </a:cubicBezTo>
                  <a:cubicBezTo>
                    <a:pt x="-8435" y="227321"/>
                    <a:pt x="1165" y="190933"/>
                    <a:pt x="29530" y="174411"/>
                  </a:cubicBezTo>
                  <a:cubicBezTo>
                    <a:pt x="43712" y="166150"/>
                    <a:pt x="59900" y="164419"/>
                    <a:pt x="74608" y="168300"/>
                  </a:cubicBezTo>
                  <a:lnTo>
                    <a:pt x="84581" y="173119"/>
                  </a:lnTo>
                  <a:lnTo>
                    <a:pt x="160736" y="80595"/>
                  </a:lnTo>
                  <a:lnTo>
                    <a:pt x="156112" y="67019"/>
                  </a:lnTo>
                  <a:cubicBezTo>
                    <a:pt x="153172" y="44044"/>
                    <a:pt x="163890" y="20478"/>
                    <a:pt x="185163" y="8087"/>
                  </a:cubicBezTo>
                  <a:close/>
                </a:path>
              </a:pathLst>
            </a:cu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C71557E9-B80A-41EF-9186-F3C67EE5BB6D}"/>
              </a:ext>
            </a:extLst>
          </p:cNvPr>
          <p:cNvSpPr/>
          <p:nvPr/>
        </p:nvSpPr>
        <p:spPr bwMode="auto">
          <a:xfrm>
            <a:off x="939514" y="2744266"/>
            <a:ext cx="5146202" cy="12715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r>
              <a:rPr lang="en-US" sz="4000" dirty="0">
                <a:solidFill>
                  <a:schemeClr val="tx1">
                    <a:lumMod val="95000"/>
                    <a:lumOff val="5000"/>
                  </a:schemeClr>
                </a:solidFill>
              </a:rPr>
              <a:t>IoT solutions</a:t>
            </a:r>
            <a:r>
              <a:rPr lang="pl-PL" sz="4000" dirty="0">
                <a:solidFill>
                  <a:schemeClr val="tx1">
                    <a:lumMod val="95000"/>
                    <a:lumOff val="5000"/>
                  </a:schemeClr>
                </a:solidFill>
              </a:rPr>
              <a:t> on </a:t>
            </a:r>
            <a:r>
              <a:rPr lang="pl-PL" sz="4000" dirty="0" err="1">
                <a:solidFill>
                  <a:schemeClr val="tx1">
                    <a:lumMod val="95000"/>
                    <a:lumOff val="5000"/>
                  </a:schemeClr>
                </a:solidFill>
              </a:rPr>
              <a:t>Azure</a:t>
            </a:r>
            <a:endParaRPr lang="en-US" sz="4000" dirty="0">
              <a:solidFill>
                <a:schemeClr val="tx1">
                  <a:lumMod val="95000"/>
                  <a:lumOff val="5000"/>
                </a:schemeClr>
              </a:solidFill>
            </a:endParaRPr>
          </a:p>
        </p:txBody>
      </p:sp>
      <p:sp>
        <p:nvSpPr>
          <p:cNvPr id="86" name="Freeform 176">
            <a:extLst>
              <a:ext uri="{FF2B5EF4-FFF2-40B4-BE49-F238E27FC236}">
                <a16:creationId xmlns:a16="http://schemas.microsoft.com/office/drawing/2014/main" id="{7D0487C5-A3DB-4457-B1A6-A83C99E5EEA0}"/>
              </a:ext>
            </a:extLst>
          </p:cNvPr>
          <p:cNvSpPr>
            <a:spLocks/>
          </p:cNvSpPr>
          <p:nvPr/>
        </p:nvSpPr>
        <p:spPr bwMode="black">
          <a:xfrm>
            <a:off x="6815917" y="2294514"/>
            <a:ext cx="632100" cy="356600"/>
          </a:xfrm>
          <a:custGeom>
            <a:avLst/>
            <a:gdLst>
              <a:gd name="connsiteX0" fmla="*/ 208342 w 644867"/>
              <a:gd name="connsiteY0" fmla="*/ 178753 h 363803"/>
              <a:gd name="connsiteX1" fmla="*/ 284403 w 644867"/>
              <a:gd name="connsiteY1" fmla="*/ 224190 h 363803"/>
              <a:gd name="connsiteX2" fmla="*/ 322434 w 644867"/>
              <a:gd name="connsiteY2" fmla="*/ 234103 h 363803"/>
              <a:gd name="connsiteX3" fmla="*/ 359638 w 644867"/>
              <a:gd name="connsiteY3" fmla="*/ 224190 h 363803"/>
              <a:gd name="connsiteX4" fmla="*/ 436526 w 644867"/>
              <a:gd name="connsiteY4" fmla="*/ 178753 h 363803"/>
              <a:gd name="connsiteX5" fmla="*/ 644867 w 644867"/>
              <a:gd name="connsiteY5" fmla="*/ 302671 h 363803"/>
              <a:gd name="connsiteX6" fmla="*/ 644867 w 644867"/>
              <a:gd name="connsiteY6" fmla="*/ 324150 h 363803"/>
              <a:gd name="connsiteX7" fmla="*/ 605183 w 644867"/>
              <a:gd name="connsiteY7" fmla="*/ 363803 h 363803"/>
              <a:gd name="connsiteX8" fmla="*/ 39684 w 644867"/>
              <a:gd name="connsiteY8" fmla="*/ 363803 h 363803"/>
              <a:gd name="connsiteX9" fmla="*/ 0 w 644867"/>
              <a:gd name="connsiteY9" fmla="*/ 324150 h 363803"/>
              <a:gd name="connsiteX10" fmla="*/ 0 w 644867"/>
              <a:gd name="connsiteY10" fmla="*/ 302671 h 363803"/>
              <a:gd name="connsiteX11" fmla="*/ 208342 w 644867"/>
              <a:gd name="connsiteY11" fmla="*/ 178753 h 363803"/>
              <a:gd name="connsiteX12" fmla="*/ 644867 w 644867"/>
              <a:gd name="connsiteY12" fmla="*/ 54570 h 363803"/>
              <a:gd name="connsiteX13" fmla="*/ 644867 w 644867"/>
              <a:gd name="connsiteY13" fmla="*/ 267954 h 363803"/>
              <a:gd name="connsiteX14" fmla="*/ 465368 w 644867"/>
              <a:gd name="connsiteY14" fmla="*/ 161262 h 363803"/>
              <a:gd name="connsiteX15" fmla="*/ 0 w 644867"/>
              <a:gd name="connsiteY15" fmla="*/ 54570 h 363803"/>
              <a:gd name="connsiteX16" fmla="*/ 179149 w 644867"/>
              <a:gd name="connsiteY16" fmla="*/ 161262 h 363803"/>
              <a:gd name="connsiteX17" fmla="*/ 0 w 644867"/>
              <a:gd name="connsiteY17" fmla="*/ 267954 h 363803"/>
              <a:gd name="connsiteX18" fmla="*/ 39412 w 644867"/>
              <a:gd name="connsiteY18" fmla="*/ 0 h 363803"/>
              <a:gd name="connsiteX19" fmla="*/ 605107 w 644867"/>
              <a:gd name="connsiteY19" fmla="*/ 0 h 363803"/>
              <a:gd name="connsiteX20" fmla="*/ 640669 w 644867"/>
              <a:gd name="connsiteY20" fmla="*/ 22331 h 363803"/>
              <a:gd name="connsiteX21" fmla="*/ 343762 w 644867"/>
              <a:gd name="connsiteY21" fmla="*/ 198501 h 363803"/>
              <a:gd name="connsiteX22" fmla="*/ 343762 w 644867"/>
              <a:gd name="connsiteY22" fmla="*/ 199328 h 363803"/>
              <a:gd name="connsiteX23" fmla="*/ 322259 w 644867"/>
              <a:gd name="connsiteY23" fmla="*/ 204290 h 363803"/>
              <a:gd name="connsiteX24" fmla="*/ 299929 w 644867"/>
              <a:gd name="connsiteY24" fmla="*/ 199328 h 363803"/>
              <a:gd name="connsiteX25" fmla="*/ 3849 w 644867"/>
              <a:gd name="connsiteY25" fmla="*/ 22331 h 363803"/>
              <a:gd name="connsiteX26" fmla="*/ 39412 w 644867"/>
              <a:gd name="connsiteY26" fmla="*/ 0 h 3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4867" h="363803">
                <a:moveTo>
                  <a:pt x="208342" y="178753"/>
                </a:moveTo>
                <a:cubicBezTo>
                  <a:pt x="208342" y="178753"/>
                  <a:pt x="208342" y="178753"/>
                  <a:pt x="284403" y="224190"/>
                </a:cubicBezTo>
                <a:cubicBezTo>
                  <a:pt x="295151" y="230798"/>
                  <a:pt x="308379" y="234103"/>
                  <a:pt x="322434" y="234103"/>
                </a:cubicBezTo>
                <a:cubicBezTo>
                  <a:pt x="336489" y="234103"/>
                  <a:pt x="349717" y="230798"/>
                  <a:pt x="359638" y="224190"/>
                </a:cubicBezTo>
                <a:cubicBezTo>
                  <a:pt x="359638" y="224190"/>
                  <a:pt x="359638" y="224190"/>
                  <a:pt x="436526" y="178753"/>
                </a:cubicBezTo>
                <a:cubicBezTo>
                  <a:pt x="436526" y="178753"/>
                  <a:pt x="436526" y="178753"/>
                  <a:pt x="644867" y="302671"/>
                </a:cubicBezTo>
                <a:cubicBezTo>
                  <a:pt x="644867" y="302671"/>
                  <a:pt x="644867" y="302671"/>
                  <a:pt x="644867" y="324150"/>
                </a:cubicBezTo>
                <a:cubicBezTo>
                  <a:pt x="644867" y="346455"/>
                  <a:pt x="626679" y="363803"/>
                  <a:pt x="605183" y="363803"/>
                </a:cubicBezTo>
                <a:cubicBezTo>
                  <a:pt x="605183" y="363803"/>
                  <a:pt x="605183" y="363803"/>
                  <a:pt x="39684" y="363803"/>
                </a:cubicBezTo>
                <a:cubicBezTo>
                  <a:pt x="17362" y="363803"/>
                  <a:pt x="0" y="346455"/>
                  <a:pt x="0" y="324150"/>
                </a:cubicBezTo>
                <a:lnTo>
                  <a:pt x="0" y="302671"/>
                </a:lnTo>
                <a:cubicBezTo>
                  <a:pt x="0" y="302671"/>
                  <a:pt x="0" y="302671"/>
                  <a:pt x="208342" y="178753"/>
                </a:cubicBezTo>
                <a:close/>
                <a:moveTo>
                  <a:pt x="644867" y="54570"/>
                </a:moveTo>
                <a:lnTo>
                  <a:pt x="644867" y="267954"/>
                </a:lnTo>
                <a:lnTo>
                  <a:pt x="465368" y="161262"/>
                </a:lnTo>
                <a:close/>
                <a:moveTo>
                  <a:pt x="0" y="54570"/>
                </a:moveTo>
                <a:lnTo>
                  <a:pt x="179149" y="161262"/>
                </a:lnTo>
                <a:lnTo>
                  <a:pt x="0" y="267954"/>
                </a:lnTo>
                <a:close/>
                <a:moveTo>
                  <a:pt x="39412" y="0"/>
                </a:moveTo>
                <a:cubicBezTo>
                  <a:pt x="39412" y="0"/>
                  <a:pt x="39412" y="0"/>
                  <a:pt x="605107" y="0"/>
                </a:cubicBezTo>
                <a:cubicBezTo>
                  <a:pt x="620820" y="0"/>
                  <a:pt x="634053" y="9098"/>
                  <a:pt x="640669" y="22331"/>
                </a:cubicBezTo>
                <a:cubicBezTo>
                  <a:pt x="640669" y="22331"/>
                  <a:pt x="640669" y="22331"/>
                  <a:pt x="343762" y="198501"/>
                </a:cubicBezTo>
                <a:cubicBezTo>
                  <a:pt x="343762" y="198501"/>
                  <a:pt x="343762" y="198501"/>
                  <a:pt x="343762" y="199328"/>
                </a:cubicBezTo>
                <a:cubicBezTo>
                  <a:pt x="337973" y="202636"/>
                  <a:pt x="330530" y="204290"/>
                  <a:pt x="322259" y="204290"/>
                </a:cubicBezTo>
                <a:cubicBezTo>
                  <a:pt x="313989" y="204290"/>
                  <a:pt x="305718" y="202636"/>
                  <a:pt x="299929" y="199328"/>
                </a:cubicBezTo>
                <a:cubicBezTo>
                  <a:pt x="299929" y="199328"/>
                  <a:pt x="299929" y="199328"/>
                  <a:pt x="3849" y="22331"/>
                </a:cubicBezTo>
                <a:cubicBezTo>
                  <a:pt x="9639" y="9098"/>
                  <a:pt x="23698" y="0"/>
                  <a:pt x="39412" y="0"/>
                </a:cubicBezTo>
                <a:close/>
              </a:path>
            </a:pathLst>
          </a:custGeom>
          <a:solidFill>
            <a:srgbClr val="00188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noAutofit/>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sp>
        <p:nvSpPr>
          <p:cNvPr id="87" name="TextBox 86">
            <a:extLst>
              <a:ext uri="{FF2B5EF4-FFF2-40B4-BE49-F238E27FC236}">
                <a16:creationId xmlns:a16="http://schemas.microsoft.com/office/drawing/2014/main" id="{50012643-32B8-4313-A7F0-19A7109C68D6}"/>
              </a:ext>
            </a:extLst>
          </p:cNvPr>
          <p:cNvSpPr txBox="1"/>
          <p:nvPr/>
        </p:nvSpPr>
        <p:spPr>
          <a:xfrm>
            <a:off x="667656" y="6241820"/>
            <a:ext cx="5703806" cy="369332"/>
          </a:xfrm>
          <a:prstGeom prst="rect">
            <a:avLst/>
          </a:prstGeom>
          <a:noFill/>
        </p:spPr>
        <p:txBody>
          <a:bodyPr wrap="none" rtlCol="0">
            <a:spAutoFit/>
          </a:bodyPr>
          <a:lstStyle/>
          <a:p>
            <a:r>
              <a:rPr lang="en-US" sz="1200" dirty="0"/>
              <a:t>autumn</a:t>
            </a:r>
            <a:r>
              <a:rPr lang="pl-PL" sz="1200" dirty="0"/>
              <a:t> 2019</a:t>
            </a:r>
            <a:r>
              <a:rPr lang="en-US" sz="1200" dirty="0"/>
              <a:t>   </a:t>
            </a:r>
            <a:r>
              <a:rPr lang="pl-PL" dirty="0"/>
              <a:t>                                                 </a:t>
            </a:r>
            <a:r>
              <a:rPr lang="en-US" dirty="0"/>
              <a:t>Joanna Lamch</a:t>
            </a:r>
          </a:p>
        </p:txBody>
      </p:sp>
    </p:spTree>
    <p:extLst>
      <p:ext uri="{BB962C8B-B14F-4D97-AF65-F5344CB8AC3E}">
        <p14:creationId xmlns:p14="http://schemas.microsoft.com/office/powerpoint/2010/main" val="17998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8AA36-B096-4C2B-8BD1-BCEF14210524}"/>
              </a:ext>
            </a:extLst>
          </p:cNvPr>
          <p:cNvSpPr>
            <a:spLocks noGrp="1"/>
          </p:cNvSpPr>
          <p:nvPr>
            <p:ph sz="quarter" idx="14"/>
          </p:nvPr>
        </p:nvSpPr>
        <p:spPr/>
        <p:txBody>
          <a:bodyPr/>
          <a:lstStyle/>
          <a:p>
            <a:r>
              <a:rPr lang="en-US" dirty="0"/>
              <a:t>A more realistic view…</a:t>
            </a:r>
          </a:p>
        </p:txBody>
      </p:sp>
      <p:sp>
        <p:nvSpPr>
          <p:cNvPr id="5" name="Rectangle 4">
            <a:extLst>
              <a:ext uri="{FF2B5EF4-FFF2-40B4-BE49-F238E27FC236}">
                <a16:creationId xmlns:a16="http://schemas.microsoft.com/office/drawing/2014/main" id="{EBC6508A-9DE6-4470-85D9-F9A5275CAA01}"/>
              </a:ext>
            </a:extLst>
          </p:cNvPr>
          <p:cNvSpPr/>
          <p:nvPr/>
        </p:nvSpPr>
        <p:spPr>
          <a:xfrm flipH="1">
            <a:off x="9280793" y="4139856"/>
            <a:ext cx="1413850"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Actions</a:t>
            </a:r>
          </a:p>
        </p:txBody>
      </p:sp>
      <p:sp>
        <p:nvSpPr>
          <p:cNvPr id="6" name="Rectangle 5">
            <a:extLst>
              <a:ext uri="{FF2B5EF4-FFF2-40B4-BE49-F238E27FC236}">
                <a16:creationId xmlns:a16="http://schemas.microsoft.com/office/drawing/2014/main" id="{E11B560A-7130-40DD-847B-51D2599BF208}"/>
              </a:ext>
            </a:extLst>
          </p:cNvPr>
          <p:cNvSpPr/>
          <p:nvPr/>
        </p:nvSpPr>
        <p:spPr>
          <a:xfrm flipH="1">
            <a:off x="1828876" y="4139856"/>
            <a:ext cx="1261564"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Things</a:t>
            </a:r>
          </a:p>
        </p:txBody>
      </p:sp>
      <p:sp>
        <p:nvSpPr>
          <p:cNvPr id="7" name="Rectangle 6">
            <a:extLst>
              <a:ext uri="{FF2B5EF4-FFF2-40B4-BE49-F238E27FC236}">
                <a16:creationId xmlns:a16="http://schemas.microsoft.com/office/drawing/2014/main" id="{D0493ABF-EFA4-4E6A-BE64-FCB93F2DB2C3}"/>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Insights</a:t>
            </a:r>
          </a:p>
        </p:txBody>
      </p:sp>
      <p:grpSp>
        <p:nvGrpSpPr>
          <p:cNvPr id="8" name="Group 7">
            <a:extLst>
              <a:ext uri="{FF2B5EF4-FFF2-40B4-BE49-F238E27FC236}">
                <a16:creationId xmlns:a16="http://schemas.microsoft.com/office/drawing/2014/main" id="{9E6D5286-3F85-45D1-B9DE-EEAFE7C27AAA}"/>
              </a:ext>
            </a:extLst>
          </p:cNvPr>
          <p:cNvGrpSpPr/>
          <p:nvPr/>
        </p:nvGrpSpPr>
        <p:grpSpPr>
          <a:xfrm>
            <a:off x="9274485" y="2640999"/>
            <a:ext cx="1426464" cy="1426464"/>
            <a:chOff x="9297983" y="2640999"/>
            <a:chExt cx="1426464" cy="1426464"/>
          </a:xfrm>
        </p:grpSpPr>
        <p:sp>
          <p:nvSpPr>
            <p:cNvPr id="9" name="Oval 8">
              <a:extLst>
                <a:ext uri="{FF2B5EF4-FFF2-40B4-BE49-F238E27FC236}">
                  <a16:creationId xmlns:a16="http://schemas.microsoft.com/office/drawing/2014/main" id="{43BDCE83-F0D4-459F-B55A-520C63A516C2}"/>
                </a:ext>
              </a:extLst>
            </p:cNvPr>
            <p:cNvSpPr>
              <a:spLocks noChangeAspect="1"/>
            </p:cNvSpPr>
            <p:nvPr/>
          </p:nvSpPr>
          <p:spPr bwMode="auto">
            <a:xfrm>
              <a:off x="9297983" y="2640999"/>
              <a:ext cx="1426464"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1" name="Freeform 104">
              <a:extLst>
                <a:ext uri="{FF2B5EF4-FFF2-40B4-BE49-F238E27FC236}">
                  <a16:creationId xmlns:a16="http://schemas.microsoft.com/office/drawing/2014/main" id="{7AB6A248-F44D-4D0B-B8F9-7B6F4B9D97E1}"/>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chemeClr val="accent6">
                <a:lumMod val="60000"/>
                <a:lumOff val="40000"/>
              </a:schemeClr>
            </a:solidFill>
            <a:ln>
              <a:solidFill>
                <a:schemeClr val="accent6">
                  <a:lumMod val="60000"/>
                  <a:lumOff val="40000"/>
                </a:schemeClr>
              </a:solid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2" name="Group 11">
            <a:extLst>
              <a:ext uri="{FF2B5EF4-FFF2-40B4-BE49-F238E27FC236}">
                <a16:creationId xmlns:a16="http://schemas.microsoft.com/office/drawing/2014/main" id="{67249CF7-78AA-4C96-95F2-3488C0984F5E}"/>
              </a:ext>
            </a:extLst>
          </p:cNvPr>
          <p:cNvGrpSpPr/>
          <p:nvPr/>
        </p:nvGrpSpPr>
        <p:grpSpPr>
          <a:xfrm>
            <a:off x="1747274" y="2640354"/>
            <a:ext cx="1426464" cy="1426464"/>
            <a:chOff x="1735525" y="2640999"/>
            <a:chExt cx="1426464" cy="1426464"/>
          </a:xfrm>
        </p:grpSpPr>
        <p:sp>
          <p:nvSpPr>
            <p:cNvPr id="13" name="Oval 12">
              <a:extLst>
                <a:ext uri="{FF2B5EF4-FFF2-40B4-BE49-F238E27FC236}">
                  <a16:creationId xmlns:a16="http://schemas.microsoft.com/office/drawing/2014/main" id="{A4CA1BFF-27F4-432B-BF57-1489F07C043A}"/>
                </a:ext>
              </a:extLst>
            </p:cNvPr>
            <p:cNvSpPr>
              <a:spLocks/>
            </p:cNvSpPr>
            <p:nvPr/>
          </p:nvSpPr>
          <p:spPr bwMode="auto">
            <a:xfrm>
              <a:off x="1735525" y="2640999"/>
              <a:ext cx="1426464"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4" name="Group 13">
              <a:extLst>
                <a:ext uri="{FF2B5EF4-FFF2-40B4-BE49-F238E27FC236}">
                  <a16:creationId xmlns:a16="http://schemas.microsoft.com/office/drawing/2014/main" id="{1CF78597-476F-41BB-AAAC-DEDE9FC5A2A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5" name="Oval 5">
                <a:extLst>
                  <a:ext uri="{FF2B5EF4-FFF2-40B4-BE49-F238E27FC236}">
                    <a16:creationId xmlns:a16="http://schemas.microsoft.com/office/drawing/2014/main" id="{8DD4B550-62B2-4FCF-9ADC-77A6D62F6E2F}"/>
                  </a:ext>
                </a:extLst>
              </p:cNvPr>
              <p:cNvSpPr>
                <a:spLocks noChangeArrowheads="1"/>
              </p:cNvSpPr>
              <p:nvPr/>
            </p:nvSpPr>
            <p:spPr bwMode="auto">
              <a:xfrm>
                <a:off x="5589361" y="4305711"/>
                <a:ext cx="157212" cy="156982"/>
              </a:xfrm>
              <a:prstGeom prst="ellipse">
                <a:avLst/>
              </a:pr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6" name="Freeform 6">
                <a:extLst>
                  <a:ext uri="{FF2B5EF4-FFF2-40B4-BE49-F238E27FC236}">
                    <a16:creationId xmlns:a16="http://schemas.microsoft.com/office/drawing/2014/main" id="{1B01E3D6-CB49-4C9A-915F-AEBE3F4189A3}"/>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7" name="Freeform 7">
                <a:extLst>
                  <a:ext uri="{FF2B5EF4-FFF2-40B4-BE49-F238E27FC236}">
                    <a16:creationId xmlns:a16="http://schemas.microsoft.com/office/drawing/2014/main" id="{F8BBFB06-9744-4461-8596-649B3BF91692}"/>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 name="Freeform 8">
                <a:extLst>
                  <a:ext uri="{FF2B5EF4-FFF2-40B4-BE49-F238E27FC236}">
                    <a16:creationId xmlns:a16="http://schemas.microsoft.com/office/drawing/2014/main" id="{47847119-87C0-434D-8E64-0A0A4EEB484D}"/>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 name="Group 18">
            <a:extLst>
              <a:ext uri="{FF2B5EF4-FFF2-40B4-BE49-F238E27FC236}">
                <a16:creationId xmlns:a16="http://schemas.microsoft.com/office/drawing/2014/main" id="{056FF288-85B7-4121-8E95-1A1110BC1370}"/>
              </a:ext>
            </a:extLst>
          </p:cNvPr>
          <p:cNvGrpSpPr/>
          <p:nvPr/>
        </p:nvGrpSpPr>
        <p:grpSpPr>
          <a:xfrm>
            <a:off x="5505005" y="2640999"/>
            <a:ext cx="1426463" cy="1426464"/>
            <a:chOff x="5528504" y="2640999"/>
            <a:chExt cx="1426463" cy="1426464"/>
          </a:xfrm>
        </p:grpSpPr>
        <p:sp>
          <p:nvSpPr>
            <p:cNvPr id="20" name="Oval 19">
              <a:extLst>
                <a:ext uri="{FF2B5EF4-FFF2-40B4-BE49-F238E27FC236}">
                  <a16:creationId xmlns:a16="http://schemas.microsoft.com/office/drawing/2014/main" id="{47400C68-A4D0-4D31-AC9D-44AF55F8F9E0}"/>
                </a:ext>
              </a:extLst>
            </p:cNvPr>
            <p:cNvSpPr>
              <a:spLocks noChangeAspect="1"/>
            </p:cNvSpPr>
            <p:nvPr/>
          </p:nvSpPr>
          <p:spPr bwMode="auto">
            <a:xfrm>
              <a:off x="5528504" y="2640999"/>
              <a:ext cx="1426463"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21" name="Group 20">
              <a:extLst>
                <a:ext uri="{FF2B5EF4-FFF2-40B4-BE49-F238E27FC236}">
                  <a16:creationId xmlns:a16="http://schemas.microsoft.com/office/drawing/2014/main" id="{3005582A-6CE4-41CC-8A87-4955362F994E}"/>
                </a:ext>
              </a:extLst>
            </p:cNvPr>
            <p:cNvGrpSpPr>
              <a:grpSpLocks noChangeAspect="1"/>
            </p:cNvGrpSpPr>
            <p:nvPr/>
          </p:nvGrpSpPr>
          <p:grpSpPr>
            <a:xfrm>
              <a:off x="5972930" y="2916199"/>
              <a:ext cx="537611" cy="876065"/>
              <a:chOff x="5386388" y="-390526"/>
              <a:chExt cx="741363" cy="1208089"/>
            </a:xfrm>
            <a:solidFill>
              <a:srgbClr val="0070C0"/>
            </a:solidFill>
          </p:grpSpPr>
          <p:sp>
            <p:nvSpPr>
              <p:cNvPr id="22" name="Freeform 22">
                <a:extLst>
                  <a:ext uri="{FF2B5EF4-FFF2-40B4-BE49-F238E27FC236}">
                    <a16:creationId xmlns:a16="http://schemas.microsoft.com/office/drawing/2014/main" id="{6266EB7C-F948-40BF-B614-6C4800677AAD}"/>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3" name="Freeform 23">
                <a:extLst>
                  <a:ext uri="{FF2B5EF4-FFF2-40B4-BE49-F238E27FC236}">
                    <a16:creationId xmlns:a16="http://schemas.microsoft.com/office/drawing/2014/main" id="{31EA32D3-4C8C-4CAD-A5EC-DFF6C4FDFD15}"/>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4" name="Freeform 24">
                <a:extLst>
                  <a:ext uri="{FF2B5EF4-FFF2-40B4-BE49-F238E27FC236}">
                    <a16:creationId xmlns:a16="http://schemas.microsoft.com/office/drawing/2014/main" id="{BA307B0F-182F-4ADD-96B3-DC2AB29D936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5" name="Freeform 25">
                <a:extLst>
                  <a:ext uri="{FF2B5EF4-FFF2-40B4-BE49-F238E27FC236}">
                    <a16:creationId xmlns:a16="http://schemas.microsoft.com/office/drawing/2014/main" id="{D2FF97EE-DA69-4BFA-AC9C-DAFF381447ED}"/>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26" name="Title 1">
            <a:extLst>
              <a:ext uri="{FF2B5EF4-FFF2-40B4-BE49-F238E27FC236}">
                <a16:creationId xmlns:a16="http://schemas.microsoft.com/office/drawing/2014/main" id="{A5F865A4-39BC-43C6-AE4D-7177BD0CFA55}"/>
              </a:ext>
            </a:extLst>
          </p:cNvPr>
          <p:cNvSpPr txBox="1">
            <a:spLocks/>
          </p:cNvSpPr>
          <p:nvPr/>
        </p:nvSpPr>
        <p:spPr>
          <a:xfrm>
            <a:off x="268585" y="5838707"/>
            <a:ext cx="11889564" cy="917575"/>
          </a:xfrm>
          <a:prstGeom prst="rect">
            <a:avLst/>
          </a:prstGeom>
        </p:spPr>
        <p:txBody>
          <a:bodyPr vert="horz" wrap="square" lIns="146304" tIns="91440" rIns="146304" bIns="91440" rtlCol="0" anchor="b">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why IoT needs simplifying</a:t>
            </a:r>
          </a:p>
        </p:txBody>
      </p:sp>
      <p:sp>
        <p:nvSpPr>
          <p:cNvPr id="27" name="TextBox 26">
            <a:extLst>
              <a:ext uri="{FF2B5EF4-FFF2-40B4-BE49-F238E27FC236}">
                <a16:creationId xmlns:a16="http://schemas.microsoft.com/office/drawing/2014/main" id="{425FF073-2C6E-4AC6-816E-63E746F9282E}"/>
              </a:ext>
            </a:extLst>
          </p:cNvPr>
          <p:cNvSpPr txBox="1"/>
          <p:nvPr/>
        </p:nvSpPr>
        <p:spPr>
          <a:xfrm>
            <a:off x="-93706" y="3160595"/>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Updating devices</a:t>
            </a:r>
          </a:p>
        </p:txBody>
      </p:sp>
      <p:sp>
        <p:nvSpPr>
          <p:cNvPr id="28" name="TextBox 27">
            <a:extLst>
              <a:ext uri="{FF2B5EF4-FFF2-40B4-BE49-F238E27FC236}">
                <a16:creationId xmlns:a16="http://schemas.microsoft.com/office/drawing/2014/main" id="{9404C333-D15A-4A15-9249-887D76C9B19D}"/>
              </a:ext>
            </a:extLst>
          </p:cNvPr>
          <p:cNvSpPr txBox="1"/>
          <p:nvPr/>
        </p:nvSpPr>
        <p:spPr>
          <a:xfrm>
            <a:off x="2231859" y="2067084"/>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Provisioning devices</a:t>
            </a:r>
          </a:p>
        </p:txBody>
      </p:sp>
      <p:sp>
        <p:nvSpPr>
          <p:cNvPr id="29" name="TextBox 28">
            <a:extLst>
              <a:ext uri="{FF2B5EF4-FFF2-40B4-BE49-F238E27FC236}">
                <a16:creationId xmlns:a16="http://schemas.microsoft.com/office/drawing/2014/main" id="{7D3B8EF3-FC3E-4AEE-BD27-5C5838206DB1}"/>
              </a:ext>
            </a:extLst>
          </p:cNvPr>
          <p:cNvSpPr txBox="1"/>
          <p:nvPr/>
        </p:nvSpPr>
        <p:spPr>
          <a:xfrm>
            <a:off x="104810" y="4687528"/>
            <a:ext cx="313364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updates</a:t>
            </a:r>
          </a:p>
        </p:txBody>
      </p:sp>
      <p:sp>
        <p:nvSpPr>
          <p:cNvPr id="30" name="TextBox 29">
            <a:extLst>
              <a:ext uri="{FF2B5EF4-FFF2-40B4-BE49-F238E27FC236}">
                <a16:creationId xmlns:a16="http://schemas.microsoft.com/office/drawing/2014/main" id="{D6E3A200-62A6-46A1-B82A-239633B1C6F4}"/>
              </a:ext>
            </a:extLst>
          </p:cNvPr>
          <p:cNvSpPr txBox="1"/>
          <p:nvPr/>
        </p:nvSpPr>
        <p:spPr>
          <a:xfrm>
            <a:off x="4394494" y="14908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storage</a:t>
            </a:r>
          </a:p>
        </p:txBody>
      </p:sp>
      <p:sp>
        <p:nvSpPr>
          <p:cNvPr id="31" name="TextBox 30">
            <a:extLst>
              <a:ext uri="{FF2B5EF4-FFF2-40B4-BE49-F238E27FC236}">
                <a16:creationId xmlns:a16="http://schemas.microsoft.com/office/drawing/2014/main" id="{85693A70-4F49-41F9-B650-2F28B7B69AF9}"/>
              </a:ext>
            </a:extLst>
          </p:cNvPr>
          <p:cNvSpPr txBox="1"/>
          <p:nvPr/>
        </p:nvSpPr>
        <p:spPr>
          <a:xfrm>
            <a:off x="4850484" y="1968381"/>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Cold path analytics</a:t>
            </a:r>
          </a:p>
        </p:txBody>
      </p:sp>
      <p:sp>
        <p:nvSpPr>
          <p:cNvPr id="32" name="TextBox 31">
            <a:extLst>
              <a:ext uri="{FF2B5EF4-FFF2-40B4-BE49-F238E27FC236}">
                <a16:creationId xmlns:a16="http://schemas.microsoft.com/office/drawing/2014/main" id="{6158BE9D-216B-488F-AA8D-E9C9ABE4C431}"/>
              </a:ext>
            </a:extLst>
          </p:cNvPr>
          <p:cNvSpPr txBox="1"/>
          <p:nvPr/>
        </p:nvSpPr>
        <p:spPr>
          <a:xfrm>
            <a:off x="6501590" y="3874945"/>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Warm path analytics</a:t>
            </a:r>
          </a:p>
        </p:txBody>
      </p:sp>
      <p:sp>
        <p:nvSpPr>
          <p:cNvPr id="33" name="TextBox 32">
            <a:extLst>
              <a:ext uri="{FF2B5EF4-FFF2-40B4-BE49-F238E27FC236}">
                <a16:creationId xmlns:a16="http://schemas.microsoft.com/office/drawing/2014/main" id="{E2EA15F5-8E18-4A78-B7E9-B31070E17293}"/>
              </a:ext>
            </a:extLst>
          </p:cNvPr>
          <p:cNvSpPr txBox="1"/>
          <p:nvPr/>
        </p:nvSpPr>
        <p:spPr>
          <a:xfrm>
            <a:off x="7370843" y="4428995"/>
            <a:ext cx="206555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Hot path analytics</a:t>
            </a:r>
          </a:p>
        </p:txBody>
      </p:sp>
      <p:sp>
        <p:nvSpPr>
          <p:cNvPr id="34" name="TextBox 33">
            <a:extLst>
              <a:ext uri="{FF2B5EF4-FFF2-40B4-BE49-F238E27FC236}">
                <a16:creationId xmlns:a16="http://schemas.microsoft.com/office/drawing/2014/main" id="{EB2FFA95-7B1E-45D2-A022-1F72800EAB34}"/>
              </a:ext>
            </a:extLst>
          </p:cNvPr>
          <p:cNvSpPr txBox="1"/>
          <p:nvPr/>
        </p:nvSpPr>
        <p:spPr>
          <a:xfrm>
            <a:off x="1029427" y="522898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On device analytics</a:t>
            </a:r>
          </a:p>
        </p:txBody>
      </p:sp>
      <p:sp>
        <p:nvSpPr>
          <p:cNvPr id="35" name="TextBox 34">
            <a:extLst>
              <a:ext uri="{FF2B5EF4-FFF2-40B4-BE49-F238E27FC236}">
                <a16:creationId xmlns:a16="http://schemas.microsoft.com/office/drawing/2014/main" id="{31AC9AC2-6C0B-4890-A307-33F9107E0487}"/>
              </a:ext>
            </a:extLst>
          </p:cNvPr>
          <p:cNvSpPr txBox="1"/>
          <p:nvPr/>
        </p:nvSpPr>
        <p:spPr>
          <a:xfrm>
            <a:off x="4996595" y="57313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Securing data</a:t>
            </a:r>
          </a:p>
        </p:txBody>
      </p:sp>
      <p:sp>
        <p:nvSpPr>
          <p:cNvPr id="36" name="TextBox 35">
            <a:extLst>
              <a:ext uri="{FF2B5EF4-FFF2-40B4-BE49-F238E27FC236}">
                <a16:creationId xmlns:a16="http://schemas.microsoft.com/office/drawing/2014/main" id="{88D7704D-9941-43D7-BF5F-BBFD8A929E34}"/>
              </a:ext>
            </a:extLst>
          </p:cNvPr>
          <p:cNvSpPr txBox="1"/>
          <p:nvPr/>
        </p:nvSpPr>
        <p:spPr>
          <a:xfrm>
            <a:off x="8343313" y="1696258"/>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Business process integration</a:t>
            </a:r>
          </a:p>
        </p:txBody>
      </p:sp>
      <p:sp>
        <p:nvSpPr>
          <p:cNvPr id="37" name="TextBox 36">
            <a:extLst>
              <a:ext uri="{FF2B5EF4-FFF2-40B4-BE49-F238E27FC236}">
                <a16:creationId xmlns:a16="http://schemas.microsoft.com/office/drawing/2014/main" id="{DB0596F6-C125-4A09-8552-53AA7775DB75}"/>
              </a:ext>
            </a:extLst>
          </p:cNvPr>
          <p:cNvSpPr txBox="1"/>
          <p:nvPr/>
        </p:nvSpPr>
        <p:spPr>
          <a:xfrm>
            <a:off x="1760183" y="1566620"/>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Solution scale</a:t>
            </a:r>
          </a:p>
        </p:txBody>
      </p:sp>
      <p:sp>
        <p:nvSpPr>
          <p:cNvPr id="38" name="TextBox 37">
            <a:extLst>
              <a:ext uri="{FF2B5EF4-FFF2-40B4-BE49-F238E27FC236}">
                <a16:creationId xmlns:a16="http://schemas.microsoft.com/office/drawing/2014/main" id="{C24D5340-40ED-4602-8AE5-827F5225AB6B}"/>
              </a:ext>
            </a:extLst>
          </p:cNvPr>
          <p:cNvSpPr txBox="1"/>
          <p:nvPr/>
        </p:nvSpPr>
        <p:spPr>
          <a:xfrm>
            <a:off x="6137076" y="279726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High availability</a:t>
            </a:r>
          </a:p>
        </p:txBody>
      </p:sp>
      <p:sp>
        <p:nvSpPr>
          <p:cNvPr id="39" name="TextBox 38">
            <a:extLst>
              <a:ext uri="{FF2B5EF4-FFF2-40B4-BE49-F238E27FC236}">
                <a16:creationId xmlns:a16="http://schemas.microsoft.com/office/drawing/2014/main" id="{2E077316-31D0-4F3D-A042-F6BA086C6BDE}"/>
              </a:ext>
            </a:extLst>
          </p:cNvPr>
          <p:cNvSpPr txBox="1"/>
          <p:nvPr/>
        </p:nvSpPr>
        <p:spPr>
          <a:xfrm>
            <a:off x="3273099" y="4246586"/>
            <a:ext cx="192923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Disaster recovery</a:t>
            </a:r>
          </a:p>
        </p:txBody>
      </p:sp>
      <p:sp>
        <p:nvSpPr>
          <p:cNvPr id="40" name="TextBox 39">
            <a:extLst>
              <a:ext uri="{FF2B5EF4-FFF2-40B4-BE49-F238E27FC236}">
                <a16:creationId xmlns:a16="http://schemas.microsoft.com/office/drawing/2014/main" id="{6B3EE6AF-279A-40FF-B0BF-7D8AEA6A5336}"/>
              </a:ext>
            </a:extLst>
          </p:cNvPr>
          <p:cNvSpPr txBox="1"/>
          <p:nvPr/>
        </p:nvSpPr>
        <p:spPr>
          <a:xfrm>
            <a:off x="-151818" y="3393095"/>
            <a:ext cx="21963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Transport protocols</a:t>
            </a:r>
          </a:p>
        </p:txBody>
      </p:sp>
      <p:sp>
        <p:nvSpPr>
          <p:cNvPr id="41" name="TextBox 40">
            <a:extLst>
              <a:ext uri="{FF2B5EF4-FFF2-40B4-BE49-F238E27FC236}">
                <a16:creationId xmlns:a16="http://schemas.microsoft.com/office/drawing/2014/main" id="{3DBFC99F-2777-4E67-8226-C6D67CFC6985}"/>
              </a:ext>
            </a:extLst>
          </p:cNvPr>
          <p:cNvSpPr txBox="1"/>
          <p:nvPr/>
        </p:nvSpPr>
        <p:spPr>
          <a:xfrm>
            <a:off x="6768447" y="1243645"/>
            <a:ext cx="1685021"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Fault tolerance</a:t>
            </a:r>
          </a:p>
        </p:txBody>
      </p:sp>
      <p:sp>
        <p:nvSpPr>
          <p:cNvPr id="42" name="TextBox 41">
            <a:extLst>
              <a:ext uri="{FF2B5EF4-FFF2-40B4-BE49-F238E27FC236}">
                <a16:creationId xmlns:a16="http://schemas.microsoft.com/office/drawing/2014/main" id="{6CEDA7B7-51D5-4FAF-A5BE-22171BA2ACCE}"/>
              </a:ext>
            </a:extLst>
          </p:cNvPr>
          <p:cNvSpPr txBox="1"/>
          <p:nvPr/>
        </p:nvSpPr>
        <p:spPr>
          <a:xfrm>
            <a:off x="10159866" y="2189106"/>
            <a:ext cx="219173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Cost management</a:t>
            </a:r>
          </a:p>
        </p:txBody>
      </p:sp>
      <p:sp>
        <p:nvSpPr>
          <p:cNvPr id="43" name="TextBox 42">
            <a:extLst>
              <a:ext uri="{FF2B5EF4-FFF2-40B4-BE49-F238E27FC236}">
                <a16:creationId xmlns:a16="http://schemas.microsoft.com/office/drawing/2014/main" id="{F5E238F7-7AE7-48B0-AA0C-2A0A7FE7A367}"/>
              </a:ext>
            </a:extLst>
          </p:cNvPr>
          <p:cNvSpPr txBox="1"/>
          <p:nvPr/>
        </p:nvSpPr>
        <p:spPr>
          <a:xfrm>
            <a:off x="7340949" y="2250659"/>
            <a:ext cx="233562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Operations monitoring</a:t>
            </a:r>
          </a:p>
        </p:txBody>
      </p:sp>
      <p:sp>
        <p:nvSpPr>
          <p:cNvPr id="44" name="TextBox 43">
            <a:extLst>
              <a:ext uri="{FF2B5EF4-FFF2-40B4-BE49-F238E27FC236}">
                <a16:creationId xmlns:a16="http://schemas.microsoft.com/office/drawing/2014/main" id="{C1E28C57-63BF-42E6-A103-7CF2B2FA6294}"/>
              </a:ext>
            </a:extLst>
          </p:cNvPr>
          <p:cNvSpPr txBox="1"/>
          <p:nvPr/>
        </p:nvSpPr>
        <p:spPr>
          <a:xfrm>
            <a:off x="-175606" y="3612590"/>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Device lifecycle</a:t>
            </a:r>
          </a:p>
        </p:txBody>
      </p:sp>
      <p:sp>
        <p:nvSpPr>
          <p:cNvPr id="45" name="TextBox 44">
            <a:extLst>
              <a:ext uri="{FF2B5EF4-FFF2-40B4-BE49-F238E27FC236}">
                <a16:creationId xmlns:a16="http://schemas.microsoft.com/office/drawing/2014/main" id="{65C8D468-437F-4613-B276-DC110B4C1F54}"/>
              </a:ext>
            </a:extLst>
          </p:cNvPr>
          <p:cNvSpPr txBox="1"/>
          <p:nvPr/>
        </p:nvSpPr>
        <p:spPr>
          <a:xfrm>
            <a:off x="8960270" y="4782310"/>
            <a:ext cx="218708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ownership</a:t>
            </a:r>
          </a:p>
        </p:txBody>
      </p:sp>
      <p:sp>
        <p:nvSpPr>
          <p:cNvPr id="46" name="TextBox 45">
            <a:extLst>
              <a:ext uri="{FF2B5EF4-FFF2-40B4-BE49-F238E27FC236}">
                <a16:creationId xmlns:a16="http://schemas.microsoft.com/office/drawing/2014/main" id="{88CE9292-B5AD-42C2-90FB-5C9E2C034D8B}"/>
              </a:ext>
            </a:extLst>
          </p:cNvPr>
          <p:cNvSpPr txBox="1"/>
          <p:nvPr/>
        </p:nvSpPr>
        <p:spPr>
          <a:xfrm>
            <a:off x="9975567" y="5134976"/>
            <a:ext cx="222857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visualization</a:t>
            </a:r>
          </a:p>
        </p:txBody>
      </p:sp>
      <p:sp>
        <p:nvSpPr>
          <p:cNvPr id="47" name="TextBox 46">
            <a:extLst>
              <a:ext uri="{FF2B5EF4-FFF2-40B4-BE49-F238E27FC236}">
                <a16:creationId xmlns:a16="http://schemas.microsoft.com/office/drawing/2014/main" id="{5DFB7E29-F9C6-40F6-B179-33E7ADADD898}"/>
              </a:ext>
            </a:extLst>
          </p:cNvPr>
          <p:cNvSpPr txBox="1"/>
          <p:nvPr/>
        </p:nvSpPr>
        <p:spPr>
          <a:xfrm>
            <a:off x="10334228" y="3084332"/>
            <a:ext cx="2191733" cy="7386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Cloud-to-device</a:t>
            </a:r>
            <a:b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b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commands</a:t>
            </a:r>
          </a:p>
        </p:txBody>
      </p:sp>
      <p:sp>
        <p:nvSpPr>
          <p:cNvPr id="48" name="TextBox 47">
            <a:extLst>
              <a:ext uri="{FF2B5EF4-FFF2-40B4-BE49-F238E27FC236}">
                <a16:creationId xmlns:a16="http://schemas.microsoft.com/office/drawing/2014/main" id="{18EC7130-866A-42FD-9BFC-872C229F7DD7}"/>
              </a:ext>
            </a:extLst>
          </p:cNvPr>
          <p:cNvSpPr txBox="1"/>
          <p:nvPr/>
        </p:nvSpPr>
        <p:spPr>
          <a:xfrm>
            <a:off x="3145353" y="4900544"/>
            <a:ext cx="614576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&lt; ----</a:t>
            </a:r>
            <a:r>
              <a:rPr kumimoji="0" lang="en-US" sz="1600" b="0" i="0" u="none" strike="noStrike" kern="1200" cap="none" spc="6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END-TO-END SECURITY </a:t>
            </a: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&gt;</a:t>
            </a:r>
          </a:p>
        </p:txBody>
      </p:sp>
      <p:sp>
        <p:nvSpPr>
          <p:cNvPr id="49" name="TextBox 48">
            <a:extLst>
              <a:ext uri="{FF2B5EF4-FFF2-40B4-BE49-F238E27FC236}">
                <a16:creationId xmlns:a16="http://schemas.microsoft.com/office/drawing/2014/main" id="{0B750FA1-2C52-4CF4-8FBB-256427135BEB}"/>
              </a:ext>
            </a:extLst>
          </p:cNvPr>
          <p:cNvSpPr txBox="1"/>
          <p:nvPr/>
        </p:nvSpPr>
        <p:spPr>
          <a:xfrm>
            <a:off x="6237437" y="5400547"/>
            <a:ext cx="481334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Industry and government compliance</a:t>
            </a:r>
          </a:p>
        </p:txBody>
      </p:sp>
      <p:sp>
        <p:nvSpPr>
          <p:cNvPr id="50" name="TextBox 49">
            <a:extLst>
              <a:ext uri="{FF2B5EF4-FFF2-40B4-BE49-F238E27FC236}">
                <a16:creationId xmlns:a16="http://schemas.microsoft.com/office/drawing/2014/main" id="{0867CACF-CF32-4852-BF2F-A99DF916FAD1}"/>
              </a:ext>
            </a:extLst>
          </p:cNvPr>
          <p:cNvSpPr txBox="1"/>
          <p:nvPr/>
        </p:nvSpPr>
        <p:spPr>
          <a:xfrm>
            <a:off x="461714" y="1902344"/>
            <a:ext cx="223718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Enterprise integration</a:t>
            </a:r>
          </a:p>
        </p:txBody>
      </p:sp>
      <p:sp>
        <p:nvSpPr>
          <p:cNvPr id="51" name="TextBox 50">
            <a:extLst>
              <a:ext uri="{FF2B5EF4-FFF2-40B4-BE49-F238E27FC236}">
                <a16:creationId xmlns:a16="http://schemas.microsoft.com/office/drawing/2014/main" id="{469D7E07-F418-4D27-839B-6BF676CA2C3F}"/>
              </a:ext>
            </a:extLst>
          </p:cNvPr>
          <p:cNvSpPr txBox="1"/>
          <p:nvPr/>
        </p:nvSpPr>
        <p:spPr>
          <a:xfrm>
            <a:off x="-106345" y="2748475"/>
            <a:ext cx="190465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Device recovery</a:t>
            </a:r>
          </a:p>
        </p:txBody>
      </p:sp>
      <p:sp>
        <p:nvSpPr>
          <p:cNvPr id="52" name="TextBox 51">
            <a:extLst>
              <a:ext uri="{FF2B5EF4-FFF2-40B4-BE49-F238E27FC236}">
                <a16:creationId xmlns:a16="http://schemas.microsoft.com/office/drawing/2014/main" id="{43C374F9-E5B0-43DD-9CBB-72508D6F2957}"/>
              </a:ext>
            </a:extLst>
          </p:cNvPr>
          <p:cNvSpPr txBox="1"/>
          <p:nvPr/>
        </p:nvSpPr>
        <p:spPr>
          <a:xfrm>
            <a:off x="3427631" y="2618846"/>
            <a:ext cx="200395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Internationalization</a:t>
            </a:r>
          </a:p>
        </p:txBody>
      </p:sp>
      <p:sp>
        <p:nvSpPr>
          <p:cNvPr id="53" name="TextBox 52">
            <a:extLst>
              <a:ext uri="{FF2B5EF4-FFF2-40B4-BE49-F238E27FC236}">
                <a16:creationId xmlns:a16="http://schemas.microsoft.com/office/drawing/2014/main" id="{94CDF6C3-9478-4C3B-8450-FB49D4B26D43}"/>
              </a:ext>
            </a:extLst>
          </p:cNvPr>
          <p:cNvSpPr txBox="1"/>
          <p:nvPr/>
        </p:nvSpPr>
        <p:spPr>
          <a:xfrm>
            <a:off x="401204" y="5671498"/>
            <a:ext cx="201569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HW certification</a:t>
            </a:r>
          </a:p>
        </p:txBody>
      </p:sp>
      <p:sp>
        <p:nvSpPr>
          <p:cNvPr id="54" name="TextBox 53">
            <a:extLst>
              <a:ext uri="{FF2B5EF4-FFF2-40B4-BE49-F238E27FC236}">
                <a16:creationId xmlns:a16="http://schemas.microsoft.com/office/drawing/2014/main" id="{AD26A3E7-6C8B-42F5-B0C8-D543E5590531}"/>
              </a:ext>
            </a:extLst>
          </p:cNvPr>
          <p:cNvSpPr txBox="1"/>
          <p:nvPr/>
        </p:nvSpPr>
        <p:spPr>
          <a:xfrm>
            <a:off x="3463659" y="5405631"/>
            <a:ext cx="2765479"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Manufacturing scale</a:t>
            </a:r>
          </a:p>
        </p:txBody>
      </p:sp>
      <p:sp>
        <p:nvSpPr>
          <p:cNvPr id="55" name="TextBox 54">
            <a:extLst>
              <a:ext uri="{FF2B5EF4-FFF2-40B4-BE49-F238E27FC236}">
                <a16:creationId xmlns:a16="http://schemas.microsoft.com/office/drawing/2014/main" id="{14305A88-11BA-46F2-8447-E714F26F91E7}"/>
              </a:ext>
            </a:extLst>
          </p:cNvPr>
          <p:cNvSpPr txBox="1"/>
          <p:nvPr/>
        </p:nvSpPr>
        <p:spPr>
          <a:xfrm>
            <a:off x="-118553" y="2956975"/>
            <a:ext cx="161982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Deployment</a:t>
            </a:r>
          </a:p>
        </p:txBody>
      </p:sp>
      <p:sp>
        <p:nvSpPr>
          <p:cNvPr id="56" name="TextBox 55">
            <a:extLst>
              <a:ext uri="{FF2B5EF4-FFF2-40B4-BE49-F238E27FC236}">
                <a16:creationId xmlns:a16="http://schemas.microsoft.com/office/drawing/2014/main" id="{8C1265FB-2555-463F-A13E-75504FB20A2E}"/>
              </a:ext>
            </a:extLst>
          </p:cNvPr>
          <p:cNvSpPr txBox="1"/>
          <p:nvPr/>
        </p:nvSpPr>
        <p:spPr>
          <a:xfrm>
            <a:off x="200405" y="4225752"/>
            <a:ext cx="9922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Drivers</a:t>
            </a:r>
          </a:p>
        </p:txBody>
      </p:sp>
      <p:sp>
        <p:nvSpPr>
          <p:cNvPr id="57" name="TextBox 56">
            <a:extLst>
              <a:ext uri="{FF2B5EF4-FFF2-40B4-BE49-F238E27FC236}">
                <a16:creationId xmlns:a16="http://schemas.microsoft.com/office/drawing/2014/main" id="{4140A1BC-A76B-47F8-8569-5F57FCDD4F39}"/>
              </a:ext>
            </a:extLst>
          </p:cNvPr>
          <p:cNvSpPr txBox="1"/>
          <p:nvPr/>
        </p:nvSpPr>
        <p:spPr>
          <a:xfrm>
            <a:off x="1702069" y="6066825"/>
            <a:ext cx="260072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commercialization</a:t>
            </a:r>
          </a:p>
        </p:txBody>
      </p:sp>
      <p:cxnSp>
        <p:nvCxnSpPr>
          <p:cNvPr id="59" name="Straight Arrow Connector 58">
            <a:extLst>
              <a:ext uri="{FF2B5EF4-FFF2-40B4-BE49-F238E27FC236}">
                <a16:creationId xmlns:a16="http://schemas.microsoft.com/office/drawing/2014/main" id="{CE0210CA-B593-429E-AC7A-DFFC6A9CEA08}"/>
              </a:ext>
            </a:extLst>
          </p:cNvPr>
          <p:cNvCxnSpPr>
            <a:cxnSpLocks/>
          </p:cNvCxnSpPr>
          <p:nvPr/>
        </p:nvCxnSpPr>
        <p:spPr>
          <a:xfrm>
            <a:off x="6915870"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31219B7-DCC2-422D-84E9-FA4AC7661293}"/>
              </a:ext>
            </a:extLst>
          </p:cNvPr>
          <p:cNvCxnSpPr>
            <a:cxnSpLocks/>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20AE923-5F5B-4BB8-8708-E728754891DA}"/>
              </a:ext>
            </a:extLst>
          </p:cNvPr>
          <p:cNvGrpSpPr/>
          <p:nvPr/>
        </p:nvGrpSpPr>
        <p:grpSpPr>
          <a:xfrm>
            <a:off x="59660" y="2560820"/>
            <a:ext cx="1544143" cy="1492594"/>
            <a:chOff x="4394200" y="2326592"/>
            <a:chExt cx="4115573" cy="4144960"/>
          </a:xfrm>
        </p:grpSpPr>
        <p:sp>
          <p:nvSpPr>
            <p:cNvPr id="61" name="Rectangle 60">
              <a:extLst>
                <a:ext uri="{FF2B5EF4-FFF2-40B4-BE49-F238E27FC236}">
                  <a16:creationId xmlns:a16="http://schemas.microsoft.com/office/drawing/2014/main" id="{3F0C8710-78C4-4442-98FF-BADBB580F358}"/>
                </a:ext>
              </a:extLst>
            </p:cNvPr>
            <p:cNvSpPr/>
            <p:nvPr/>
          </p:nvSpPr>
          <p:spPr bwMode="auto">
            <a:xfrm>
              <a:off x="4394200" y="2326592"/>
              <a:ext cx="4115573" cy="414496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2" name="L-Shape 61">
              <a:extLst>
                <a:ext uri="{FF2B5EF4-FFF2-40B4-BE49-F238E27FC236}">
                  <a16:creationId xmlns:a16="http://schemas.microsoft.com/office/drawing/2014/main" id="{B316190D-FCDA-4B0B-99CF-A4B45B202BCA}"/>
                </a:ext>
              </a:extLst>
            </p:cNvPr>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3" name="L-Shape 62">
              <a:extLst>
                <a:ext uri="{FF2B5EF4-FFF2-40B4-BE49-F238E27FC236}">
                  <a16:creationId xmlns:a16="http://schemas.microsoft.com/office/drawing/2014/main" id="{B77A7ED1-E046-4B47-A767-684F2CF2755D}"/>
                </a:ext>
              </a:extLst>
            </p:cNvPr>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4" name="Oval 63">
              <a:extLst>
                <a:ext uri="{FF2B5EF4-FFF2-40B4-BE49-F238E27FC236}">
                  <a16:creationId xmlns:a16="http://schemas.microsoft.com/office/drawing/2014/main" id="{B3B0BC49-08F2-4C99-83BA-C45BBDF98120}"/>
                </a:ext>
              </a:extLst>
            </p:cNvPr>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F2733EE-3F83-4600-902E-B8B49E1E2CD0}"/>
                </a:ext>
              </a:extLst>
            </p:cNvPr>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6" name="Oval 65">
              <a:extLst>
                <a:ext uri="{FF2B5EF4-FFF2-40B4-BE49-F238E27FC236}">
                  <a16:creationId xmlns:a16="http://schemas.microsoft.com/office/drawing/2014/main" id="{A3CF3429-BDD7-4E92-9F3C-35CF9648AC2E}"/>
                </a:ext>
              </a:extLst>
            </p:cNvPr>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7" name="Oval 66">
              <a:extLst>
                <a:ext uri="{FF2B5EF4-FFF2-40B4-BE49-F238E27FC236}">
                  <a16:creationId xmlns:a16="http://schemas.microsoft.com/office/drawing/2014/main" id="{7C949243-1AAF-44D5-92B6-0F5BCFEDA8FA}"/>
                </a:ext>
              </a:extLst>
            </p:cNvPr>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6604C14-A891-4517-AECF-6BDC4609FCF0}"/>
                </a:ext>
              </a:extLst>
            </p:cNvPr>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9" name="Rectangle 68">
              <a:extLst>
                <a:ext uri="{FF2B5EF4-FFF2-40B4-BE49-F238E27FC236}">
                  <a16:creationId xmlns:a16="http://schemas.microsoft.com/office/drawing/2014/main" id="{B2CA008F-23A8-4609-9E9C-F2187290CE3C}"/>
                </a:ext>
              </a:extLst>
            </p:cNvPr>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0" name="Rectangle 69">
              <a:extLst>
                <a:ext uri="{FF2B5EF4-FFF2-40B4-BE49-F238E27FC236}">
                  <a16:creationId xmlns:a16="http://schemas.microsoft.com/office/drawing/2014/main" id="{95B2E5C3-33DC-443A-8086-7C4658484D4B}"/>
                </a:ext>
              </a:extLst>
            </p:cNvPr>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1" name="Rectangle 70">
              <a:extLst>
                <a:ext uri="{FF2B5EF4-FFF2-40B4-BE49-F238E27FC236}">
                  <a16:creationId xmlns:a16="http://schemas.microsoft.com/office/drawing/2014/main" id="{453EB733-B0B9-410F-8A25-7D8B2033E804}"/>
                </a:ext>
              </a:extLst>
            </p:cNvPr>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2" name="Rectangle 71">
              <a:extLst>
                <a:ext uri="{FF2B5EF4-FFF2-40B4-BE49-F238E27FC236}">
                  <a16:creationId xmlns:a16="http://schemas.microsoft.com/office/drawing/2014/main" id="{109C3FE0-77CA-4340-8930-1692BA382C43}"/>
                </a:ext>
              </a:extLst>
            </p:cNvPr>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grpSp>
      <p:pic>
        <p:nvPicPr>
          <p:cNvPr id="5122" name="Picture 2" descr="Image result for time insights AZURE">
            <a:extLst>
              <a:ext uri="{FF2B5EF4-FFF2-40B4-BE49-F238E27FC236}">
                <a16:creationId xmlns:a16="http://schemas.microsoft.com/office/drawing/2014/main" id="{5E71C027-DA9F-4521-919F-88B65E6DF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137" y="3497220"/>
            <a:ext cx="849020" cy="8490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tream analytics azure">
            <a:extLst>
              <a:ext uri="{FF2B5EF4-FFF2-40B4-BE49-F238E27FC236}">
                <a16:creationId xmlns:a16="http://schemas.microsoft.com/office/drawing/2014/main" id="{81E0DDB7-67E3-4538-A111-31852E7DF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147" y="4062357"/>
            <a:ext cx="1030062" cy="10300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zure device provisioning service">
            <a:extLst>
              <a:ext uri="{FF2B5EF4-FFF2-40B4-BE49-F238E27FC236}">
                <a16:creationId xmlns:a16="http://schemas.microsoft.com/office/drawing/2014/main" id="{6415FA80-0643-494A-8D1E-2DA4F4A7E4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01" r="23898"/>
          <a:stretch/>
        </p:blipFill>
        <p:spPr bwMode="auto">
          <a:xfrm>
            <a:off x="4204316" y="1782786"/>
            <a:ext cx="984568" cy="9139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osmos db">
            <a:extLst>
              <a:ext uri="{FF2B5EF4-FFF2-40B4-BE49-F238E27FC236}">
                <a16:creationId xmlns:a16="http://schemas.microsoft.com/office/drawing/2014/main" id="{47E516EF-DFBE-4A8F-B92A-5AF4714DEA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032" y="1171748"/>
            <a:ext cx="936311" cy="8601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0156061-1C3B-4E50-8846-A32F4141EFD2}"/>
              </a:ext>
            </a:extLst>
          </p:cNvPr>
          <p:cNvPicPr>
            <a:picLocks noChangeAspect="1"/>
          </p:cNvPicPr>
          <p:nvPr/>
        </p:nvPicPr>
        <p:blipFill rotWithShape="1">
          <a:blip r:embed="rId7" cstate="screen">
            <a:duotone>
              <a:prstClr val="black"/>
              <a:schemeClr val="accent6">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l="19861" t="12958" r="17380" b="16494"/>
          <a:stretch/>
        </p:blipFill>
        <p:spPr>
          <a:xfrm>
            <a:off x="6604545" y="1669762"/>
            <a:ext cx="711614" cy="799931"/>
          </a:xfrm>
          <a:prstGeom prst="rect">
            <a:avLst/>
          </a:prstGeom>
          <a:noFill/>
        </p:spPr>
      </p:pic>
      <p:pic>
        <p:nvPicPr>
          <p:cNvPr id="5130" name="Picture 10" descr="Image result for azure table storage">
            <a:extLst>
              <a:ext uri="{FF2B5EF4-FFF2-40B4-BE49-F238E27FC236}">
                <a16:creationId xmlns:a16="http://schemas.microsoft.com/office/drawing/2014/main" id="{7D4FF744-7F64-4057-9587-8905074DF1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577" y="1199777"/>
            <a:ext cx="820168" cy="82016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CBC0D3A8-3AAB-436B-B3E0-61338E604CEA}"/>
              </a:ext>
            </a:extLst>
          </p:cNvPr>
          <p:cNvPicPr>
            <a:picLocks noChangeAspect="1"/>
          </p:cNvPicPr>
          <p:nvPr/>
        </p:nvPicPr>
        <p:blipFill>
          <a:blip r:embed="rId10"/>
          <a:stretch>
            <a:fillRect/>
          </a:stretch>
        </p:blipFill>
        <p:spPr>
          <a:xfrm>
            <a:off x="12653749" y="5087605"/>
            <a:ext cx="743689" cy="625375"/>
          </a:xfrm>
          <a:prstGeom prst="rect">
            <a:avLst/>
          </a:prstGeom>
        </p:spPr>
      </p:pic>
      <p:grpSp>
        <p:nvGrpSpPr>
          <p:cNvPr id="4" name="Group 3">
            <a:extLst>
              <a:ext uri="{FF2B5EF4-FFF2-40B4-BE49-F238E27FC236}">
                <a16:creationId xmlns:a16="http://schemas.microsoft.com/office/drawing/2014/main" id="{CB0AACE7-9480-4BDA-97A0-D341F4962F8E}"/>
              </a:ext>
            </a:extLst>
          </p:cNvPr>
          <p:cNvGrpSpPr/>
          <p:nvPr/>
        </p:nvGrpSpPr>
        <p:grpSpPr>
          <a:xfrm>
            <a:off x="2280015" y="5227572"/>
            <a:ext cx="550840" cy="548640"/>
            <a:chOff x="2280015" y="5227572"/>
            <a:chExt cx="550840" cy="548640"/>
          </a:xfrm>
        </p:grpSpPr>
        <p:sp>
          <p:nvSpPr>
            <p:cNvPr id="81" name="Freeform 175">
              <a:extLst>
                <a:ext uri="{FF2B5EF4-FFF2-40B4-BE49-F238E27FC236}">
                  <a16:creationId xmlns:a16="http://schemas.microsoft.com/office/drawing/2014/main" id="{31FF463C-1BB4-4D5B-890C-3D49B32F2376}"/>
                </a:ext>
              </a:extLst>
            </p:cNvPr>
            <p:cNvSpPr/>
            <p:nvPr/>
          </p:nvSpPr>
          <p:spPr>
            <a:xfrm rot="1800000">
              <a:off x="2280015" y="5227572"/>
              <a:ext cx="550840" cy="548640"/>
            </a:xfrm>
            <a:custGeom>
              <a:avLst/>
              <a:gdLst>
                <a:gd name="connsiteX0" fmla="*/ 1204549 w 6534212"/>
                <a:gd name="connsiteY0" fmla="*/ 1045491 h 6508134"/>
                <a:gd name="connsiteX1" fmla="*/ 1475161 w 6534212"/>
                <a:gd name="connsiteY1" fmla="*/ 962831 h 6508134"/>
                <a:gd name="connsiteX2" fmla="*/ 2238177 w 6534212"/>
                <a:gd name="connsiteY2" fmla="*/ 962831 h 6508134"/>
                <a:gd name="connsiteX3" fmla="*/ 3793396 w 6534212"/>
                <a:gd name="connsiteY3" fmla="*/ 64925 h 6508134"/>
                <a:gd name="connsiteX4" fmla="*/ 4454559 w 6534212"/>
                <a:gd name="connsiteY4" fmla="*/ 242083 h 6508134"/>
                <a:gd name="connsiteX5" fmla="*/ 4870683 w 6534212"/>
                <a:gd name="connsiteY5" fmla="*/ 962831 h 6508134"/>
                <a:gd name="connsiteX6" fmla="*/ 5575864 w 6534212"/>
                <a:gd name="connsiteY6" fmla="*/ 962831 h 6508134"/>
                <a:gd name="connsiteX7" fmla="*/ 6059869 w 6534212"/>
                <a:gd name="connsiteY7" fmla="*/ 1446836 h 6508134"/>
                <a:gd name="connsiteX8" fmla="*/ 6059869 w 6534212"/>
                <a:gd name="connsiteY8" fmla="*/ 3022561 h 6508134"/>
                <a:gd name="connsiteX9" fmla="*/ 6469287 w 6534212"/>
                <a:gd name="connsiteY9" fmla="*/ 3731694 h 6508134"/>
                <a:gd name="connsiteX10" fmla="*/ 6292129 w 6534212"/>
                <a:gd name="connsiteY10" fmla="*/ 4392857 h 6508134"/>
                <a:gd name="connsiteX11" fmla="*/ 6059869 w 6534212"/>
                <a:gd name="connsiteY11" fmla="*/ 4526953 h 6508134"/>
                <a:gd name="connsiteX12" fmla="*/ 6059869 w 6534212"/>
                <a:gd name="connsiteY12" fmla="*/ 5476292 h 6508134"/>
                <a:gd name="connsiteX13" fmla="*/ 5575864 w 6534212"/>
                <a:gd name="connsiteY13" fmla="*/ 5960297 h 6508134"/>
                <a:gd name="connsiteX14" fmla="*/ 3577244 w 6534212"/>
                <a:gd name="connsiteY14" fmla="*/ 5960297 h 6508134"/>
                <a:gd name="connsiteX15" fmla="*/ 2740816 w 6534212"/>
                <a:gd name="connsiteY15" fmla="*/ 6443209 h 6508134"/>
                <a:gd name="connsiteX16" fmla="*/ 2079653 w 6534212"/>
                <a:gd name="connsiteY16" fmla="*/ 6266051 h 6508134"/>
                <a:gd name="connsiteX17" fmla="*/ 1903126 w 6534212"/>
                <a:gd name="connsiteY17" fmla="*/ 5960297 h 6508134"/>
                <a:gd name="connsiteX18" fmla="*/ 1475161 w 6534212"/>
                <a:gd name="connsiteY18" fmla="*/ 5960297 h 6508134"/>
                <a:gd name="connsiteX19" fmla="*/ 991156 w 6534212"/>
                <a:gd name="connsiteY19" fmla="*/ 5476292 h 6508134"/>
                <a:gd name="connsiteX20" fmla="*/ 991156 w 6534212"/>
                <a:gd name="connsiteY20" fmla="*/ 4380719 h 6508134"/>
                <a:gd name="connsiteX21" fmla="*/ 64925 w 6534212"/>
                <a:gd name="connsiteY21" fmla="*/ 2776440 h 6508134"/>
                <a:gd name="connsiteX22" fmla="*/ 242083 w 6534212"/>
                <a:gd name="connsiteY22" fmla="*/ 2115276 h 6508134"/>
                <a:gd name="connsiteX23" fmla="*/ 991156 w 6534212"/>
                <a:gd name="connsiteY23" fmla="*/ 1682799 h 6508134"/>
                <a:gd name="connsiteX24" fmla="*/ 991156 w 6534212"/>
                <a:gd name="connsiteY24" fmla="*/ 1446836 h 6508134"/>
                <a:gd name="connsiteX25" fmla="*/ 1204549 w 6534212"/>
                <a:gd name="connsiteY25" fmla="*/ 1045491 h 65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34212" h="6508134">
                  <a:moveTo>
                    <a:pt x="1204549" y="1045491"/>
                  </a:moveTo>
                  <a:cubicBezTo>
                    <a:pt x="1281797" y="993304"/>
                    <a:pt x="1374920" y="962831"/>
                    <a:pt x="1475161" y="962831"/>
                  </a:cubicBezTo>
                  <a:lnTo>
                    <a:pt x="2238177" y="962831"/>
                  </a:lnTo>
                  <a:lnTo>
                    <a:pt x="3793396" y="64925"/>
                  </a:lnTo>
                  <a:cubicBezTo>
                    <a:pt x="4024892" y="-68730"/>
                    <a:pt x="4320905" y="10587"/>
                    <a:pt x="4454559" y="242083"/>
                  </a:cubicBezTo>
                  <a:lnTo>
                    <a:pt x="4870683" y="962831"/>
                  </a:lnTo>
                  <a:lnTo>
                    <a:pt x="5575864" y="962831"/>
                  </a:lnTo>
                  <a:cubicBezTo>
                    <a:pt x="5843173" y="962831"/>
                    <a:pt x="6059869" y="1179527"/>
                    <a:pt x="6059869" y="1446836"/>
                  </a:cubicBezTo>
                  <a:lnTo>
                    <a:pt x="6059869" y="3022561"/>
                  </a:lnTo>
                  <a:lnTo>
                    <a:pt x="6469287" y="3731694"/>
                  </a:lnTo>
                  <a:cubicBezTo>
                    <a:pt x="6602942" y="3963191"/>
                    <a:pt x="6523625" y="4259203"/>
                    <a:pt x="6292129" y="4392857"/>
                  </a:cubicBezTo>
                  <a:lnTo>
                    <a:pt x="6059869" y="4526953"/>
                  </a:lnTo>
                  <a:lnTo>
                    <a:pt x="6059869" y="5476292"/>
                  </a:lnTo>
                  <a:cubicBezTo>
                    <a:pt x="6059869" y="5743601"/>
                    <a:pt x="5843173" y="5960297"/>
                    <a:pt x="5575864" y="5960297"/>
                  </a:cubicBezTo>
                  <a:lnTo>
                    <a:pt x="3577244" y="5960297"/>
                  </a:lnTo>
                  <a:lnTo>
                    <a:pt x="2740816" y="6443209"/>
                  </a:lnTo>
                  <a:cubicBezTo>
                    <a:pt x="2509320" y="6576863"/>
                    <a:pt x="2213307" y="6497547"/>
                    <a:pt x="2079653" y="6266051"/>
                  </a:cubicBezTo>
                  <a:lnTo>
                    <a:pt x="1903126" y="5960297"/>
                  </a:lnTo>
                  <a:lnTo>
                    <a:pt x="1475161" y="5960297"/>
                  </a:lnTo>
                  <a:cubicBezTo>
                    <a:pt x="1207852" y="5960297"/>
                    <a:pt x="991156" y="5743601"/>
                    <a:pt x="991156" y="5476292"/>
                  </a:cubicBezTo>
                  <a:lnTo>
                    <a:pt x="991156" y="4380719"/>
                  </a:lnTo>
                  <a:lnTo>
                    <a:pt x="64925" y="2776440"/>
                  </a:lnTo>
                  <a:cubicBezTo>
                    <a:pt x="-68730" y="2544943"/>
                    <a:pt x="10587" y="2248931"/>
                    <a:pt x="242083" y="2115276"/>
                  </a:cubicBezTo>
                  <a:lnTo>
                    <a:pt x="991156" y="1682799"/>
                  </a:lnTo>
                  <a:lnTo>
                    <a:pt x="991156" y="1446836"/>
                  </a:lnTo>
                  <a:cubicBezTo>
                    <a:pt x="991156" y="1279768"/>
                    <a:pt x="1075803" y="1132471"/>
                    <a:pt x="1204549" y="1045491"/>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 name="Rounded Rectangle 176">
              <a:extLst>
                <a:ext uri="{FF2B5EF4-FFF2-40B4-BE49-F238E27FC236}">
                  <a16:creationId xmlns:a16="http://schemas.microsoft.com/office/drawing/2014/main" id="{573FD9A0-42DB-4972-A407-9DEE92D8FCFC}"/>
                </a:ext>
              </a:extLst>
            </p:cNvPr>
            <p:cNvSpPr/>
            <p:nvPr/>
          </p:nvSpPr>
          <p:spPr>
            <a:xfrm>
              <a:off x="2372399" y="5312020"/>
              <a:ext cx="386717" cy="374171"/>
            </a:xfrm>
            <a:prstGeom prst="roundRect">
              <a:avLst>
                <a:gd name="adj" fmla="val 52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83" name="Freeform 864">
              <a:extLst>
                <a:ext uri="{FF2B5EF4-FFF2-40B4-BE49-F238E27FC236}">
                  <a16:creationId xmlns:a16="http://schemas.microsoft.com/office/drawing/2014/main" id="{0BCFACBD-557E-421F-9918-C75D72D4C0AB}"/>
                </a:ext>
              </a:extLst>
            </p:cNvPr>
            <p:cNvSpPr>
              <a:spLocks noChangeAspect="1"/>
            </p:cNvSpPr>
            <p:nvPr/>
          </p:nvSpPr>
          <p:spPr bwMode="auto">
            <a:xfrm>
              <a:off x="2485037" y="5359763"/>
              <a:ext cx="140796" cy="284257"/>
            </a:xfrm>
            <a:custGeom>
              <a:avLst/>
              <a:gdLst>
                <a:gd name="T0" fmla="*/ 230 w 317"/>
                <a:gd name="T1" fmla="*/ 0 h 640"/>
                <a:gd name="T2" fmla="*/ 173 w 317"/>
                <a:gd name="T3" fmla="*/ 256 h 640"/>
                <a:gd name="T4" fmla="*/ 317 w 317"/>
                <a:gd name="T5" fmla="*/ 256 h 640"/>
                <a:gd name="T6" fmla="*/ 82 w 317"/>
                <a:gd name="T7" fmla="*/ 640 h 640"/>
                <a:gd name="T8" fmla="*/ 146 w 317"/>
                <a:gd name="T9" fmla="*/ 344 h 640"/>
                <a:gd name="T10" fmla="*/ 0 w 317"/>
                <a:gd name="T11" fmla="*/ 342 h 640"/>
                <a:gd name="T12" fmla="*/ 230 w 31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317" h="640">
                  <a:moveTo>
                    <a:pt x="230" y="0"/>
                  </a:moveTo>
                  <a:lnTo>
                    <a:pt x="173" y="256"/>
                  </a:lnTo>
                  <a:lnTo>
                    <a:pt x="317" y="256"/>
                  </a:lnTo>
                  <a:lnTo>
                    <a:pt x="82" y="640"/>
                  </a:lnTo>
                  <a:lnTo>
                    <a:pt x="146" y="344"/>
                  </a:lnTo>
                  <a:lnTo>
                    <a:pt x="0" y="342"/>
                  </a:lnTo>
                  <a:lnTo>
                    <a:pt x="230" y="0"/>
                  </a:lnTo>
                  <a:close/>
                </a:path>
              </a:pathLst>
            </a:custGeom>
            <a:solidFill>
              <a:schemeClr val="accent6">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grpSp>
      <p:sp>
        <p:nvSpPr>
          <p:cNvPr id="85" name="Freeform 94">
            <a:extLst>
              <a:ext uri="{FF2B5EF4-FFF2-40B4-BE49-F238E27FC236}">
                <a16:creationId xmlns:a16="http://schemas.microsoft.com/office/drawing/2014/main" id="{5BB7FA9B-23C9-45C0-BDB0-B8AA553E57FF}"/>
              </a:ext>
            </a:extLst>
          </p:cNvPr>
          <p:cNvSpPr>
            <a:spLocks noChangeAspect="1"/>
          </p:cNvSpPr>
          <p:nvPr/>
        </p:nvSpPr>
        <p:spPr bwMode="auto">
          <a:xfrm>
            <a:off x="6259566" y="5633972"/>
            <a:ext cx="497075" cy="548640"/>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688" rtl="0" eaLnBrk="1" fontAlgn="base" latinLnBrk="0" hangingPunct="1">
              <a:lnSpc>
                <a:spcPct val="100000"/>
              </a:lnSpc>
              <a:spcBef>
                <a:spcPct val="0"/>
              </a:spcBef>
              <a:spcAft>
                <a:spcPct val="0"/>
              </a:spcAft>
              <a:buClrTx/>
              <a:buSzTx/>
              <a:buFontTx/>
              <a:buNone/>
              <a:tabLst/>
              <a:defRPr/>
            </a:pPr>
            <a:endParaRPr kumimoji="0" lang="en-US" sz="918" b="0" i="0" u="none" strike="noStrike" kern="0" cap="none" spc="-50" normalizeH="0" baseline="0" noProof="0">
              <a:ln>
                <a:noFill/>
              </a:ln>
              <a:solidFill>
                <a:srgbClr val="FFFFFF"/>
              </a:solidFill>
              <a:effectLst/>
              <a:uLnTx/>
              <a:uFillTx/>
              <a:latin typeface="Segoe UI Semilight"/>
              <a:ea typeface="Segoe UI" pitchFamily="34" charset="0"/>
              <a:cs typeface="Segoe UI" pitchFamily="34" charset="0"/>
            </a:endParaRPr>
          </a:p>
        </p:txBody>
      </p:sp>
      <p:grpSp>
        <p:nvGrpSpPr>
          <p:cNvPr id="86" name="Group 85">
            <a:extLst>
              <a:ext uri="{FF2B5EF4-FFF2-40B4-BE49-F238E27FC236}">
                <a16:creationId xmlns:a16="http://schemas.microsoft.com/office/drawing/2014/main" id="{7C5F63CD-5140-43B2-9EFA-33DA18C9F603}"/>
              </a:ext>
            </a:extLst>
          </p:cNvPr>
          <p:cNvGrpSpPr/>
          <p:nvPr/>
        </p:nvGrpSpPr>
        <p:grpSpPr>
          <a:xfrm>
            <a:off x="1088539" y="4195525"/>
            <a:ext cx="481203" cy="481203"/>
            <a:chOff x="8098392" y="5044253"/>
            <a:chExt cx="481203" cy="481203"/>
          </a:xfrm>
          <a:solidFill>
            <a:schemeClr val="tx1">
              <a:lumMod val="65000"/>
              <a:lumOff val="35000"/>
            </a:schemeClr>
          </a:solidFill>
        </p:grpSpPr>
        <p:sp>
          <p:nvSpPr>
            <p:cNvPr id="87" name="Rectangle: Rounded Corners 86">
              <a:extLst>
                <a:ext uri="{FF2B5EF4-FFF2-40B4-BE49-F238E27FC236}">
                  <a16:creationId xmlns:a16="http://schemas.microsoft.com/office/drawing/2014/main" id="{5EB9A799-FC8C-4B76-8498-DB3EA406F9A2}"/>
                </a:ext>
              </a:extLst>
            </p:cNvPr>
            <p:cNvSpPr/>
            <p:nvPr/>
          </p:nvSpPr>
          <p:spPr bwMode="auto">
            <a:xfrm>
              <a:off x="8183197" y="5129058"/>
              <a:ext cx="311592" cy="311592"/>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88" name="Group 87">
              <a:extLst>
                <a:ext uri="{FF2B5EF4-FFF2-40B4-BE49-F238E27FC236}">
                  <a16:creationId xmlns:a16="http://schemas.microsoft.com/office/drawing/2014/main" id="{EB0D8B59-85F0-4BA1-80BD-3F6402D8611A}"/>
                </a:ext>
              </a:extLst>
            </p:cNvPr>
            <p:cNvGrpSpPr/>
            <p:nvPr/>
          </p:nvGrpSpPr>
          <p:grpSpPr>
            <a:xfrm>
              <a:off x="8098392" y="5187572"/>
              <a:ext cx="481203" cy="194565"/>
              <a:chOff x="8098392" y="5188195"/>
              <a:chExt cx="481203" cy="194565"/>
            </a:xfrm>
            <a:grpFill/>
          </p:grpSpPr>
          <p:grpSp>
            <p:nvGrpSpPr>
              <p:cNvPr id="100" name="Group 99">
                <a:extLst>
                  <a:ext uri="{FF2B5EF4-FFF2-40B4-BE49-F238E27FC236}">
                    <a16:creationId xmlns:a16="http://schemas.microsoft.com/office/drawing/2014/main" id="{F63F0A17-0114-41D9-9B5F-807987AF12FA}"/>
                  </a:ext>
                </a:extLst>
              </p:cNvPr>
              <p:cNvGrpSpPr/>
              <p:nvPr/>
            </p:nvGrpSpPr>
            <p:grpSpPr>
              <a:xfrm>
                <a:off x="8509348" y="5188195"/>
                <a:ext cx="70247" cy="193319"/>
                <a:chOff x="8509348" y="5188195"/>
                <a:chExt cx="70247" cy="193319"/>
              </a:xfrm>
              <a:grpFill/>
            </p:grpSpPr>
            <p:cxnSp>
              <p:nvCxnSpPr>
                <p:cNvPr id="106" name="Straight Connector 105">
                  <a:extLst>
                    <a:ext uri="{FF2B5EF4-FFF2-40B4-BE49-F238E27FC236}">
                      <a16:creationId xmlns:a16="http://schemas.microsoft.com/office/drawing/2014/main" id="{097D0F2F-A49A-4200-8A91-66D89852F7FE}"/>
                    </a:ext>
                  </a:extLst>
                </p:cNvPr>
                <p:cNvCxnSpPr/>
                <p:nvPr/>
              </p:nvCxnSpPr>
              <p:spPr>
                <a:xfrm>
                  <a:off x="8509348" y="518819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DD975D6-8C41-41B6-B386-2A264CE3937F}"/>
                    </a:ext>
                  </a:extLst>
                </p:cNvPr>
                <p:cNvCxnSpPr/>
                <p:nvPr/>
              </p:nvCxnSpPr>
              <p:spPr>
                <a:xfrm>
                  <a:off x="8509348" y="531707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9AED72-ADE7-4D5E-B5CA-A45257626933}"/>
                    </a:ext>
                  </a:extLst>
                </p:cNvPr>
                <p:cNvCxnSpPr/>
                <p:nvPr/>
              </p:nvCxnSpPr>
              <p:spPr>
                <a:xfrm>
                  <a:off x="8509348" y="525263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F35D496-C540-4CD1-AC68-7B0E20EC9061}"/>
                    </a:ext>
                  </a:extLst>
                </p:cNvPr>
                <p:cNvCxnSpPr/>
                <p:nvPr/>
              </p:nvCxnSpPr>
              <p:spPr>
                <a:xfrm>
                  <a:off x="8509348" y="5381514"/>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06C2BEC4-E61B-44DD-8C9E-E70867638614}"/>
                  </a:ext>
                </a:extLst>
              </p:cNvPr>
              <p:cNvGrpSpPr/>
              <p:nvPr/>
            </p:nvGrpSpPr>
            <p:grpSpPr>
              <a:xfrm>
                <a:off x="8098392" y="5189441"/>
                <a:ext cx="70247" cy="193319"/>
                <a:chOff x="8509348" y="5195122"/>
                <a:chExt cx="70247" cy="193319"/>
              </a:xfrm>
              <a:grpFill/>
            </p:grpSpPr>
            <p:cxnSp>
              <p:nvCxnSpPr>
                <p:cNvPr id="102" name="Straight Connector 101">
                  <a:extLst>
                    <a:ext uri="{FF2B5EF4-FFF2-40B4-BE49-F238E27FC236}">
                      <a16:creationId xmlns:a16="http://schemas.microsoft.com/office/drawing/2014/main" id="{1D0AC989-8757-4BA1-A972-C15E5D1D2EBE}"/>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9C3FE3C-9685-4E28-B4DA-06111C09B986}"/>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D5FAB4-3F9E-4626-B3D1-1FC3AC48D365}"/>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926F9B-B6A2-4BE8-8750-06A0C7893275}"/>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9" name="Group 88">
              <a:extLst>
                <a:ext uri="{FF2B5EF4-FFF2-40B4-BE49-F238E27FC236}">
                  <a16:creationId xmlns:a16="http://schemas.microsoft.com/office/drawing/2014/main" id="{E3600E5B-A998-4BE7-B199-91AA00A0E182}"/>
                </a:ext>
              </a:extLst>
            </p:cNvPr>
            <p:cNvGrpSpPr/>
            <p:nvPr/>
          </p:nvGrpSpPr>
          <p:grpSpPr>
            <a:xfrm rot="16200000">
              <a:off x="8098392" y="5187572"/>
              <a:ext cx="481203" cy="194565"/>
              <a:chOff x="8250792" y="5340595"/>
              <a:chExt cx="481203" cy="194565"/>
            </a:xfrm>
            <a:grpFill/>
          </p:grpSpPr>
          <p:grpSp>
            <p:nvGrpSpPr>
              <p:cNvPr id="90" name="Group 89">
                <a:extLst>
                  <a:ext uri="{FF2B5EF4-FFF2-40B4-BE49-F238E27FC236}">
                    <a16:creationId xmlns:a16="http://schemas.microsoft.com/office/drawing/2014/main" id="{6724EFEF-F2DF-45BB-9B1A-16F98E971AAD}"/>
                  </a:ext>
                </a:extLst>
              </p:cNvPr>
              <p:cNvGrpSpPr/>
              <p:nvPr/>
            </p:nvGrpSpPr>
            <p:grpSpPr>
              <a:xfrm>
                <a:off x="8661748" y="5340595"/>
                <a:ext cx="70247" cy="193319"/>
                <a:chOff x="8509348" y="5195122"/>
                <a:chExt cx="70247" cy="193319"/>
              </a:xfrm>
              <a:grpFill/>
            </p:grpSpPr>
            <p:cxnSp>
              <p:nvCxnSpPr>
                <p:cNvPr id="96" name="Straight Connector 95">
                  <a:extLst>
                    <a:ext uri="{FF2B5EF4-FFF2-40B4-BE49-F238E27FC236}">
                      <a16:creationId xmlns:a16="http://schemas.microsoft.com/office/drawing/2014/main" id="{353C5AA6-B990-4852-A563-D157BF510DDF}"/>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223917F-38F2-442B-88D2-0DAD4F0E2C07}"/>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CF1874A-913E-4A1B-99A0-0A62E59B9F9B}"/>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4E7455-2FF7-4547-BC08-9372A54A4AD5}"/>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9322306A-6223-4DD0-A323-2CA19AE4620C}"/>
                  </a:ext>
                </a:extLst>
              </p:cNvPr>
              <p:cNvGrpSpPr/>
              <p:nvPr/>
            </p:nvGrpSpPr>
            <p:grpSpPr>
              <a:xfrm>
                <a:off x="8250792" y="5341841"/>
                <a:ext cx="70247" cy="193319"/>
                <a:chOff x="8509348" y="5195122"/>
                <a:chExt cx="70247" cy="193319"/>
              </a:xfrm>
              <a:grpFill/>
            </p:grpSpPr>
            <p:cxnSp>
              <p:nvCxnSpPr>
                <p:cNvPr id="92" name="Straight Connector 91">
                  <a:extLst>
                    <a:ext uri="{FF2B5EF4-FFF2-40B4-BE49-F238E27FC236}">
                      <a16:creationId xmlns:a16="http://schemas.microsoft.com/office/drawing/2014/main" id="{D17F778E-38BB-4C48-8C17-652AAC433783}"/>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9DF769-E019-4C8D-B4B6-F79E2ED4A054}"/>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C7F62BC-AE72-4BC6-ABA6-1E1513967CC5}"/>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A7E8996-CC12-45FD-8A53-37AA44B81511}"/>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pic>
        <p:nvPicPr>
          <p:cNvPr id="1026" name="Picture 2" descr="Image result for event hub azure">
            <a:extLst>
              <a:ext uri="{FF2B5EF4-FFF2-40B4-BE49-F238E27FC236}">
                <a16:creationId xmlns:a16="http://schemas.microsoft.com/office/drawing/2014/main" id="{99FAD99E-5CA1-4FEC-ABB9-087DD2C0A5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5760" y="1254947"/>
            <a:ext cx="812243" cy="812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4FF602AD-8F55-445C-B329-A643210EF5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3292" r="23266"/>
          <a:stretch/>
        </p:blipFill>
        <p:spPr bwMode="auto">
          <a:xfrm>
            <a:off x="3513667" y="1331570"/>
            <a:ext cx="709343" cy="6968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zure logic apps">
            <a:extLst>
              <a:ext uri="{FF2B5EF4-FFF2-40B4-BE49-F238E27FC236}">
                <a16:creationId xmlns:a16="http://schemas.microsoft.com/office/drawing/2014/main" id="{2AD09911-A35F-46FB-8887-A7327431CB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50537" y="-985308"/>
            <a:ext cx="942883" cy="942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zure logic apps">
            <a:extLst>
              <a:ext uri="{FF2B5EF4-FFF2-40B4-BE49-F238E27FC236}">
                <a16:creationId xmlns:a16="http://schemas.microsoft.com/office/drawing/2014/main" id="{846FDBF4-B529-4EE6-9B6C-33306CB22A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5597" y="1238561"/>
            <a:ext cx="2029988" cy="7731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zure cost management logo">
            <a:extLst>
              <a:ext uri="{FF2B5EF4-FFF2-40B4-BE49-F238E27FC236}">
                <a16:creationId xmlns:a16="http://schemas.microsoft.com/office/drawing/2014/main" id="{E8B717A8-8944-4E13-B0E7-E34761B5F4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56372" y="2044923"/>
            <a:ext cx="581268" cy="5812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zure cost management logo">
            <a:extLst>
              <a:ext uri="{FF2B5EF4-FFF2-40B4-BE49-F238E27FC236}">
                <a16:creationId xmlns:a16="http://schemas.microsoft.com/office/drawing/2014/main" id="{19C5BCAB-8CC1-4204-AC11-AC07CBA02C4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4849" r="18353"/>
          <a:stretch/>
        </p:blipFill>
        <p:spPr bwMode="auto">
          <a:xfrm>
            <a:off x="10524228" y="2190361"/>
            <a:ext cx="669192" cy="409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684611-82AA-458D-AC22-9A4BFCB50CE0}"/>
              </a:ext>
            </a:extLst>
          </p:cNvPr>
          <p:cNvPicPr>
            <a:picLocks noChangeAspect="1"/>
          </p:cNvPicPr>
          <p:nvPr/>
        </p:nvPicPr>
        <p:blipFill>
          <a:blip r:embed="rId17"/>
          <a:stretch>
            <a:fillRect/>
          </a:stretch>
        </p:blipFill>
        <p:spPr>
          <a:xfrm>
            <a:off x="10415389" y="5456240"/>
            <a:ext cx="840343" cy="672274"/>
          </a:xfrm>
          <a:prstGeom prst="rect">
            <a:avLst/>
          </a:prstGeom>
        </p:spPr>
      </p:pic>
      <p:pic>
        <p:nvPicPr>
          <p:cNvPr id="1038" name="Picture 14" descr="Image result for azure geo replication">
            <a:extLst>
              <a:ext uri="{FF2B5EF4-FFF2-40B4-BE49-F238E27FC236}">
                <a16:creationId xmlns:a16="http://schemas.microsoft.com/office/drawing/2014/main" id="{35C9D692-9E5A-484F-891A-24BB42359E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90322" y="63526"/>
            <a:ext cx="1532100" cy="11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xit" presetSubtype="10" fill="hold" grpId="0" nodeType="afterEffect">
                                  <p:stCondLst>
                                    <p:cond delay="0"/>
                                  </p:stCondLst>
                                  <p:childTnLst>
                                    <p:animEffect transition="out" filter="randombar(horizontal)">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par>
                                <p:cTn id="13" presetID="14" presetClass="exit" presetSubtype="10" fill="hold" grpId="0" nodeType="withEffect">
                                  <p:stCondLst>
                                    <p:cond delay="1000"/>
                                  </p:stCondLst>
                                  <p:childTnLst>
                                    <p:animEffect transition="out" filter="randombar(horizontal)">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par>
                                <p:cTn id="16" presetID="14" presetClass="exit" presetSubtype="10" fill="hold" grpId="0" nodeType="withEffect">
                                  <p:stCondLst>
                                    <p:cond delay="1000"/>
                                  </p:stCondLst>
                                  <p:childTnLst>
                                    <p:animEffect transition="out" filter="randombar(horizontal)">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par>
                                <p:cTn id="19" presetID="14" presetClass="exit" presetSubtype="10" fill="hold" grpId="0" nodeType="withEffect">
                                  <p:stCondLst>
                                    <p:cond delay="1000"/>
                                  </p:stCondLst>
                                  <p:childTnLst>
                                    <p:animEffect transition="out" filter="randombar(horizontal)">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par>
                                <p:cTn id="22" presetID="14" presetClass="exit" presetSubtype="10" fill="hold" grpId="0" nodeType="withEffect">
                                  <p:stCondLst>
                                    <p:cond delay="1000"/>
                                  </p:stCondLst>
                                  <p:childTnLst>
                                    <p:animEffect transition="out" filter="randombar(horizontal)">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14" presetClass="entr" presetSubtype="10" fill="hold" nodeType="withEffect">
                                  <p:stCondLst>
                                    <p:cond delay="1000"/>
                                  </p:stCondLst>
                                  <p:childTnLst>
                                    <p:set>
                                      <p:cBhvr>
                                        <p:cTn id="26" dur="1" fill="hold">
                                          <p:stCondLst>
                                            <p:cond delay="0"/>
                                          </p:stCondLst>
                                        </p:cTn>
                                        <p:tgtEl>
                                          <p:spTgt spid="58"/>
                                        </p:tgtEl>
                                        <p:attrNameLst>
                                          <p:attrName>style.visibility</p:attrName>
                                        </p:attrNameLst>
                                      </p:cBhvr>
                                      <p:to>
                                        <p:strVal val="visible"/>
                                      </p:to>
                                    </p:set>
                                    <p:animEffect transition="in" filter="randombar(horizontal)">
                                      <p:cBhvr>
                                        <p:cTn id="27" dur="500"/>
                                        <p:tgtEl>
                                          <p:spTgt spid="58"/>
                                        </p:tgtEl>
                                      </p:cBhvr>
                                    </p:animEffect>
                                  </p:childTnLst>
                                </p:cTn>
                              </p:par>
                            </p:childTnLst>
                          </p:cTn>
                        </p:par>
                        <p:par>
                          <p:cTn id="28" fill="hold">
                            <p:stCondLst>
                              <p:cond delay="2000"/>
                            </p:stCondLst>
                            <p:childTnLst>
                              <p:par>
                                <p:cTn id="29" presetID="14" presetClass="exit" presetSubtype="10" fill="hold" grpId="0" nodeType="afterEffect">
                                  <p:stCondLst>
                                    <p:cond delay="0"/>
                                  </p:stCondLst>
                                  <p:childTnLst>
                                    <p:animEffect transition="out" filter="randombar(horizontal)">
                                      <p:cBhvr>
                                        <p:cTn id="30" dur="1500"/>
                                        <p:tgtEl>
                                          <p:spTgt spid="32"/>
                                        </p:tgtEl>
                                      </p:cBhvr>
                                    </p:animEffect>
                                    <p:set>
                                      <p:cBhvr>
                                        <p:cTn id="31" dur="1" fill="hold">
                                          <p:stCondLst>
                                            <p:cond delay="1499"/>
                                          </p:stCondLst>
                                        </p:cTn>
                                        <p:tgtEl>
                                          <p:spTgt spid="32"/>
                                        </p:tgtEl>
                                        <p:attrNameLst>
                                          <p:attrName>style.visibility</p:attrName>
                                        </p:attrNameLst>
                                      </p:cBhvr>
                                      <p:to>
                                        <p:strVal val="hidden"/>
                                      </p:to>
                                    </p:set>
                                  </p:childTnLst>
                                </p:cTn>
                              </p:par>
                              <p:par>
                                <p:cTn id="32" presetID="14" presetClass="entr" presetSubtype="1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randombar(horizontal)">
                                      <p:cBhvr>
                                        <p:cTn id="34" dur="1500"/>
                                        <p:tgtEl>
                                          <p:spTgt spid="5122"/>
                                        </p:tgtEl>
                                      </p:cBhvr>
                                    </p:animEffect>
                                  </p:childTnLst>
                                </p:cTn>
                              </p:par>
                            </p:childTnLst>
                          </p:cTn>
                        </p:par>
                        <p:par>
                          <p:cTn id="35" fill="hold">
                            <p:stCondLst>
                              <p:cond delay="3500"/>
                            </p:stCondLst>
                            <p:childTnLst>
                              <p:par>
                                <p:cTn id="36" presetID="14" presetClass="exit" presetSubtype="10" fill="hold" grpId="0" nodeType="afterEffect">
                                  <p:stCondLst>
                                    <p:cond delay="0"/>
                                  </p:stCondLst>
                                  <p:childTnLst>
                                    <p:animEffect transition="out" filter="randombar(horizontal)">
                                      <p:cBhvr>
                                        <p:cTn id="37" dur="1500"/>
                                        <p:tgtEl>
                                          <p:spTgt spid="33"/>
                                        </p:tgtEl>
                                      </p:cBhvr>
                                    </p:animEffect>
                                    <p:set>
                                      <p:cBhvr>
                                        <p:cTn id="38" dur="1" fill="hold">
                                          <p:stCondLst>
                                            <p:cond delay="1499"/>
                                          </p:stCondLst>
                                        </p:cTn>
                                        <p:tgtEl>
                                          <p:spTgt spid="33"/>
                                        </p:tgtEl>
                                        <p:attrNameLst>
                                          <p:attrName>style.visibility</p:attrName>
                                        </p:attrNameLst>
                                      </p:cBhvr>
                                      <p:to>
                                        <p:strVal val="hidden"/>
                                      </p:to>
                                    </p:set>
                                  </p:childTnLst>
                                </p:cTn>
                              </p:par>
                              <p:par>
                                <p:cTn id="39" presetID="14" presetClass="entr" presetSubtype="10" fill="hold" nodeType="with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randombar(horizontal)">
                                      <p:cBhvr>
                                        <p:cTn id="41" dur="1500"/>
                                        <p:tgtEl>
                                          <p:spTgt spid="5124"/>
                                        </p:tgtEl>
                                      </p:cBhvr>
                                    </p:animEffect>
                                  </p:childTnLst>
                                </p:cTn>
                              </p:par>
                            </p:childTnLst>
                          </p:cTn>
                        </p:par>
                        <p:par>
                          <p:cTn id="42" fill="hold">
                            <p:stCondLst>
                              <p:cond delay="5000"/>
                            </p:stCondLst>
                            <p:childTnLst>
                              <p:par>
                                <p:cTn id="43" presetID="14" presetClass="exit" presetSubtype="10" fill="hold" grpId="0" nodeType="afterEffect">
                                  <p:stCondLst>
                                    <p:cond delay="0"/>
                                  </p:stCondLst>
                                  <p:childTnLst>
                                    <p:animEffect transition="out" filter="randombar(horizontal)">
                                      <p:cBhvr>
                                        <p:cTn id="44" dur="1500"/>
                                        <p:tgtEl>
                                          <p:spTgt spid="28"/>
                                        </p:tgtEl>
                                      </p:cBhvr>
                                    </p:animEffect>
                                    <p:set>
                                      <p:cBhvr>
                                        <p:cTn id="45" dur="1" fill="hold">
                                          <p:stCondLst>
                                            <p:cond delay="1499"/>
                                          </p:stCondLst>
                                        </p:cTn>
                                        <p:tgtEl>
                                          <p:spTgt spid="28"/>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randombar(horizontal)">
                                      <p:cBhvr>
                                        <p:cTn id="48" dur="1500"/>
                                        <p:tgtEl>
                                          <p:spTgt spid="5126"/>
                                        </p:tgtEl>
                                      </p:cBhvr>
                                    </p:animEffect>
                                  </p:childTnLst>
                                </p:cTn>
                              </p:par>
                            </p:childTnLst>
                          </p:cTn>
                        </p:par>
                        <p:par>
                          <p:cTn id="49" fill="hold">
                            <p:stCondLst>
                              <p:cond delay="6500"/>
                            </p:stCondLst>
                            <p:childTnLst>
                              <p:par>
                                <p:cTn id="50" presetID="14" presetClass="exit" presetSubtype="10" fill="hold" grpId="0" nodeType="afterEffect">
                                  <p:stCondLst>
                                    <p:cond delay="0"/>
                                  </p:stCondLst>
                                  <p:childTnLst>
                                    <p:animEffect transition="out" filter="randombar(horizontal)">
                                      <p:cBhvr>
                                        <p:cTn id="51" dur="1500"/>
                                        <p:tgtEl>
                                          <p:spTgt spid="31"/>
                                        </p:tgtEl>
                                      </p:cBhvr>
                                    </p:animEffect>
                                    <p:set>
                                      <p:cBhvr>
                                        <p:cTn id="52" dur="1" fill="hold">
                                          <p:stCondLst>
                                            <p:cond delay="1499"/>
                                          </p:stCondLst>
                                        </p:cTn>
                                        <p:tgtEl>
                                          <p:spTgt spid="3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randombar(horizontal)">
                                      <p:cBhvr>
                                        <p:cTn id="55" dur="1500"/>
                                        <p:tgtEl>
                                          <p:spTgt spid="75"/>
                                        </p:tgtEl>
                                      </p:cBhvr>
                                    </p:animEffect>
                                  </p:childTnLst>
                                </p:cTn>
                              </p:par>
                            </p:childTnLst>
                          </p:cTn>
                        </p:par>
                        <p:par>
                          <p:cTn id="56" fill="hold">
                            <p:stCondLst>
                              <p:cond delay="8000"/>
                            </p:stCondLst>
                            <p:childTnLst>
                              <p:par>
                                <p:cTn id="57" presetID="14" presetClass="exit" presetSubtype="10" fill="hold" grpId="0" nodeType="afterEffect">
                                  <p:stCondLst>
                                    <p:cond delay="0"/>
                                  </p:stCondLst>
                                  <p:childTnLst>
                                    <p:animEffect transition="out" filter="randombar(horizontal)">
                                      <p:cBhvr>
                                        <p:cTn id="58" dur="1500"/>
                                        <p:tgtEl>
                                          <p:spTgt spid="30"/>
                                        </p:tgtEl>
                                      </p:cBhvr>
                                    </p:animEffect>
                                    <p:set>
                                      <p:cBhvr>
                                        <p:cTn id="59" dur="1" fill="hold">
                                          <p:stCondLst>
                                            <p:cond delay="1499"/>
                                          </p:stCondLst>
                                        </p:cTn>
                                        <p:tgtEl>
                                          <p:spTgt spid="30"/>
                                        </p:tgtEl>
                                        <p:attrNameLst>
                                          <p:attrName>style.visibility</p:attrName>
                                        </p:attrNameLst>
                                      </p:cBhvr>
                                      <p:to>
                                        <p:strVal val="hidden"/>
                                      </p:to>
                                    </p:set>
                                  </p:childTnLst>
                                </p:cTn>
                              </p:par>
                              <p:par>
                                <p:cTn id="60" presetID="14" presetClass="entr" presetSubtype="10" fill="hold" nodeType="withEffect">
                                  <p:stCondLst>
                                    <p:cond delay="0"/>
                                  </p:stCondLst>
                                  <p:childTnLst>
                                    <p:set>
                                      <p:cBhvr>
                                        <p:cTn id="61" dur="1" fill="hold">
                                          <p:stCondLst>
                                            <p:cond delay="0"/>
                                          </p:stCondLst>
                                        </p:cTn>
                                        <p:tgtEl>
                                          <p:spTgt spid="5128"/>
                                        </p:tgtEl>
                                        <p:attrNameLst>
                                          <p:attrName>style.visibility</p:attrName>
                                        </p:attrNameLst>
                                      </p:cBhvr>
                                      <p:to>
                                        <p:strVal val="visible"/>
                                      </p:to>
                                    </p:set>
                                    <p:animEffect transition="in" filter="randombar(horizontal)">
                                      <p:cBhvr>
                                        <p:cTn id="62" dur="1500"/>
                                        <p:tgtEl>
                                          <p:spTgt spid="5128"/>
                                        </p:tgtEl>
                                      </p:cBhvr>
                                    </p:animEffect>
                                  </p:childTnLst>
                                </p:cTn>
                              </p:par>
                              <p:par>
                                <p:cTn id="63" presetID="14" presetClass="entr" presetSubtype="10" fill="hold" nodeType="withEffect">
                                  <p:stCondLst>
                                    <p:cond delay="0"/>
                                  </p:stCondLst>
                                  <p:childTnLst>
                                    <p:set>
                                      <p:cBhvr>
                                        <p:cTn id="64" dur="1" fill="hold">
                                          <p:stCondLst>
                                            <p:cond delay="0"/>
                                          </p:stCondLst>
                                        </p:cTn>
                                        <p:tgtEl>
                                          <p:spTgt spid="5130"/>
                                        </p:tgtEl>
                                        <p:attrNameLst>
                                          <p:attrName>style.visibility</p:attrName>
                                        </p:attrNameLst>
                                      </p:cBhvr>
                                      <p:to>
                                        <p:strVal val="visible"/>
                                      </p:to>
                                    </p:set>
                                    <p:animEffect transition="in" filter="randombar(horizontal)">
                                      <p:cBhvr>
                                        <p:cTn id="65" dur="1500"/>
                                        <p:tgtEl>
                                          <p:spTgt spid="5130"/>
                                        </p:tgtEl>
                                      </p:cBhvr>
                                    </p:animEffect>
                                  </p:childTnLst>
                                </p:cTn>
                              </p:par>
                            </p:childTnLst>
                          </p:cTn>
                        </p:par>
                        <p:par>
                          <p:cTn id="66" fill="hold">
                            <p:stCondLst>
                              <p:cond delay="9500"/>
                            </p:stCondLst>
                            <p:childTnLst>
                              <p:par>
                                <p:cTn id="67" presetID="14" presetClass="exit" presetSubtype="10" fill="hold" grpId="0" nodeType="afterEffect">
                                  <p:stCondLst>
                                    <p:cond delay="0"/>
                                  </p:stCondLst>
                                  <p:childTnLst>
                                    <p:animEffect transition="out" filter="randombar(horizontal)">
                                      <p:cBhvr>
                                        <p:cTn id="68" dur="1500"/>
                                        <p:tgtEl>
                                          <p:spTgt spid="34"/>
                                        </p:tgtEl>
                                      </p:cBhvr>
                                    </p:animEffect>
                                    <p:set>
                                      <p:cBhvr>
                                        <p:cTn id="69" dur="1" fill="hold">
                                          <p:stCondLst>
                                            <p:cond delay="1499"/>
                                          </p:stCondLst>
                                        </p:cTn>
                                        <p:tgtEl>
                                          <p:spTgt spid="34"/>
                                        </p:tgtEl>
                                        <p:attrNameLst>
                                          <p:attrName>style.visibility</p:attrName>
                                        </p:attrNameLst>
                                      </p:cBhvr>
                                      <p:to>
                                        <p:strVal val="hidden"/>
                                      </p:to>
                                    </p:set>
                                  </p:childTnLst>
                                </p:cTn>
                              </p:par>
                              <p:par>
                                <p:cTn id="70" presetID="14" presetClass="entr" presetSubtype="1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randombar(horizontal)">
                                      <p:cBhvr>
                                        <p:cTn id="72" dur="1500"/>
                                        <p:tgtEl>
                                          <p:spTgt spid="4"/>
                                        </p:tgtEl>
                                      </p:cBhvr>
                                    </p:animEffect>
                                  </p:childTnLst>
                                </p:cTn>
                              </p:par>
                            </p:childTnLst>
                          </p:cTn>
                        </p:par>
                        <p:par>
                          <p:cTn id="73" fill="hold">
                            <p:stCondLst>
                              <p:cond delay="11000"/>
                            </p:stCondLst>
                            <p:childTnLst>
                              <p:par>
                                <p:cTn id="74" presetID="14" presetClass="exit" presetSubtype="10" fill="hold" grpId="0" nodeType="afterEffect">
                                  <p:stCondLst>
                                    <p:cond delay="0"/>
                                  </p:stCondLst>
                                  <p:childTnLst>
                                    <p:animEffect transition="out" filter="randombar(horizontal)">
                                      <p:cBhvr>
                                        <p:cTn id="75" dur="1500"/>
                                        <p:tgtEl>
                                          <p:spTgt spid="35"/>
                                        </p:tgtEl>
                                      </p:cBhvr>
                                    </p:animEffect>
                                    <p:set>
                                      <p:cBhvr>
                                        <p:cTn id="76" dur="1" fill="hold">
                                          <p:stCondLst>
                                            <p:cond delay="1499"/>
                                          </p:stCondLst>
                                        </p:cTn>
                                        <p:tgtEl>
                                          <p:spTgt spid="35"/>
                                        </p:tgtEl>
                                        <p:attrNameLst>
                                          <p:attrName>style.visibility</p:attrName>
                                        </p:attrNameLst>
                                      </p:cBhvr>
                                      <p:to>
                                        <p:strVal val="hidden"/>
                                      </p:to>
                                    </p:set>
                                  </p:childTnLst>
                                </p:cTn>
                              </p:par>
                              <p:par>
                                <p:cTn id="77" presetID="14" presetClass="entr" presetSubtype="1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randombar(horizontal)">
                                      <p:cBhvr>
                                        <p:cTn id="79" dur="1500"/>
                                        <p:tgtEl>
                                          <p:spTgt spid="85"/>
                                        </p:tgtEl>
                                      </p:cBhvr>
                                    </p:animEffect>
                                  </p:childTnLst>
                                </p:cTn>
                              </p:par>
                            </p:childTnLst>
                          </p:cTn>
                        </p:par>
                        <p:par>
                          <p:cTn id="80" fill="hold">
                            <p:stCondLst>
                              <p:cond delay="12500"/>
                            </p:stCondLst>
                            <p:childTnLst>
                              <p:par>
                                <p:cTn id="81" presetID="14" presetClass="entr" presetSubtype="10"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randombar(horizontal)">
                                      <p:cBhvr>
                                        <p:cTn id="83" dur="1500"/>
                                        <p:tgtEl>
                                          <p:spTgt spid="86"/>
                                        </p:tgtEl>
                                      </p:cBhvr>
                                    </p:animEffect>
                                  </p:childTnLst>
                                </p:cTn>
                              </p:par>
                            </p:childTnLst>
                          </p:cTn>
                        </p:par>
                        <p:par>
                          <p:cTn id="84" fill="hold">
                            <p:stCondLst>
                              <p:cond delay="14000"/>
                            </p:stCondLst>
                            <p:childTnLst>
                              <p:par>
                                <p:cTn id="85" presetID="14" presetClass="exit" presetSubtype="10" fill="hold" grpId="0" nodeType="afterEffect">
                                  <p:stCondLst>
                                    <p:cond delay="0"/>
                                  </p:stCondLst>
                                  <p:childTnLst>
                                    <p:animEffect transition="out" filter="randombar(horizontal)">
                                      <p:cBhvr>
                                        <p:cTn id="86" dur="1500"/>
                                        <p:tgtEl>
                                          <p:spTgt spid="37"/>
                                        </p:tgtEl>
                                      </p:cBhvr>
                                    </p:animEffect>
                                    <p:set>
                                      <p:cBhvr>
                                        <p:cTn id="87" dur="1" fill="hold">
                                          <p:stCondLst>
                                            <p:cond delay="1499"/>
                                          </p:stCondLst>
                                        </p:cTn>
                                        <p:tgtEl>
                                          <p:spTgt spid="37"/>
                                        </p:tgtEl>
                                        <p:attrNameLst>
                                          <p:attrName>style.visibility</p:attrName>
                                        </p:attrNameLst>
                                      </p:cBhvr>
                                      <p:to>
                                        <p:strVal val="hidden"/>
                                      </p:to>
                                    </p:set>
                                  </p:childTnLst>
                                </p:cTn>
                              </p:par>
                              <p:par>
                                <p:cTn id="88" presetID="14" presetClass="entr" presetSubtype="10" fill="hold" nodeType="withEffect">
                                  <p:stCondLst>
                                    <p:cond delay="0"/>
                                  </p:stCondLst>
                                  <p:childTnLst>
                                    <p:set>
                                      <p:cBhvr>
                                        <p:cTn id="89" dur="1" fill="hold">
                                          <p:stCondLst>
                                            <p:cond delay="0"/>
                                          </p:stCondLst>
                                        </p:cTn>
                                        <p:tgtEl>
                                          <p:spTgt spid="1026"/>
                                        </p:tgtEl>
                                        <p:attrNameLst>
                                          <p:attrName>style.visibility</p:attrName>
                                        </p:attrNameLst>
                                      </p:cBhvr>
                                      <p:to>
                                        <p:strVal val="visible"/>
                                      </p:to>
                                    </p:set>
                                    <p:animEffect transition="in" filter="randombar(horizontal)">
                                      <p:cBhvr>
                                        <p:cTn id="90" dur="500"/>
                                        <p:tgtEl>
                                          <p:spTgt spid="1026"/>
                                        </p:tgtEl>
                                      </p:cBhvr>
                                    </p:animEffect>
                                  </p:childTnLst>
                                </p:cTn>
                              </p:par>
                              <p:par>
                                <p:cTn id="91" presetID="14" presetClass="entr" presetSubtype="10" fill="hold" nodeType="withEffect">
                                  <p:stCondLst>
                                    <p:cond delay="0"/>
                                  </p:stCondLst>
                                  <p:childTnLst>
                                    <p:set>
                                      <p:cBhvr>
                                        <p:cTn id="92" dur="1" fill="hold">
                                          <p:stCondLst>
                                            <p:cond delay="0"/>
                                          </p:stCondLst>
                                        </p:cTn>
                                        <p:tgtEl>
                                          <p:spTgt spid="1028"/>
                                        </p:tgtEl>
                                        <p:attrNameLst>
                                          <p:attrName>style.visibility</p:attrName>
                                        </p:attrNameLst>
                                      </p:cBhvr>
                                      <p:to>
                                        <p:strVal val="visible"/>
                                      </p:to>
                                    </p:set>
                                    <p:animEffect transition="in" filter="randombar(horizontal)">
                                      <p:cBhvr>
                                        <p:cTn id="93" dur="500"/>
                                        <p:tgtEl>
                                          <p:spTgt spid="1028"/>
                                        </p:tgtEl>
                                      </p:cBhvr>
                                    </p:animEffect>
                                  </p:childTnLst>
                                </p:cTn>
                              </p:par>
                            </p:childTnLst>
                          </p:cTn>
                        </p:par>
                        <p:par>
                          <p:cTn id="94" fill="hold">
                            <p:stCondLst>
                              <p:cond delay="15500"/>
                            </p:stCondLst>
                            <p:childTnLst>
                              <p:par>
                                <p:cTn id="95" presetID="14" presetClass="exit" presetSubtype="10" fill="hold" grpId="0" nodeType="afterEffect">
                                  <p:stCondLst>
                                    <p:cond delay="0"/>
                                  </p:stCondLst>
                                  <p:childTnLst>
                                    <p:animEffect transition="out" filter="randombar(horizontal)">
                                      <p:cBhvr>
                                        <p:cTn id="96" dur="1500"/>
                                        <p:tgtEl>
                                          <p:spTgt spid="36"/>
                                        </p:tgtEl>
                                      </p:cBhvr>
                                    </p:animEffect>
                                    <p:set>
                                      <p:cBhvr>
                                        <p:cTn id="97" dur="1" fill="hold">
                                          <p:stCondLst>
                                            <p:cond delay="1499"/>
                                          </p:stCondLst>
                                        </p:cTn>
                                        <p:tgtEl>
                                          <p:spTgt spid="36"/>
                                        </p:tgtEl>
                                        <p:attrNameLst>
                                          <p:attrName>style.visibility</p:attrName>
                                        </p:attrNameLst>
                                      </p:cBhvr>
                                      <p:to>
                                        <p:strVal val="hidden"/>
                                      </p:to>
                                    </p:set>
                                  </p:childTnLst>
                                </p:cTn>
                              </p:par>
                              <p:par>
                                <p:cTn id="98" presetID="14" presetClass="entr" presetSubtype="10" fill="hold" nodeType="withEffect">
                                  <p:stCondLst>
                                    <p:cond delay="0"/>
                                  </p:stCondLst>
                                  <p:childTnLst>
                                    <p:set>
                                      <p:cBhvr>
                                        <p:cTn id="99" dur="1" fill="hold">
                                          <p:stCondLst>
                                            <p:cond delay="0"/>
                                          </p:stCondLst>
                                        </p:cTn>
                                        <p:tgtEl>
                                          <p:spTgt spid="1032"/>
                                        </p:tgtEl>
                                        <p:attrNameLst>
                                          <p:attrName>style.visibility</p:attrName>
                                        </p:attrNameLst>
                                      </p:cBhvr>
                                      <p:to>
                                        <p:strVal val="visible"/>
                                      </p:to>
                                    </p:set>
                                    <p:animEffect transition="in" filter="randombar(horizontal)">
                                      <p:cBhvr>
                                        <p:cTn id="100" dur="1500"/>
                                        <p:tgtEl>
                                          <p:spTgt spid="1032"/>
                                        </p:tgtEl>
                                      </p:cBhvr>
                                    </p:animEffect>
                                  </p:childTnLst>
                                </p:cTn>
                              </p:par>
                            </p:childTnLst>
                          </p:cTn>
                        </p:par>
                        <p:par>
                          <p:cTn id="101" fill="hold">
                            <p:stCondLst>
                              <p:cond delay="17000"/>
                            </p:stCondLst>
                            <p:childTnLst>
                              <p:par>
                                <p:cTn id="102" presetID="14" presetClass="exit" presetSubtype="10" fill="hold" grpId="0" nodeType="afterEffect">
                                  <p:stCondLst>
                                    <p:cond delay="0"/>
                                  </p:stCondLst>
                                  <p:childTnLst>
                                    <p:animEffect transition="out" filter="randombar(horizontal)">
                                      <p:cBhvr>
                                        <p:cTn id="103" dur="1500"/>
                                        <p:tgtEl>
                                          <p:spTgt spid="42"/>
                                        </p:tgtEl>
                                      </p:cBhvr>
                                    </p:animEffect>
                                    <p:set>
                                      <p:cBhvr>
                                        <p:cTn id="104" dur="1" fill="hold">
                                          <p:stCondLst>
                                            <p:cond delay="1499"/>
                                          </p:stCondLst>
                                        </p:cTn>
                                        <p:tgtEl>
                                          <p:spTgt spid="42"/>
                                        </p:tgtEl>
                                        <p:attrNameLst>
                                          <p:attrName>style.visibility</p:attrName>
                                        </p:attrNameLst>
                                      </p:cBhvr>
                                      <p:to>
                                        <p:strVal val="hidden"/>
                                      </p:to>
                                    </p:set>
                                  </p:childTnLst>
                                </p:cTn>
                              </p:par>
                              <p:par>
                                <p:cTn id="105" presetID="14" presetClass="entr" presetSubtype="10" fill="hold" nodeType="withEffect">
                                  <p:stCondLst>
                                    <p:cond delay="0"/>
                                  </p:stCondLst>
                                  <p:childTnLst>
                                    <p:set>
                                      <p:cBhvr>
                                        <p:cTn id="106" dur="1" fill="hold">
                                          <p:stCondLst>
                                            <p:cond delay="0"/>
                                          </p:stCondLst>
                                        </p:cTn>
                                        <p:tgtEl>
                                          <p:spTgt spid="1036"/>
                                        </p:tgtEl>
                                        <p:attrNameLst>
                                          <p:attrName>style.visibility</p:attrName>
                                        </p:attrNameLst>
                                      </p:cBhvr>
                                      <p:to>
                                        <p:strVal val="visible"/>
                                      </p:to>
                                    </p:set>
                                    <p:animEffect transition="in" filter="randombar(horizontal)">
                                      <p:cBhvr>
                                        <p:cTn id="107" dur="1500"/>
                                        <p:tgtEl>
                                          <p:spTgt spid="1036"/>
                                        </p:tgtEl>
                                      </p:cBhvr>
                                    </p:animEffect>
                                  </p:childTnLst>
                                </p:cTn>
                              </p:par>
                              <p:par>
                                <p:cTn id="108" presetID="14" presetClass="entr" presetSubtype="10" fill="hold" nodeType="withEffect">
                                  <p:stCondLst>
                                    <p:cond delay="0"/>
                                  </p:stCondLst>
                                  <p:childTnLst>
                                    <p:set>
                                      <p:cBhvr>
                                        <p:cTn id="109" dur="1" fill="hold">
                                          <p:stCondLst>
                                            <p:cond delay="0"/>
                                          </p:stCondLst>
                                        </p:cTn>
                                        <p:tgtEl>
                                          <p:spTgt spid="1034"/>
                                        </p:tgtEl>
                                        <p:attrNameLst>
                                          <p:attrName>style.visibility</p:attrName>
                                        </p:attrNameLst>
                                      </p:cBhvr>
                                      <p:to>
                                        <p:strVal val="visible"/>
                                      </p:to>
                                    </p:set>
                                    <p:animEffect transition="in" filter="randombar(horizontal)">
                                      <p:cBhvr>
                                        <p:cTn id="110" dur="1500"/>
                                        <p:tgtEl>
                                          <p:spTgt spid="1034"/>
                                        </p:tgtEl>
                                      </p:cBhvr>
                                    </p:animEffect>
                                  </p:childTnLst>
                                </p:cTn>
                              </p:par>
                            </p:childTnLst>
                          </p:cTn>
                        </p:par>
                        <p:par>
                          <p:cTn id="111" fill="hold">
                            <p:stCondLst>
                              <p:cond delay="18500"/>
                            </p:stCondLst>
                            <p:childTnLst>
                              <p:par>
                                <p:cTn id="112" presetID="14" presetClass="entr" presetSubtype="10"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randombar(horizontal)">
                                      <p:cBhvr>
                                        <p:cTn id="1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2" grpId="0"/>
      <p:bldP spid="33" grpId="0"/>
      <p:bldP spid="34" grpId="0"/>
      <p:bldP spid="35" grpId="0"/>
      <p:bldP spid="36" grpId="0"/>
      <p:bldP spid="37" grpId="0"/>
      <p:bldP spid="40" grpId="0"/>
      <p:bldP spid="42" grpId="0"/>
      <p:bldP spid="44" grpId="0"/>
      <p:bldP spid="51" grpId="0"/>
      <p:bldP spid="55" grpId="0"/>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5147148"/>
            <a:ext cx="12192000" cy="171036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Placeholder 1"/>
          <p:cNvSpPr>
            <a:spLocks noGrp="1"/>
          </p:cNvSpPr>
          <p:nvPr>
            <p:ph sz="quarter" idx="12"/>
          </p:nvPr>
        </p:nvSpPr>
        <p:spPr/>
        <p:txBody>
          <a:bodyPr/>
          <a:lstStyle/>
          <a:p>
            <a:r>
              <a:rPr lang="en-US" dirty="0">
                <a:latin typeface="Segoe UI" panose="020B0502040204020203" pitchFamily="34" charset="0"/>
                <a:cs typeface="Segoe UI" panose="020B0502040204020203" pitchFamily="34" charset="0"/>
              </a:rPr>
              <a:t>Handle extreme hardware and software </a:t>
            </a:r>
            <a:r>
              <a:rPr lang="en-US" b="1" dirty="0">
                <a:latin typeface="Segoe UI" panose="020B0502040204020203" pitchFamily="34" charset="0"/>
                <a:cs typeface="Segoe UI" panose="020B0502040204020203" pitchFamily="34" charset="0"/>
              </a:rPr>
              <a:t>heterogeneity</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Build for </a:t>
            </a:r>
            <a:r>
              <a:rPr lang="en-US" b="1" dirty="0">
                <a:latin typeface="Segoe UI" panose="020B0502040204020203" pitchFamily="34" charset="0"/>
                <a:cs typeface="Segoe UI" panose="020B0502040204020203" pitchFamily="34" charset="0"/>
              </a:rPr>
              <a:t>hyper-scale</a:t>
            </a:r>
            <a:r>
              <a:rPr lang="en-US" dirty="0">
                <a:latin typeface="Segoe UI" panose="020B0502040204020203" pitchFamily="34" charset="0"/>
                <a:cs typeface="Segoe UI" panose="020B0502040204020203" pitchFamily="34" charset="0"/>
              </a:rPr>
              <a:t> and enable low data latency</a:t>
            </a:r>
          </a:p>
          <a:p>
            <a:r>
              <a:rPr lang="en-US" dirty="0"/>
              <a:t>Think about </a:t>
            </a:r>
            <a:r>
              <a:rPr lang="en-US" b="1" dirty="0"/>
              <a:t>security</a:t>
            </a:r>
            <a:r>
              <a:rPr lang="en-US" dirty="0"/>
              <a:t>, </a:t>
            </a:r>
            <a:r>
              <a:rPr lang="en-US" dirty="0">
                <a:latin typeface="Segoe UI" panose="020B0502040204020203" pitchFamily="34" charset="0"/>
                <a:cs typeface="Segoe UI" panose="020B0502040204020203" pitchFamily="34" charset="0"/>
              </a:rPr>
              <a:t>be secure by design; support defense in depth</a:t>
            </a:r>
          </a:p>
          <a:p>
            <a:r>
              <a:rPr lang="en-US" dirty="0">
                <a:latin typeface="Segoe UI" panose="020B0502040204020203" pitchFamily="34" charset="0"/>
                <a:cs typeface="Segoe UI" panose="020B0502040204020203" pitchFamily="34" charset="0"/>
              </a:rPr>
              <a:t>Lower barriers to entry: evaluate</a:t>
            </a:r>
            <a:r>
              <a:rPr lang="en-US" sz="2000" dirty="0">
                <a:latin typeface="Segoe UI" panose="020B0502040204020203" pitchFamily="34" charset="0"/>
                <a:cs typeface="Segoe UI" panose="020B0502040204020203" pitchFamily="34" charset="0"/>
              </a:rPr>
              <a:t> -&gt; </a:t>
            </a:r>
            <a:r>
              <a:rPr lang="en-US" b="1" dirty="0">
                <a:latin typeface="Segoe UI" panose="020B0502040204020203" pitchFamily="34" charset="0"/>
                <a:cs typeface="Segoe UI" panose="020B0502040204020203" pitchFamily="34" charset="0"/>
              </a:rPr>
              <a:t>prototype</a:t>
            </a:r>
            <a:r>
              <a:rPr lang="en-US" sz="2000" dirty="0">
                <a:latin typeface="Segoe UI" panose="020B0502040204020203" pitchFamily="34" charset="0"/>
                <a:cs typeface="Segoe UI" panose="020B0502040204020203" pitchFamily="34" charset="0"/>
              </a:rPr>
              <a:t> -&gt; </a:t>
            </a:r>
            <a:r>
              <a:rPr lang="en-US" dirty="0">
                <a:latin typeface="Segoe UI" panose="020B0502040204020203" pitchFamily="34" charset="0"/>
                <a:cs typeface="Segoe UI" panose="020B0502040204020203" pitchFamily="34" charset="0"/>
              </a:rPr>
              <a:t>deploy</a:t>
            </a:r>
            <a:r>
              <a:rPr lang="en-US" sz="2000" dirty="0">
                <a:latin typeface="Segoe UI" panose="020B0502040204020203" pitchFamily="34" charset="0"/>
                <a:cs typeface="Segoe UI" panose="020B0502040204020203" pitchFamily="34" charset="0"/>
              </a:rPr>
              <a:t> -&gt; </a:t>
            </a:r>
            <a:r>
              <a:rPr lang="en-US" dirty="0">
                <a:latin typeface="Segoe UI" panose="020B0502040204020203" pitchFamily="34" charset="0"/>
                <a:cs typeface="Segoe UI" panose="020B0502040204020203" pitchFamily="34" charset="0"/>
              </a:rPr>
              <a:t>update</a:t>
            </a:r>
            <a:br>
              <a:rPr lang="en-US" dirty="0">
                <a:latin typeface="Segoe UI" panose="020B0502040204020203" pitchFamily="34" charset="0"/>
                <a:cs typeface="Segoe UI" panose="020B0502040204020203" pitchFamily="34" charset="0"/>
              </a:rPr>
            </a:br>
            <a:r>
              <a:rPr lang="en-US" dirty="0"/>
              <a:t>Think big, but start small (experiment, learn and refine)</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Deliver </a:t>
            </a:r>
            <a:r>
              <a:rPr lang="en-US" b="1" dirty="0">
                <a:latin typeface="Segoe UI" panose="020B0502040204020203" pitchFamily="34" charset="0"/>
                <a:cs typeface="Segoe UI" panose="020B0502040204020203" pitchFamily="34" charset="0"/>
              </a:rPr>
              <a:t>telemetry and notifications that are meaningful </a:t>
            </a:r>
            <a:r>
              <a:rPr lang="en-US" dirty="0">
                <a:latin typeface="Segoe UI" panose="020B0502040204020203" pitchFamily="34" charset="0"/>
                <a:cs typeface="Segoe UI" panose="020B0502040204020203" pitchFamily="34" charset="0"/>
              </a:rPr>
              <a:t>even at extreme scale</a:t>
            </a:r>
          </a:p>
          <a:p>
            <a:r>
              <a:rPr lang="en-US" dirty="0">
                <a:latin typeface="Segoe UI" panose="020B0502040204020203" pitchFamily="34" charset="0"/>
                <a:cs typeface="Segoe UI" panose="020B0502040204020203" pitchFamily="34" charset="0"/>
              </a:rPr>
              <a:t>Provide hot-path and cold-path analysis and action/response.</a:t>
            </a:r>
          </a:p>
        </p:txBody>
      </p:sp>
      <p:sp>
        <p:nvSpPr>
          <p:cNvPr id="5" name="Content Placeholder 4">
            <a:extLst>
              <a:ext uri="{FF2B5EF4-FFF2-40B4-BE49-F238E27FC236}">
                <a16:creationId xmlns:a16="http://schemas.microsoft.com/office/drawing/2014/main" id="{9A09F2C3-0166-4512-AD3D-F169A042FCDF}"/>
              </a:ext>
            </a:extLst>
          </p:cNvPr>
          <p:cNvSpPr>
            <a:spLocks noGrp="1"/>
          </p:cNvSpPr>
          <p:nvPr>
            <p:ph sz="quarter" idx="14"/>
          </p:nvPr>
        </p:nvSpPr>
        <p:spPr>
          <a:prstGeom prst="rect">
            <a:avLst/>
          </a:prstGeom>
        </p:spPr>
        <p:txBody>
          <a:bodyPr/>
          <a:lstStyle/>
          <a:p>
            <a:r>
              <a:rPr lang="en-US" dirty="0"/>
              <a:t>IoT architecture requirements </a:t>
            </a:r>
          </a:p>
        </p:txBody>
      </p:sp>
      <p:sp>
        <p:nvSpPr>
          <p:cNvPr id="25" name="Freeform 78"/>
          <p:cNvSpPr>
            <a:spLocks noEditPoints="1"/>
          </p:cNvSpPr>
          <p:nvPr/>
        </p:nvSpPr>
        <p:spPr bwMode="auto">
          <a:xfrm>
            <a:off x="-839023" y="5459085"/>
            <a:ext cx="594685" cy="818548"/>
          </a:xfrm>
          <a:custGeom>
            <a:avLst/>
            <a:gdLst>
              <a:gd name="T0" fmla="*/ 36 w 72"/>
              <a:gd name="T1" fmla="*/ 31 h 99"/>
              <a:gd name="T2" fmla="*/ 15 w 72"/>
              <a:gd name="T3" fmla="*/ 53 h 99"/>
              <a:gd name="T4" fmla="*/ 25 w 72"/>
              <a:gd name="T5" fmla="*/ 74 h 99"/>
              <a:gd name="T6" fmla="*/ 24 w 72"/>
              <a:gd name="T7" fmla="*/ 74 h 99"/>
              <a:gd name="T8" fmla="*/ 12 w 72"/>
              <a:gd name="T9" fmla="*/ 53 h 99"/>
              <a:gd name="T10" fmla="*/ 36 w 72"/>
              <a:gd name="T11" fmla="*/ 29 h 99"/>
              <a:gd name="T12" fmla="*/ 60 w 72"/>
              <a:gd name="T13" fmla="*/ 53 h 99"/>
              <a:gd name="T14" fmla="*/ 48 w 72"/>
              <a:gd name="T15" fmla="*/ 74 h 99"/>
              <a:gd name="T16" fmla="*/ 48 w 72"/>
              <a:gd name="T17" fmla="*/ 74 h 99"/>
              <a:gd name="T18" fmla="*/ 25 w 72"/>
              <a:gd name="T19" fmla="*/ 74 h 99"/>
              <a:gd name="T20" fmla="*/ 36 w 72"/>
              <a:gd name="T21" fmla="*/ 99 h 99"/>
              <a:gd name="T22" fmla="*/ 30 w 72"/>
              <a:gd name="T23" fmla="*/ 96 h 99"/>
              <a:gd name="T24" fmla="*/ 42 w 72"/>
              <a:gd name="T25" fmla="*/ 96 h 99"/>
              <a:gd name="T26" fmla="*/ 36 w 72"/>
              <a:gd name="T27" fmla="*/ 99 h 99"/>
              <a:gd name="T28" fmla="*/ 48 w 72"/>
              <a:gd name="T29" fmla="*/ 90 h 99"/>
              <a:gd name="T30" fmla="*/ 45 w 72"/>
              <a:gd name="T31" fmla="*/ 93 h 99"/>
              <a:gd name="T32" fmla="*/ 28 w 72"/>
              <a:gd name="T33" fmla="*/ 93 h 99"/>
              <a:gd name="T34" fmla="*/ 25 w 72"/>
              <a:gd name="T35" fmla="*/ 90 h 99"/>
              <a:gd name="T36" fmla="*/ 28 w 72"/>
              <a:gd name="T37" fmla="*/ 87 h 99"/>
              <a:gd name="T38" fmla="*/ 45 w 72"/>
              <a:gd name="T39" fmla="*/ 87 h 99"/>
              <a:gd name="T40" fmla="*/ 48 w 72"/>
              <a:gd name="T41" fmla="*/ 90 h 99"/>
              <a:gd name="T42" fmla="*/ 48 w 72"/>
              <a:gd name="T43" fmla="*/ 81 h 99"/>
              <a:gd name="T44" fmla="*/ 45 w 72"/>
              <a:gd name="T45" fmla="*/ 84 h 99"/>
              <a:gd name="T46" fmla="*/ 28 w 72"/>
              <a:gd name="T47" fmla="*/ 84 h 99"/>
              <a:gd name="T48" fmla="*/ 25 w 72"/>
              <a:gd name="T49" fmla="*/ 81 h 99"/>
              <a:gd name="T50" fmla="*/ 28 w 72"/>
              <a:gd name="T51" fmla="*/ 78 h 99"/>
              <a:gd name="T52" fmla="*/ 45 w 72"/>
              <a:gd name="T53" fmla="*/ 78 h 99"/>
              <a:gd name="T54" fmla="*/ 48 w 72"/>
              <a:gd name="T55" fmla="*/ 81 h 99"/>
              <a:gd name="T56" fmla="*/ 71 w 72"/>
              <a:gd name="T57" fmla="*/ 14 h 99"/>
              <a:gd name="T58" fmla="*/ 71 w 72"/>
              <a:gd name="T59" fmla="*/ 18 h 99"/>
              <a:gd name="T60" fmla="*/ 60 w 72"/>
              <a:gd name="T61" fmla="*/ 30 h 99"/>
              <a:gd name="T62" fmla="*/ 55 w 72"/>
              <a:gd name="T63" fmla="*/ 30 h 99"/>
              <a:gd name="T64" fmla="*/ 55 w 72"/>
              <a:gd name="T65" fmla="*/ 25 h 99"/>
              <a:gd name="T66" fmla="*/ 66 w 72"/>
              <a:gd name="T67" fmla="*/ 13 h 99"/>
              <a:gd name="T68" fmla="*/ 71 w 72"/>
              <a:gd name="T69" fmla="*/ 14 h 99"/>
              <a:gd name="T70" fmla="*/ 36 w 72"/>
              <a:gd name="T71" fmla="*/ 0 h 99"/>
              <a:gd name="T72" fmla="*/ 40 w 72"/>
              <a:gd name="T73" fmla="*/ 3 h 99"/>
              <a:gd name="T74" fmla="*/ 40 w 72"/>
              <a:gd name="T75" fmla="*/ 20 h 99"/>
              <a:gd name="T76" fmla="*/ 36 w 72"/>
              <a:gd name="T77" fmla="*/ 23 h 99"/>
              <a:gd name="T78" fmla="*/ 33 w 72"/>
              <a:gd name="T79" fmla="*/ 20 h 99"/>
              <a:gd name="T80" fmla="*/ 33 w 72"/>
              <a:gd name="T81" fmla="*/ 3 h 99"/>
              <a:gd name="T82" fmla="*/ 36 w 72"/>
              <a:gd name="T83" fmla="*/ 0 h 99"/>
              <a:gd name="T84" fmla="*/ 1 w 72"/>
              <a:gd name="T85" fmla="*/ 14 h 99"/>
              <a:gd name="T86" fmla="*/ 6 w 72"/>
              <a:gd name="T87" fmla="*/ 13 h 99"/>
              <a:gd name="T88" fmla="*/ 18 w 72"/>
              <a:gd name="T89" fmla="*/ 25 h 99"/>
              <a:gd name="T90" fmla="*/ 17 w 72"/>
              <a:gd name="T91" fmla="*/ 30 h 99"/>
              <a:gd name="T92" fmla="*/ 13 w 72"/>
              <a:gd name="T93" fmla="*/ 30 h 99"/>
              <a:gd name="T94" fmla="*/ 1 w 72"/>
              <a:gd name="T95" fmla="*/ 18 h 99"/>
              <a:gd name="T96" fmla="*/ 1 w 72"/>
              <a:gd name="T97" fmla="*/ 1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99">
                <a:moveTo>
                  <a:pt x="36" y="31"/>
                </a:moveTo>
                <a:cubicBezTo>
                  <a:pt x="24" y="31"/>
                  <a:pt x="15" y="41"/>
                  <a:pt x="15" y="53"/>
                </a:cubicBezTo>
                <a:moveTo>
                  <a:pt x="25" y="74"/>
                </a:moveTo>
                <a:cubicBezTo>
                  <a:pt x="24" y="74"/>
                  <a:pt x="24" y="74"/>
                  <a:pt x="24" y="74"/>
                </a:cubicBezTo>
                <a:cubicBezTo>
                  <a:pt x="17" y="70"/>
                  <a:pt x="12" y="62"/>
                  <a:pt x="12" y="53"/>
                </a:cubicBezTo>
                <a:cubicBezTo>
                  <a:pt x="12" y="40"/>
                  <a:pt x="23" y="29"/>
                  <a:pt x="36" y="29"/>
                </a:cubicBezTo>
                <a:cubicBezTo>
                  <a:pt x="50" y="29"/>
                  <a:pt x="60" y="40"/>
                  <a:pt x="60" y="53"/>
                </a:cubicBezTo>
                <a:cubicBezTo>
                  <a:pt x="60" y="62"/>
                  <a:pt x="56" y="70"/>
                  <a:pt x="48" y="74"/>
                </a:cubicBezTo>
                <a:cubicBezTo>
                  <a:pt x="48" y="74"/>
                  <a:pt x="48" y="74"/>
                  <a:pt x="48" y="74"/>
                </a:cubicBezTo>
                <a:lnTo>
                  <a:pt x="25" y="74"/>
                </a:lnTo>
                <a:close/>
                <a:moveTo>
                  <a:pt x="36" y="99"/>
                </a:moveTo>
                <a:cubicBezTo>
                  <a:pt x="34" y="99"/>
                  <a:pt x="32" y="98"/>
                  <a:pt x="30" y="96"/>
                </a:cubicBezTo>
                <a:cubicBezTo>
                  <a:pt x="42" y="96"/>
                  <a:pt x="42" y="96"/>
                  <a:pt x="42" y="96"/>
                </a:cubicBezTo>
                <a:cubicBezTo>
                  <a:pt x="41" y="98"/>
                  <a:pt x="39" y="99"/>
                  <a:pt x="36" y="99"/>
                </a:cubicBezTo>
                <a:moveTo>
                  <a:pt x="48" y="90"/>
                </a:moveTo>
                <a:cubicBezTo>
                  <a:pt x="48" y="92"/>
                  <a:pt x="46" y="93"/>
                  <a:pt x="45" y="93"/>
                </a:cubicBezTo>
                <a:cubicBezTo>
                  <a:pt x="28" y="93"/>
                  <a:pt x="28" y="93"/>
                  <a:pt x="28" y="93"/>
                </a:cubicBezTo>
                <a:cubicBezTo>
                  <a:pt x="26" y="93"/>
                  <a:pt x="25" y="92"/>
                  <a:pt x="25" y="90"/>
                </a:cubicBezTo>
                <a:cubicBezTo>
                  <a:pt x="25" y="88"/>
                  <a:pt x="26" y="87"/>
                  <a:pt x="28" y="87"/>
                </a:cubicBezTo>
                <a:cubicBezTo>
                  <a:pt x="45" y="87"/>
                  <a:pt x="45" y="87"/>
                  <a:pt x="45" y="87"/>
                </a:cubicBezTo>
                <a:cubicBezTo>
                  <a:pt x="46" y="87"/>
                  <a:pt x="48" y="88"/>
                  <a:pt x="48" y="90"/>
                </a:cubicBezTo>
                <a:moveTo>
                  <a:pt x="48" y="81"/>
                </a:moveTo>
                <a:cubicBezTo>
                  <a:pt x="48" y="83"/>
                  <a:pt x="46" y="84"/>
                  <a:pt x="45" y="84"/>
                </a:cubicBezTo>
                <a:cubicBezTo>
                  <a:pt x="28" y="84"/>
                  <a:pt x="28" y="84"/>
                  <a:pt x="28" y="84"/>
                </a:cubicBezTo>
                <a:cubicBezTo>
                  <a:pt x="26" y="84"/>
                  <a:pt x="25" y="83"/>
                  <a:pt x="25" y="81"/>
                </a:cubicBezTo>
                <a:cubicBezTo>
                  <a:pt x="25" y="79"/>
                  <a:pt x="26" y="78"/>
                  <a:pt x="28" y="78"/>
                </a:cubicBezTo>
                <a:cubicBezTo>
                  <a:pt x="45" y="78"/>
                  <a:pt x="45" y="78"/>
                  <a:pt x="45" y="78"/>
                </a:cubicBezTo>
                <a:cubicBezTo>
                  <a:pt x="46" y="78"/>
                  <a:pt x="48" y="79"/>
                  <a:pt x="48" y="81"/>
                </a:cubicBezTo>
                <a:moveTo>
                  <a:pt x="71" y="14"/>
                </a:moveTo>
                <a:cubicBezTo>
                  <a:pt x="72" y="15"/>
                  <a:pt x="72" y="17"/>
                  <a:pt x="71" y="18"/>
                </a:cubicBezTo>
                <a:cubicBezTo>
                  <a:pt x="60" y="30"/>
                  <a:pt x="60" y="30"/>
                  <a:pt x="60" y="30"/>
                </a:cubicBezTo>
                <a:cubicBezTo>
                  <a:pt x="58" y="31"/>
                  <a:pt x="56" y="31"/>
                  <a:pt x="55" y="30"/>
                </a:cubicBezTo>
                <a:cubicBezTo>
                  <a:pt x="54" y="28"/>
                  <a:pt x="54" y="26"/>
                  <a:pt x="55" y="25"/>
                </a:cubicBezTo>
                <a:cubicBezTo>
                  <a:pt x="66" y="13"/>
                  <a:pt x="66" y="13"/>
                  <a:pt x="66" y="13"/>
                </a:cubicBezTo>
                <a:cubicBezTo>
                  <a:pt x="68" y="12"/>
                  <a:pt x="70" y="12"/>
                  <a:pt x="71" y="14"/>
                </a:cubicBezTo>
                <a:moveTo>
                  <a:pt x="36" y="0"/>
                </a:moveTo>
                <a:cubicBezTo>
                  <a:pt x="38" y="0"/>
                  <a:pt x="40" y="2"/>
                  <a:pt x="40" y="3"/>
                </a:cubicBezTo>
                <a:cubicBezTo>
                  <a:pt x="40" y="20"/>
                  <a:pt x="40" y="20"/>
                  <a:pt x="40" y="20"/>
                </a:cubicBezTo>
                <a:cubicBezTo>
                  <a:pt x="40" y="21"/>
                  <a:pt x="38" y="23"/>
                  <a:pt x="36" y="23"/>
                </a:cubicBezTo>
                <a:cubicBezTo>
                  <a:pt x="35" y="23"/>
                  <a:pt x="33" y="22"/>
                  <a:pt x="33" y="20"/>
                </a:cubicBezTo>
                <a:cubicBezTo>
                  <a:pt x="33" y="3"/>
                  <a:pt x="33" y="3"/>
                  <a:pt x="33" y="3"/>
                </a:cubicBezTo>
                <a:cubicBezTo>
                  <a:pt x="33" y="2"/>
                  <a:pt x="34" y="0"/>
                  <a:pt x="36" y="0"/>
                </a:cubicBezTo>
                <a:moveTo>
                  <a:pt x="1" y="14"/>
                </a:moveTo>
                <a:cubicBezTo>
                  <a:pt x="3" y="12"/>
                  <a:pt x="5" y="12"/>
                  <a:pt x="6" y="13"/>
                </a:cubicBezTo>
                <a:cubicBezTo>
                  <a:pt x="18" y="25"/>
                  <a:pt x="18" y="25"/>
                  <a:pt x="18" y="25"/>
                </a:cubicBezTo>
                <a:cubicBezTo>
                  <a:pt x="19" y="26"/>
                  <a:pt x="19" y="28"/>
                  <a:pt x="17" y="30"/>
                </a:cubicBezTo>
                <a:cubicBezTo>
                  <a:pt x="16" y="31"/>
                  <a:pt x="14" y="31"/>
                  <a:pt x="13" y="30"/>
                </a:cubicBezTo>
                <a:cubicBezTo>
                  <a:pt x="1" y="18"/>
                  <a:pt x="1" y="18"/>
                  <a:pt x="1" y="18"/>
                </a:cubicBezTo>
                <a:cubicBezTo>
                  <a:pt x="0" y="17"/>
                  <a:pt x="0" y="15"/>
                  <a:pt x="1" y="14"/>
                </a:cubicBezTo>
              </a:path>
            </a:pathLst>
          </a:custGeom>
          <a:solidFill>
            <a:srgbClr val="92CC52"/>
          </a:solidFill>
          <a:ln>
            <a:noFill/>
          </a:ln>
        </p:spPr>
        <p:txBody>
          <a:bodyPr vert="horz" wrap="square" lIns="89630" tIns="44814" rIns="89630" bIns="44814" numCol="1" anchor="t" anchorCtr="0" compatLnSpc="1">
            <a:prstTxWarp prst="textNoShape">
              <a:avLst/>
            </a:prstTxWarp>
          </a:bodyPr>
          <a:lstStyle/>
          <a:p>
            <a:endParaRPr lang="en-US" sz="1765" dirty="0"/>
          </a:p>
        </p:txBody>
      </p:sp>
      <p:grpSp>
        <p:nvGrpSpPr>
          <p:cNvPr id="7" name="Group 6"/>
          <p:cNvGrpSpPr>
            <a:grpSpLocks noChangeAspect="1"/>
          </p:cNvGrpSpPr>
          <p:nvPr/>
        </p:nvGrpSpPr>
        <p:grpSpPr>
          <a:xfrm>
            <a:off x="921760" y="5668134"/>
            <a:ext cx="896425" cy="571172"/>
            <a:chOff x="2729534" y="6424345"/>
            <a:chExt cx="2536568" cy="1616210"/>
          </a:xfrm>
        </p:grpSpPr>
        <p:sp>
          <p:nvSpPr>
            <p:cNvPr id="19" name="Freeform 13"/>
            <p:cNvSpPr>
              <a:spLocks noEditPoints="1"/>
            </p:cNvSpPr>
            <p:nvPr/>
          </p:nvSpPr>
          <p:spPr bwMode="auto">
            <a:xfrm>
              <a:off x="2729534" y="6424345"/>
              <a:ext cx="2536568" cy="1616210"/>
            </a:xfrm>
            <a:custGeom>
              <a:avLst/>
              <a:gdLst>
                <a:gd name="T0" fmla="*/ 445 w 452"/>
                <a:gd name="T1" fmla="*/ 0 h 288"/>
                <a:gd name="T2" fmla="*/ 8 w 452"/>
                <a:gd name="T3" fmla="*/ 0 h 288"/>
                <a:gd name="T4" fmla="*/ 8 w 452"/>
                <a:gd name="T5" fmla="*/ 0 h 288"/>
                <a:gd name="T6" fmla="*/ 4 w 452"/>
                <a:gd name="T7" fmla="*/ 1 h 288"/>
                <a:gd name="T8" fmla="*/ 2 w 452"/>
                <a:gd name="T9" fmla="*/ 2 h 288"/>
                <a:gd name="T10" fmla="*/ 0 w 452"/>
                <a:gd name="T11" fmla="*/ 4 h 288"/>
                <a:gd name="T12" fmla="*/ 0 w 452"/>
                <a:gd name="T13" fmla="*/ 8 h 288"/>
                <a:gd name="T14" fmla="*/ 0 w 452"/>
                <a:gd name="T15" fmla="*/ 280 h 288"/>
                <a:gd name="T16" fmla="*/ 0 w 452"/>
                <a:gd name="T17" fmla="*/ 280 h 288"/>
                <a:gd name="T18" fmla="*/ 0 w 452"/>
                <a:gd name="T19" fmla="*/ 284 h 288"/>
                <a:gd name="T20" fmla="*/ 2 w 452"/>
                <a:gd name="T21" fmla="*/ 286 h 288"/>
                <a:gd name="T22" fmla="*/ 4 w 452"/>
                <a:gd name="T23" fmla="*/ 288 h 288"/>
                <a:gd name="T24" fmla="*/ 8 w 452"/>
                <a:gd name="T25" fmla="*/ 288 h 288"/>
                <a:gd name="T26" fmla="*/ 445 w 452"/>
                <a:gd name="T27" fmla="*/ 288 h 288"/>
                <a:gd name="T28" fmla="*/ 445 w 452"/>
                <a:gd name="T29" fmla="*/ 288 h 288"/>
                <a:gd name="T30" fmla="*/ 448 w 452"/>
                <a:gd name="T31" fmla="*/ 288 h 288"/>
                <a:gd name="T32" fmla="*/ 450 w 452"/>
                <a:gd name="T33" fmla="*/ 286 h 288"/>
                <a:gd name="T34" fmla="*/ 452 w 452"/>
                <a:gd name="T35" fmla="*/ 284 h 288"/>
                <a:gd name="T36" fmla="*/ 452 w 452"/>
                <a:gd name="T37" fmla="*/ 280 h 288"/>
                <a:gd name="T38" fmla="*/ 452 w 452"/>
                <a:gd name="T39" fmla="*/ 8 h 288"/>
                <a:gd name="T40" fmla="*/ 452 w 452"/>
                <a:gd name="T41" fmla="*/ 8 h 288"/>
                <a:gd name="T42" fmla="*/ 452 w 452"/>
                <a:gd name="T43" fmla="*/ 4 h 288"/>
                <a:gd name="T44" fmla="*/ 450 w 452"/>
                <a:gd name="T45" fmla="*/ 2 h 288"/>
                <a:gd name="T46" fmla="*/ 448 w 452"/>
                <a:gd name="T47" fmla="*/ 1 h 288"/>
                <a:gd name="T48" fmla="*/ 445 w 452"/>
                <a:gd name="T49" fmla="*/ 0 h 288"/>
                <a:gd name="T50" fmla="*/ 445 w 452"/>
                <a:gd name="T51" fmla="*/ 0 h 288"/>
                <a:gd name="T52" fmla="*/ 408 w 452"/>
                <a:gd name="T53" fmla="*/ 242 h 288"/>
                <a:gd name="T54" fmla="*/ 408 w 452"/>
                <a:gd name="T55" fmla="*/ 242 h 288"/>
                <a:gd name="T56" fmla="*/ 407 w 452"/>
                <a:gd name="T57" fmla="*/ 244 h 288"/>
                <a:gd name="T58" fmla="*/ 406 w 452"/>
                <a:gd name="T59" fmla="*/ 247 h 288"/>
                <a:gd name="T60" fmla="*/ 404 w 452"/>
                <a:gd name="T61" fmla="*/ 248 h 288"/>
                <a:gd name="T62" fmla="*/ 402 w 452"/>
                <a:gd name="T63" fmla="*/ 248 h 288"/>
                <a:gd name="T64" fmla="*/ 50 w 452"/>
                <a:gd name="T65" fmla="*/ 248 h 288"/>
                <a:gd name="T66" fmla="*/ 50 w 452"/>
                <a:gd name="T67" fmla="*/ 248 h 288"/>
                <a:gd name="T68" fmla="*/ 48 w 452"/>
                <a:gd name="T69" fmla="*/ 248 h 288"/>
                <a:gd name="T70" fmla="*/ 47 w 452"/>
                <a:gd name="T71" fmla="*/ 247 h 288"/>
                <a:gd name="T72" fmla="*/ 46 w 452"/>
                <a:gd name="T73" fmla="*/ 244 h 288"/>
                <a:gd name="T74" fmla="*/ 45 w 452"/>
                <a:gd name="T75" fmla="*/ 242 h 288"/>
                <a:gd name="T76" fmla="*/ 45 w 452"/>
                <a:gd name="T77" fmla="*/ 46 h 288"/>
                <a:gd name="T78" fmla="*/ 45 w 452"/>
                <a:gd name="T79" fmla="*/ 46 h 288"/>
                <a:gd name="T80" fmla="*/ 46 w 452"/>
                <a:gd name="T81" fmla="*/ 43 h 288"/>
                <a:gd name="T82" fmla="*/ 47 w 452"/>
                <a:gd name="T83" fmla="*/ 42 h 288"/>
                <a:gd name="T84" fmla="*/ 48 w 452"/>
                <a:gd name="T85" fmla="*/ 40 h 288"/>
                <a:gd name="T86" fmla="*/ 50 w 452"/>
                <a:gd name="T87" fmla="*/ 40 h 288"/>
                <a:gd name="T88" fmla="*/ 402 w 452"/>
                <a:gd name="T89" fmla="*/ 40 h 288"/>
                <a:gd name="T90" fmla="*/ 402 w 452"/>
                <a:gd name="T91" fmla="*/ 40 h 288"/>
                <a:gd name="T92" fmla="*/ 404 w 452"/>
                <a:gd name="T93" fmla="*/ 40 h 288"/>
                <a:gd name="T94" fmla="*/ 406 w 452"/>
                <a:gd name="T95" fmla="*/ 42 h 288"/>
                <a:gd name="T96" fmla="*/ 407 w 452"/>
                <a:gd name="T97" fmla="*/ 43 h 288"/>
                <a:gd name="T98" fmla="*/ 408 w 452"/>
                <a:gd name="T99" fmla="*/ 46 h 288"/>
                <a:gd name="T100" fmla="*/ 408 w 452"/>
                <a:gd name="T101"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 h="288">
                  <a:moveTo>
                    <a:pt x="445" y="0"/>
                  </a:moveTo>
                  <a:lnTo>
                    <a:pt x="8" y="0"/>
                  </a:lnTo>
                  <a:lnTo>
                    <a:pt x="8" y="0"/>
                  </a:lnTo>
                  <a:lnTo>
                    <a:pt x="4" y="1"/>
                  </a:lnTo>
                  <a:lnTo>
                    <a:pt x="2" y="2"/>
                  </a:lnTo>
                  <a:lnTo>
                    <a:pt x="0" y="4"/>
                  </a:lnTo>
                  <a:lnTo>
                    <a:pt x="0" y="8"/>
                  </a:lnTo>
                  <a:lnTo>
                    <a:pt x="0" y="280"/>
                  </a:lnTo>
                  <a:lnTo>
                    <a:pt x="0" y="280"/>
                  </a:lnTo>
                  <a:lnTo>
                    <a:pt x="0" y="284"/>
                  </a:lnTo>
                  <a:lnTo>
                    <a:pt x="2" y="286"/>
                  </a:lnTo>
                  <a:lnTo>
                    <a:pt x="4" y="288"/>
                  </a:lnTo>
                  <a:lnTo>
                    <a:pt x="8" y="288"/>
                  </a:lnTo>
                  <a:lnTo>
                    <a:pt x="445" y="288"/>
                  </a:lnTo>
                  <a:lnTo>
                    <a:pt x="445" y="288"/>
                  </a:lnTo>
                  <a:lnTo>
                    <a:pt x="448" y="288"/>
                  </a:lnTo>
                  <a:lnTo>
                    <a:pt x="450" y="286"/>
                  </a:lnTo>
                  <a:lnTo>
                    <a:pt x="452" y="284"/>
                  </a:lnTo>
                  <a:lnTo>
                    <a:pt x="452" y="280"/>
                  </a:lnTo>
                  <a:lnTo>
                    <a:pt x="452" y="8"/>
                  </a:lnTo>
                  <a:lnTo>
                    <a:pt x="452" y="8"/>
                  </a:lnTo>
                  <a:lnTo>
                    <a:pt x="452" y="4"/>
                  </a:lnTo>
                  <a:lnTo>
                    <a:pt x="450" y="2"/>
                  </a:lnTo>
                  <a:lnTo>
                    <a:pt x="448" y="1"/>
                  </a:lnTo>
                  <a:lnTo>
                    <a:pt x="445" y="0"/>
                  </a:lnTo>
                  <a:lnTo>
                    <a:pt x="445" y="0"/>
                  </a:lnTo>
                  <a:close/>
                  <a:moveTo>
                    <a:pt x="408" y="242"/>
                  </a:moveTo>
                  <a:lnTo>
                    <a:pt x="408" y="242"/>
                  </a:lnTo>
                  <a:lnTo>
                    <a:pt x="407" y="244"/>
                  </a:lnTo>
                  <a:lnTo>
                    <a:pt x="406" y="247"/>
                  </a:lnTo>
                  <a:lnTo>
                    <a:pt x="404" y="248"/>
                  </a:lnTo>
                  <a:lnTo>
                    <a:pt x="402" y="248"/>
                  </a:lnTo>
                  <a:lnTo>
                    <a:pt x="50" y="248"/>
                  </a:lnTo>
                  <a:lnTo>
                    <a:pt x="50" y="248"/>
                  </a:lnTo>
                  <a:lnTo>
                    <a:pt x="48" y="248"/>
                  </a:lnTo>
                  <a:lnTo>
                    <a:pt x="47" y="247"/>
                  </a:lnTo>
                  <a:lnTo>
                    <a:pt x="46" y="244"/>
                  </a:lnTo>
                  <a:lnTo>
                    <a:pt x="45" y="242"/>
                  </a:lnTo>
                  <a:lnTo>
                    <a:pt x="45" y="46"/>
                  </a:lnTo>
                  <a:lnTo>
                    <a:pt x="45" y="46"/>
                  </a:lnTo>
                  <a:lnTo>
                    <a:pt x="46" y="43"/>
                  </a:lnTo>
                  <a:lnTo>
                    <a:pt x="47" y="42"/>
                  </a:lnTo>
                  <a:lnTo>
                    <a:pt x="48" y="40"/>
                  </a:lnTo>
                  <a:lnTo>
                    <a:pt x="50" y="40"/>
                  </a:lnTo>
                  <a:lnTo>
                    <a:pt x="402" y="40"/>
                  </a:lnTo>
                  <a:lnTo>
                    <a:pt x="402" y="40"/>
                  </a:lnTo>
                  <a:lnTo>
                    <a:pt x="404" y="40"/>
                  </a:lnTo>
                  <a:lnTo>
                    <a:pt x="406" y="42"/>
                  </a:lnTo>
                  <a:lnTo>
                    <a:pt x="407" y="43"/>
                  </a:lnTo>
                  <a:lnTo>
                    <a:pt x="408" y="46"/>
                  </a:lnTo>
                  <a:lnTo>
                    <a:pt x="408" y="242"/>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grpSp>
          <p:nvGrpSpPr>
            <p:cNvPr id="20" name="Group 19"/>
            <p:cNvGrpSpPr/>
            <p:nvPr/>
          </p:nvGrpSpPr>
          <p:grpSpPr>
            <a:xfrm>
              <a:off x="3088688" y="6895733"/>
              <a:ext cx="1088714" cy="673435"/>
              <a:chOff x="5665599" y="3252330"/>
              <a:chExt cx="107944" cy="66770"/>
            </a:xfrm>
            <a:solidFill>
              <a:srgbClr val="92CC52"/>
            </a:solidFill>
          </p:grpSpPr>
          <p:sp>
            <p:nvSpPr>
              <p:cNvPr id="26" name="Freeform 27"/>
              <p:cNvSpPr>
                <a:spLocks/>
              </p:cNvSpPr>
              <p:nvPr/>
            </p:nvSpPr>
            <p:spPr bwMode="auto">
              <a:xfrm>
                <a:off x="5665599" y="3253443"/>
                <a:ext cx="26151" cy="8903"/>
              </a:xfrm>
              <a:custGeom>
                <a:avLst/>
                <a:gdLst>
                  <a:gd name="T0" fmla="*/ 47 w 47"/>
                  <a:gd name="T1" fmla="*/ 0 h 16"/>
                  <a:gd name="T2" fmla="*/ 47 w 47"/>
                  <a:gd name="T3" fmla="*/ 0 h 16"/>
                  <a:gd name="T4" fmla="*/ 39 w 47"/>
                  <a:gd name="T5" fmla="*/ 16 h 16"/>
                  <a:gd name="T6" fmla="*/ 39 w 47"/>
                  <a:gd name="T7" fmla="*/ 16 h 16"/>
                  <a:gd name="T8" fmla="*/ 16 w 47"/>
                  <a:gd name="T9" fmla="*/ 15 h 16"/>
                  <a:gd name="T10" fmla="*/ 16 w 47"/>
                  <a:gd name="T11" fmla="*/ 15 h 16"/>
                  <a:gd name="T12" fmla="*/ 8 w 47"/>
                  <a:gd name="T13" fmla="*/ 12 h 16"/>
                  <a:gd name="T14" fmla="*/ 0 w 47"/>
                  <a:gd name="T15" fmla="*/ 8 h 16"/>
                  <a:gd name="T16" fmla="*/ 0 w 47"/>
                  <a:gd name="T17" fmla="*/ 8 h 16"/>
                  <a:gd name="T18" fmla="*/ 0 w 47"/>
                  <a:gd name="T19" fmla="*/ 5 h 16"/>
                  <a:gd name="T20" fmla="*/ 2 w 47"/>
                  <a:gd name="T21" fmla="*/ 3 h 16"/>
                  <a:gd name="T22" fmla="*/ 6 w 47"/>
                  <a:gd name="T23" fmla="*/ 1 h 16"/>
                  <a:gd name="T24" fmla="*/ 9 w 47"/>
                  <a:gd name="T25" fmla="*/ 1 h 16"/>
                  <a:gd name="T26" fmla="*/ 9 w 47"/>
                  <a:gd name="T27" fmla="*/ 1 h 16"/>
                  <a:gd name="T28" fmla="*/ 18 w 47"/>
                  <a:gd name="T29" fmla="*/ 0 h 16"/>
                  <a:gd name="T30" fmla="*/ 27 w 47"/>
                  <a:gd name="T31" fmla="*/ 0 h 16"/>
                  <a:gd name="T32" fmla="*/ 47 w 47"/>
                  <a:gd name="T33" fmla="*/ 0 h 16"/>
                  <a:gd name="T34" fmla="*/ 47 w 47"/>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6">
                    <a:moveTo>
                      <a:pt x="47" y="0"/>
                    </a:moveTo>
                    <a:lnTo>
                      <a:pt x="47" y="0"/>
                    </a:lnTo>
                    <a:lnTo>
                      <a:pt x="39" y="16"/>
                    </a:lnTo>
                    <a:lnTo>
                      <a:pt x="39" y="16"/>
                    </a:lnTo>
                    <a:lnTo>
                      <a:pt x="16" y="15"/>
                    </a:lnTo>
                    <a:lnTo>
                      <a:pt x="16" y="15"/>
                    </a:lnTo>
                    <a:lnTo>
                      <a:pt x="8" y="12"/>
                    </a:lnTo>
                    <a:lnTo>
                      <a:pt x="0" y="8"/>
                    </a:lnTo>
                    <a:lnTo>
                      <a:pt x="0" y="8"/>
                    </a:lnTo>
                    <a:lnTo>
                      <a:pt x="0" y="5"/>
                    </a:lnTo>
                    <a:lnTo>
                      <a:pt x="2" y="3"/>
                    </a:lnTo>
                    <a:lnTo>
                      <a:pt x="6" y="1"/>
                    </a:lnTo>
                    <a:lnTo>
                      <a:pt x="9" y="1"/>
                    </a:lnTo>
                    <a:lnTo>
                      <a:pt x="9" y="1"/>
                    </a:lnTo>
                    <a:lnTo>
                      <a:pt x="18" y="0"/>
                    </a:lnTo>
                    <a:lnTo>
                      <a:pt x="27" y="0"/>
                    </a:lnTo>
                    <a:lnTo>
                      <a:pt x="47"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27" name="Freeform 28"/>
              <p:cNvSpPr>
                <a:spLocks/>
              </p:cNvSpPr>
              <p:nvPr/>
            </p:nvSpPr>
            <p:spPr bwMode="auto">
              <a:xfrm>
                <a:off x="5686743" y="3253443"/>
                <a:ext cx="11128" cy="31716"/>
              </a:xfrm>
              <a:custGeom>
                <a:avLst/>
                <a:gdLst>
                  <a:gd name="T0" fmla="*/ 10 w 20"/>
                  <a:gd name="T1" fmla="*/ 57 h 57"/>
                  <a:gd name="T2" fmla="*/ 10 w 20"/>
                  <a:gd name="T3" fmla="*/ 57 h 57"/>
                  <a:gd name="T4" fmla="*/ 5 w 20"/>
                  <a:gd name="T5" fmla="*/ 54 h 57"/>
                  <a:gd name="T6" fmla="*/ 0 w 20"/>
                  <a:gd name="T7" fmla="*/ 50 h 57"/>
                  <a:gd name="T8" fmla="*/ 0 w 20"/>
                  <a:gd name="T9" fmla="*/ 50 h 57"/>
                  <a:gd name="T10" fmla="*/ 3 w 20"/>
                  <a:gd name="T11" fmla="*/ 17 h 57"/>
                  <a:gd name="T12" fmla="*/ 3 w 20"/>
                  <a:gd name="T13" fmla="*/ 17 h 57"/>
                  <a:gd name="T14" fmla="*/ 12 w 20"/>
                  <a:gd name="T15" fmla="*/ 1 h 57"/>
                  <a:gd name="T16" fmla="*/ 12 w 20"/>
                  <a:gd name="T17" fmla="*/ 1 h 57"/>
                  <a:gd name="T18" fmla="*/ 12 w 20"/>
                  <a:gd name="T19" fmla="*/ 0 h 57"/>
                  <a:gd name="T20" fmla="*/ 12 w 20"/>
                  <a:gd name="T21" fmla="*/ 0 h 57"/>
                  <a:gd name="T22" fmla="*/ 15 w 20"/>
                  <a:gd name="T23" fmla="*/ 2 h 57"/>
                  <a:gd name="T24" fmla="*/ 18 w 20"/>
                  <a:gd name="T25" fmla="*/ 3 h 57"/>
                  <a:gd name="T26" fmla="*/ 18 w 20"/>
                  <a:gd name="T27" fmla="*/ 3 h 57"/>
                  <a:gd name="T28" fmla="*/ 20 w 20"/>
                  <a:gd name="T29" fmla="*/ 6 h 57"/>
                  <a:gd name="T30" fmla="*/ 20 w 20"/>
                  <a:gd name="T31" fmla="*/ 11 h 57"/>
                  <a:gd name="T32" fmla="*/ 19 w 20"/>
                  <a:gd name="T33" fmla="*/ 19 h 57"/>
                  <a:gd name="T34" fmla="*/ 19 w 20"/>
                  <a:gd name="T35" fmla="*/ 19 h 57"/>
                  <a:gd name="T36" fmla="*/ 16 w 20"/>
                  <a:gd name="T37" fmla="*/ 52 h 57"/>
                  <a:gd name="T38" fmla="*/ 16 w 20"/>
                  <a:gd name="T39" fmla="*/ 52 h 57"/>
                  <a:gd name="T40" fmla="*/ 13 w 20"/>
                  <a:gd name="T41" fmla="*/ 55 h 57"/>
                  <a:gd name="T42" fmla="*/ 10 w 20"/>
                  <a:gd name="T43" fmla="*/ 57 h 57"/>
                  <a:gd name="T44" fmla="*/ 10 w 20"/>
                  <a:gd name="T4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57">
                    <a:moveTo>
                      <a:pt x="10" y="57"/>
                    </a:moveTo>
                    <a:lnTo>
                      <a:pt x="10" y="57"/>
                    </a:lnTo>
                    <a:lnTo>
                      <a:pt x="5" y="54"/>
                    </a:lnTo>
                    <a:lnTo>
                      <a:pt x="0" y="50"/>
                    </a:lnTo>
                    <a:lnTo>
                      <a:pt x="0" y="50"/>
                    </a:lnTo>
                    <a:lnTo>
                      <a:pt x="3" y="17"/>
                    </a:lnTo>
                    <a:lnTo>
                      <a:pt x="3" y="17"/>
                    </a:lnTo>
                    <a:lnTo>
                      <a:pt x="12" y="1"/>
                    </a:lnTo>
                    <a:lnTo>
                      <a:pt x="12" y="1"/>
                    </a:lnTo>
                    <a:lnTo>
                      <a:pt x="12" y="0"/>
                    </a:lnTo>
                    <a:lnTo>
                      <a:pt x="12" y="0"/>
                    </a:lnTo>
                    <a:lnTo>
                      <a:pt x="15" y="2"/>
                    </a:lnTo>
                    <a:lnTo>
                      <a:pt x="18" y="3"/>
                    </a:lnTo>
                    <a:lnTo>
                      <a:pt x="18" y="3"/>
                    </a:lnTo>
                    <a:lnTo>
                      <a:pt x="20" y="6"/>
                    </a:lnTo>
                    <a:lnTo>
                      <a:pt x="20" y="11"/>
                    </a:lnTo>
                    <a:lnTo>
                      <a:pt x="19" y="19"/>
                    </a:lnTo>
                    <a:lnTo>
                      <a:pt x="19" y="19"/>
                    </a:lnTo>
                    <a:lnTo>
                      <a:pt x="16" y="52"/>
                    </a:lnTo>
                    <a:lnTo>
                      <a:pt x="16" y="52"/>
                    </a:lnTo>
                    <a:lnTo>
                      <a:pt x="13" y="55"/>
                    </a:lnTo>
                    <a:lnTo>
                      <a:pt x="10" y="57"/>
                    </a:lnTo>
                    <a:lnTo>
                      <a:pt x="1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28" name="Freeform 29"/>
              <p:cNvSpPr>
                <a:spLocks/>
              </p:cNvSpPr>
              <p:nvPr/>
            </p:nvSpPr>
            <p:spPr bwMode="auto">
              <a:xfrm>
                <a:off x="5701766" y="3253443"/>
                <a:ext cx="26708" cy="8903"/>
              </a:xfrm>
              <a:custGeom>
                <a:avLst/>
                <a:gdLst>
                  <a:gd name="T0" fmla="*/ 48 w 48"/>
                  <a:gd name="T1" fmla="*/ 0 h 16"/>
                  <a:gd name="T2" fmla="*/ 48 w 48"/>
                  <a:gd name="T3" fmla="*/ 0 h 16"/>
                  <a:gd name="T4" fmla="*/ 41 w 48"/>
                  <a:gd name="T5" fmla="*/ 16 h 16"/>
                  <a:gd name="T6" fmla="*/ 41 w 48"/>
                  <a:gd name="T7" fmla="*/ 16 h 16"/>
                  <a:gd name="T8" fmla="*/ 18 w 48"/>
                  <a:gd name="T9" fmla="*/ 15 h 16"/>
                  <a:gd name="T10" fmla="*/ 18 w 48"/>
                  <a:gd name="T11" fmla="*/ 15 h 16"/>
                  <a:gd name="T12" fmla="*/ 9 w 48"/>
                  <a:gd name="T13" fmla="*/ 12 h 16"/>
                  <a:gd name="T14" fmla="*/ 0 w 48"/>
                  <a:gd name="T15" fmla="*/ 8 h 16"/>
                  <a:gd name="T16" fmla="*/ 0 w 48"/>
                  <a:gd name="T17" fmla="*/ 8 h 16"/>
                  <a:gd name="T18" fmla="*/ 1 w 48"/>
                  <a:gd name="T19" fmla="*/ 5 h 16"/>
                  <a:gd name="T20" fmla="*/ 3 w 48"/>
                  <a:gd name="T21" fmla="*/ 3 h 16"/>
                  <a:gd name="T22" fmla="*/ 6 w 48"/>
                  <a:gd name="T23" fmla="*/ 1 h 16"/>
                  <a:gd name="T24" fmla="*/ 9 w 48"/>
                  <a:gd name="T25" fmla="*/ 1 h 16"/>
                  <a:gd name="T26" fmla="*/ 9 w 48"/>
                  <a:gd name="T27" fmla="*/ 1 h 16"/>
                  <a:gd name="T28" fmla="*/ 19 w 48"/>
                  <a:gd name="T29" fmla="*/ 0 h 16"/>
                  <a:gd name="T30" fmla="*/ 29 w 48"/>
                  <a:gd name="T31" fmla="*/ 0 h 16"/>
                  <a:gd name="T32" fmla="*/ 48 w 48"/>
                  <a:gd name="T33" fmla="*/ 0 h 16"/>
                  <a:gd name="T34" fmla="*/ 48 w 48"/>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6">
                    <a:moveTo>
                      <a:pt x="48" y="0"/>
                    </a:moveTo>
                    <a:lnTo>
                      <a:pt x="48" y="0"/>
                    </a:lnTo>
                    <a:lnTo>
                      <a:pt x="41" y="16"/>
                    </a:lnTo>
                    <a:lnTo>
                      <a:pt x="41" y="16"/>
                    </a:lnTo>
                    <a:lnTo>
                      <a:pt x="18" y="15"/>
                    </a:lnTo>
                    <a:lnTo>
                      <a:pt x="18" y="15"/>
                    </a:lnTo>
                    <a:lnTo>
                      <a:pt x="9" y="12"/>
                    </a:lnTo>
                    <a:lnTo>
                      <a:pt x="0" y="8"/>
                    </a:lnTo>
                    <a:lnTo>
                      <a:pt x="0" y="8"/>
                    </a:lnTo>
                    <a:lnTo>
                      <a:pt x="1" y="5"/>
                    </a:lnTo>
                    <a:lnTo>
                      <a:pt x="3" y="3"/>
                    </a:lnTo>
                    <a:lnTo>
                      <a:pt x="6" y="1"/>
                    </a:lnTo>
                    <a:lnTo>
                      <a:pt x="9" y="1"/>
                    </a:lnTo>
                    <a:lnTo>
                      <a:pt x="9" y="1"/>
                    </a:lnTo>
                    <a:lnTo>
                      <a:pt x="19" y="0"/>
                    </a:lnTo>
                    <a:lnTo>
                      <a:pt x="29"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29" name="Freeform 30"/>
              <p:cNvSpPr>
                <a:spLocks/>
              </p:cNvSpPr>
              <p:nvPr/>
            </p:nvSpPr>
            <p:spPr bwMode="auto">
              <a:xfrm>
                <a:off x="5723466" y="3253443"/>
                <a:ext cx="10572" cy="31716"/>
              </a:xfrm>
              <a:custGeom>
                <a:avLst/>
                <a:gdLst>
                  <a:gd name="T0" fmla="*/ 9 w 19"/>
                  <a:gd name="T1" fmla="*/ 57 h 57"/>
                  <a:gd name="T2" fmla="*/ 9 w 19"/>
                  <a:gd name="T3" fmla="*/ 57 h 57"/>
                  <a:gd name="T4" fmla="*/ 5 w 19"/>
                  <a:gd name="T5" fmla="*/ 53 h 57"/>
                  <a:gd name="T6" fmla="*/ 0 w 19"/>
                  <a:gd name="T7" fmla="*/ 49 h 57"/>
                  <a:gd name="T8" fmla="*/ 0 w 19"/>
                  <a:gd name="T9" fmla="*/ 49 h 57"/>
                  <a:gd name="T10" fmla="*/ 3 w 19"/>
                  <a:gd name="T11" fmla="*/ 17 h 57"/>
                  <a:gd name="T12" fmla="*/ 3 w 19"/>
                  <a:gd name="T13" fmla="*/ 17 h 57"/>
                  <a:gd name="T14" fmla="*/ 11 w 19"/>
                  <a:gd name="T15" fmla="*/ 1 h 57"/>
                  <a:gd name="T16" fmla="*/ 11 w 19"/>
                  <a:gd name="T17" fmla="*/ 1 h 57"/>
                  <a:gd name="T18" fmla="*/ 11 w 19"/>
                  <a:gd name="T19" fmla="*/ 0 h 57"/>
                  <a:gd name="T20" fmla="*/ 11 w 19"/>
                  <a:gd name="T21" fmla="*/ 0 h 57"/>
                  <a:gd name="T22" fmla="*/ 17 w 19"/>
                  <a:gd name="T23" fmla="*/ 3 h 57"/>
                  <a:gd name="T24" fmla="*/ 18 w 19"/>
                  <a:gd name="T25" fmla="*/ 4 h 57"/>
                  <a:gd name="T26" fmla="*/ 19 w 19"/>
                  <a:gd name="T27" fmla="*/ 7 h 57"/>
                  <a:gd name="T28" fmla="*/ 19 w 19"/>
                  <a:gd name="T29" fmla="*/ 7 h 57"/>
                  <a:gd name="T30" fmla="*/ 18 w 19"/>
                  <a:gd name="T31" fmla="*/ 30 h 57"/>
                  <a:gd name="T32" fmla="*/ 16 w 19"/>
                  <a:gd name="T33" fmla="*/ 52 h 57"/>
                  <a:gd name="T34" fmla="*/ 16 w 19"/>
                  <a:gd name="T35" fmla="*/ 52 h 57"/>
                  <a:gd name="T36" fmla="*/ 12 w 19"/>
                  <a:gd name="T37" fmla="*/ 55 h 57"/>
                  <a:gd name="T38" fmla="*/ 9 w 19"/>
                  <a:gd name="T39" fmla="*/ 57 h 57"/>
                  <a:gd name="T40" fmla="*/ 9 w 19"/>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57">
                    <a:moveTo>
                      <a:pt x="9" y="57"/>
                    </a:moveTo>
                    <a:lnTo>
                      <a:pt x="9" y="57"/>
                    </a:lnTo>
                    <a:lnTo>
                      <a:pt x="5" y="53"/>
                    </a:lnTo>
                    <a:lnTo>
                      <a:pt x="0" y="49"/>
                    </a:lnTo>
                    <a:lnTo>
                      <a:pt x="0" y="49"/>
                    </a:lnTo>
                    <a:lnTo>
                      <a:pt x="3" y="17"/>
                    </a:lnTo>
                    <a:lnTo>
                      <a:pt x="3" y="17"/>
                    </a:lnTo>
                    <a:lnTo>
                      <a:pt x="11" y="1"/>
                    </a:lnTo>
                    <a:lnTo>
                      <a:pt x="11" y="1"/>
                    </a:lnTo>
                    <a:lnTo>
                      <a:pt x="11" y="0"/>
                    </a:lnTo>
                    <a:lnTo>
                      <a:pt x="11" y="0"/>
                    </a:lnTo>
                    <a:lnTo>
                      <a:pt x="17" y="3"/>
                    </a:lnTo>
                    <a:lnTo>
                      <a:pt x="18" y="4"/>
                    </a:lnTo>
                    <a:lnTo>
                      <a:pt x="19" y="7"/>
                    </a:lnTo>
                    <a:lnTo>
                      <a:pt x="19" y="7"/>
                    </a:lnTo>
                    <a:lnTo>
                      <a:pt x="18" y="30"/>
                    </a:lnTo>
                    <a:lnTo>
                      <a:pt x="16" y="52"/>
                    </a:lnTo>
                    <a:lnTo>
                      <a:pt x="16" y="52"/>
                    </a:lnTo>
                    <a:lnTo>
                      <a:pt x="12" y="55"/>
                    </a:lnTo>
                    <a:lnTo>
                      <a:pt x="9" y="57"/>
                    </a:lnTo>
                    <a:lnTo>
                      <a:pt x="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0" name="Freeform 31"/>
              <p:cNvSpPr>
                <a:spLocks/>
              </p:cNvSpPr>
              <p:nvPr/>
            </p:nvSpPr>
            <p:spPr bwMode="auto">
              <a:xfrm>
                <a:off x="5703991" y="3281820"/>
                <a:ext cx="23369" cy="8903"/>
              </a:xfrm>
              <a:custGeom>
                <a:avLst/>
                <a:gdLst>
                  <a:gd name="T0" fmla="*/ 42 w 42"/>
                  <a:gd name="T1" fmla="*/ 9 h 16"/>
                  <a:gd name="T2" fmla="*/ 42 w 42"/>
                  <a:gd name="T3" fmla="*/ 9 h 16"/>
                  <a:gd name="T4" fmla="*/ 33 w 42"/>
                  <a:gd name="T5" fmla="*/ 16 h 16"/>
                  <a:gd name="T6" fmla="*/ 33 w 42"/>
                  <a:gd name="T7" fmla="*/ 16 h 16"/>
                  <a:gd name="T8" fmla="*/ 21 w 42"/>
                  <a:gd name="T9" fmla="*/ 16 h 16"/>
                  <a:gd name="T10" fmla="*/ 9 w 42"/>
                  <a:gd name="T11" fmla="*/ 16 h 16"/>
                  <a:gd name="T12" fmla="*/ 9 w 42"/>
                  <a:gd name="T13" fmla="*/ 16 h 16"/>
                  <a:gd name="T14" fmla="*/ 0 w 42"/>
                  <a:gd name="T15" fmla="*/ 9 h 16"/>
                  <a:gd name="T16" fmla="*/ 0 w 42"/>
                  <a:gd name="T17" fmla="*/ 9 h 16"/>
                  <a:gd name="T18" fmla="*/ 10 w 42"/>
                  <a:gd name="T19" fmla="*/ 1 h 16"/>
                  <a:gd name="T20" fmla="*/ 10 w 42"/>
                  <a:gd name="T21" fmla="*/ 1 h 16"/>
                  <a:gd name="T22" fmla="*/ 33 w 42"/>
                  <a:gd name="T23" fmla="*/ 0 h 16"/>
                  <a:gd name="T24" fmla="*/ 33 w 42"/>
                  <a:gd name="T25" fmla="*/ 0 h 16"/>
                  <a:gd name="T26" fmla="*/ 38 w 42"/>
                  <a:gd name="T27" fmla="*/ 4 h 16"/>
                  <a:gd name="T28" fmla="*/ 42 w 42"/>
                  <a:gd name="T29" fmla="*/ 9 h 16"/>
                  <a:gd name="T30" fmla="*/ 42 w 42"/>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6">
                    <a:moveTo>
                      <a:pt x="42" y="9"/>
                    </a:moveTo>
                    <a:lnTo>
                      <a:pt x="42" y="9"/>
                    </a:lnTo>
                    <a:lnTo>
                      <a:pt x="33" y="16"/>
                    </a:lnTo>
                    <a:lnTo>
                      <a:pt x="33" y="16"/>
                    </a:lnTo>
                    <a:lnTo>
                      <a:pt x="21" y="16"/>
                    </a:lnTo>
                    <a:lnTo>
                      <a:pt x="9" y="16"/>
                    </a:lnTo>
                    <a:lnTo>
                      <a:pt x="9" y="16"/>
                    </a:lnTo>
                    <a:lnTo>
                      <a:pt x="0" y="9"/>
                    </a:lnTo>
                    <a:lnTo>
                      <a:pt x="0" y="9"/>
                    </a:lnTo>
                    <a:lnTo>
                      <a:pt x="10" y="1"/>
                    </a:lnTo>
                    <a:lnTo>
                      <a:pt x="10" y="1"/>
                    </a:lnTo>
                    <a:lnTo>
                      <a:pt x="33" y="0"/>
                    </a:lnTo>
                    <a:lnTo>
                      <a:pt x="33" y="0"/>
                    </a:lnTo>
                    <a:lnTo>
                      <a:pt x="38" y="4"/>
                    </a:lnTo>
                    <a:lnTo>
                      <a:pt x="42" y="9"/>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1" name="Freeform 32"/>
              <p:cNvSpPr>
                <a:spLocks/>
              </p:cNvSpPr>
              <p:nvPr/>
            </p:nvSpPr>
            <p:spPr bwMode="auto">
              <a:xfrm>
                <a:off x="5684517" y="3287384"/>
                <a:ext cx="10015" cy="31716"/>
              </a:xfrm>
              <a:custGeom>
                <a:avLst/>
                <a:gdLst>
                  <a:gd name="T0" fmla="*/ 6 w 18"/>
                  <a:gd name="T1" fmla="*/ 57 h 57"/>
                  <a:gd name="T2" fmla="*/ 6 w 18"/>
                  <a:gd name="T3" fmla="*/ 57 h 57"/>
                  <a:gd name="T4" fmla="*/ 3 w 18"/>
                  <a:gd name="T5" fmla="*/ 49 h 57"/>
                  <a:gd name="T6" fmla="*/ 0 w 18"/>
                  <a:gd name="T7" fmla="*/ 41 h 57"/>
                  <a:gd name="T8" fmla="*/ 0 w 18"/>
                  <a:gd name="T9" fmla="*/ 41 h 57"/>
                  <a:gd name="T10" fmla="*/ 3 w 18"/>
                  <a:gd name="T11" fmla="*/ 8 h 57"/>
                  <a:gd name="T12" fmla="*/ 3 w 18"/>
                  <a:gd name="T13" fmla="*/ 8 h 57"/>
                  <a:gd name="T14" fmla="*/ 13 w 18"/>
                  <a:gd name="T15" fmla="*/ 0 h 57"/>
                  <a:gd name="T16" fmla="*/ 13 w 18"/>
                  <a:gd name="T17" fmla="*/ 0 h 57"/>
                  <a:gd name="T18" fmla="*/ 13 w 18"/>
                  <a:gd name="T19" fmla="*/ 0 h 57"/>
                  <a:gd name="T20" fmla="*/ 14 w 18"/>
                  <a:gd name="T21" fmla="*/ 0 h 57"/>
                  <a:gd name="T22" fmla="*/ 14 w 18"/>
                  <a:gd name="T23" fmla="*/ 0 h 57"/>
                  <a:gd name="T24" fmla="*/ 16 w 18"/>
                  <a:gd name="T25" fmla="*/ 2 h 57"/>
                  <a:gd name="T26" fmla="*/ 18 w 18"/>
                  <a:gd name="T27" fmla="*/ 4 h 57"/>
                  <a:gd name="T28" fmla="*/ 18 w 18"/>
                  <a:gd name="T29" fmla="*/ 4 h 57"/>
                  <a:gd name="T30" fmla="*/ 17 w 18"/>
                  <a:gd name="T31" fmla="*/ 29 h 57"/>
                  <a:gd name="T32" fmla="*/ 15 w 18"/>
                  <a:gd name="T33" fmla="*/ 52 h 57"/>
                  <a:gd name="T34" fmla="*/ 15 w 18"/>
                  <a:gd name="T35" fmla="*/ 52 h 57"/>
                  <a:gd name="T36" fmla="*/ 13 w 18"/>
                  <a:gd name="T37" fmla="*/ 54 h 57"/>
                  <a:gd name="T38" fmla="*/ 11 w 18"/>
                  <a:gd name="T39" fmla="*/ 55 h 57"/>
                  <a:gd name="T40" fmla="*/ 6 w 18"/>
                  <a:gd name="T41" fmla="*/ 57 h 57"/>
                  <a:gd name="T42" fmla="*/ 6 w 18"/>
                  <a:gd name="T4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57">
                    <a:moveTo>
                      <a:pt x="6" y="57"/>
                    </a:moveTo>
                    <a:lnTo>
                      <a:pt x="6" y="57"/>
                    </a:lnTo>
                    <a:lnTo>
                      <a:pt x="3" y="49"/>
                    </a:lnTo>
                    <a:lnTo>
                      <a:pt x="0" y="41"/>
                    </a:lnTo>
                    <a:lnTo>
                      <a:pt x="0" y="41"/>
                    </a:lnTo>
                    <a:lnTo>
                      <a:pt x="3" y="8"/>
                    </a:lnTo>
                    <a:lnTo>
                      <a:pt x="3" y="8"/>
                    </a:lnTo>
                    <a:lnTo>
                      <a:pt x="13" y="0"/>
                    </a:lnTo>
                    <a:lnTo>
                      <a:pt x="13" y="0"/>
                    </a:lnTo>
                    <a:lnTo>
                      <a:pt x="13" y="0"/>
                    </a:lnTo>
                    <a:lnTo>
                      <a:pt x="14" y="0"/>
                    </a:lnTo>
                    <a:lnTo>
                      <a:pt x="14" y="0"/>
                    </a:lnTo>
                    <a:lnTo>
                      <a:pt x="16" y="2"/>
                    </a:lnTo>
                    <a:lnTo>
                      <a:pt x="18" y="4"/>
                    </a:lnTo>
                    <a:lnTo>
                      <a:pt x="18" y="4"/>
                    </a:lnTo>
                    <a:lnTo>
                      <a:pt x="17" y="29"/>
                    </a:lnTo>
                    <a:lnTo>
                      <a:pt x="15" y="52"/>
                    </a:lnTo>
                    <a:lnTo>
                      <a:pt x="15" y="52"/>
                    </a:lnTo>
                    <a:lnTo>
                      <a:pt x="13" y="54"/>
                    </a:lnTo>
                    <a:lnTo>
                      <a:pt x="11" y="55"/>
                    </a:lnTo>
                    <a:lnTo>
                      <a:pt x="6" y="57"/>
                    </a:lnTo>
                    <a:lnTo>
                      <a:pt x="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2" name="Freeform 33"/>
              <p:cNvSpPr>
                <a:spLocks/>
              </p:cNvSpPr>
              <p:nvPr/>
            </p:nvSpPr>
            <p:spPr bwMode="auto">
              <a:xfrm>
                <a:off x="5697315" y="3287940"/>
                <a:ext cx="11128" cy="25595"/>
              </a:xfrm>
              <a:custGeom>
                <a:avLst/>
                <a:gdLst>
                  <a:gd name="T0" fmla="*/ 20 w 20"/>
                  <a:gd name="T1" fmla="*/ 6 h 46"/>
                  <a:gd name="T2" fmla="*/ 20 w 20"/>
                  <a:gd name="T3" fmla="*/ 6 h 46"/>
                  <a:gd name="T4" fmla="*/ 17 w 20"/>
                  <a:gd name="T5" fmla="*/ 40 h 46"/>
                  <a:gd name="T6" fmla="*/ 17 w 20"/>
                  <a:gd name="T7" fmla="*/ 40 h 46"/>
                  <a:gd name="T8" fmla="*/ 0 w 20"/>
                  <a:gd name="T9" fmla="*/ 46 h 46"/>
                  <a:gd name="T10" fmla="*/ 0 w 20"/>
                  <a:gd name="T11" fmla="*/ 46 h 46"/>
                  <a:gd name="T12" fmla="*/ 4 w 20"/>
                  <a:gd name="T13" fmla="*/ 5 h 46"/>
                  <a:gd name="T14" fmla="*/ 4 w 20"/>
                  <a:gd name="T15" fmla="*/ 5 h 46"/>
                  <a:gd name="T16" fmla="*/ 7 w 20"/>
                  <a:gd name="T17" fmla="*/ 2 h 46"/>
                  <a:gd name="T18" fmla="*/ 11 w 20"/>
                  <a:gd name="T19" fmla="*/ 0 h 46"/>
                  <a:gd name="T20" fmla="*/ 11 w 20"/>
                  <a:gd name="T21" fmla="*/ 0 h 46"/>
                  <a:gd name="T22" fmla="*/ 20 w 20"/>
                  <a:gd name="T23" fmla="*/ 6 h 46"/>
                  <a:gd name="T24" fmla="*/ 20 w 20"/>
                  <a:gd name="T2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6">
                    <a:moveTo>
                      <a:pt x="20" y="6"/>
                    </a:moveTo>
                    <a:lnTo>
                      <a:pt x="20" y="6"/>
                    </a:lnTo>
                    <a:lnTo>
                      <a:pt x="17" y="40"/>
                    </a:lnTo>
                    <a:lnTo>
                      <a:pt x="17" y="40"/>
                    </a:lnTo>
                    <a:lnTo>
                      <a:pt x="0" y="46"/>
                    </a:lnTo>
                    <a:lnTo>
                      <a:pt x="0" y="46"/>
                    </a:lnTo>
                    <a:lnTo>
                      <a:pt x="4" y="5"/>
                    </a:lnTo>
                    <a:lnTo>
                      <a:pt x="4" y="5"/>
                    </a:lnTo>
                    <a:lnTo>
                      <a:pt x="7" y="2"/>
                    </a:lnTo>
                    <a:lnTo>
                      <a:pt x="11" y="0"/>
                    </a:lnTo>
                    <a:lnTo>
                      <a:pt x="11" y="0"/>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3" name="Freeform 34"/>
              <p:cNvSpPr>
                <a:spLocks/>
              </p:cNvSpPr>
              <p:nvPr/>
            </p:nvSpPr>
            <p:spPr bwMode="auto">
              <a:xfrm>
                <a:off x="5697315" y="3310753"/>
                <a:ext cx="25595" cy="8346"/>
              </a:xfrm>
              <a:custGeom>
                <a:avLst/>
                <a:gdLst>
                  <a:gd name="T0" fmla="*/ 41 w 46"/>
                  <a:gd name="T1" fmla="*/ 0 h 15"/>
                  <a:gd name="T2" fmla="*/ 41 w 46"/>
                  <a:gd name="T3" fmla="*/ 0 h 15"/>
                  <a:gd name="T4" fmla="*/ 46 w 46"/>
                  <a:gd name="T5" fmla="*/ 15 h 15"/>
                  <a:gd name="T6" fmla="*/ 46 w 46"/>
                  <a:gd name="T7" fmla="*/ 15 h 15"/>
                  <a:gd name="T8" fmla="*/ 26 w 46"/>
                  <a:gd name="T9" fmla="*/ 15 h 15"/>
                  <a:gd name="T10" fmla="*/ 6 w 46"/>
                  <a:gd name="T11" fmla="*/ 15 h 15"/>
                  <a:gd name="T12" fmla="*/ 6 w 46"/>
                  <a:gd name="T13" fmla="*/ 15 h 15"/>
                  <a:gd name="T14" fmla="*/ 4 w 46"/>
                  <a:gd name="T15" fmla="*/ 14 h 15"/>
                  <a:gd name="T16" fmla="*/ 2 w 46"/>
                  <a:gd name="T17" fmla="*/ 12 h 15"/>
                  <a:gd name="T18" fmla="*/ 0 w 46"/>
                  <a:gd name="T19" fmla="*/ 8 h 15"/>
                  <a:gd name="T20" fmla="*/ 0 w 46"/>
                  <a:gd name="T21" fmla="*/ 8 h 15"/>
                  <a:gd name="T22" fmla="*/ 8 w 46"/>
                  <a:gd name="T23" fmla="*/ 4 h 15"/>
                  <a:gd name="T24" fmla="*/ 18 w 46"/>
                  <a:gd name="T25" fmla="*/ 0 h 15"/>
                  <a:gd name="T26" fmla="*/ 18 w 46"/>
                  <a:gd name="T27" fmla="*/ 0 h 15"/>
                  <a:gd name="T28" fmla="*/ 41 w 46"/>
                  <a:gd name="T29" fmla="*/ 0 h 15"/>
                  <a:gd name="T30" fmla="*/ 41 w 4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15">
                    <a:moveTo>
                      <a:pt x="41" y="0"/>
                    </a:moveTo>
                    <a:lnTo>
                      <a:pt x="41" y="0"/>
                    </a:lnTo>
                    <a:lnTo>
                      <a:pt x="46" y="15"/>
                    </a:lnTo>
                    <a:lnTo>
                      <a:pt x="46" y="15"/>
                    </a:lnTo>
                    <a:lnTo>
                      <a:pt x="26" y="15"/>
                    </a:lnTo>
                    <a:lnTo>
                      <a:pt x="6" y="15"/>
                    </a:lnTo>
                    <a:lnTo>
                      <a:pt x="6" y="15"/>
                    </a:lnTo>
                    <a:lnTo>
                      <a:pt x="4" y="14"/>
                    </a:lnTo>
                    <a:lnTo>
                      <a:pt x="2" y="12"/>
                    </a:lnTo>
                    <a:lnTo>
                      <a:pt x="0" y="8"/>
                    </a:lnTo>
                    <a:lnTo>
                      <a:pt x="0" y="8"/>
                    </a:lnTo>
                    <a:lnTo>
                      <a:pt x="8" y="4"/>
                    </a:lnTo>
                    <a:lnTo>
                      <a:pt x="18" y="0"/>
                    </a:lnTo>
                    <a:lnTo>
                      <a:pt x="18" y="0"/>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4" name="Freeform 35"/>
              <p:cNvSpPr>
                <a:spLocks/>
              </p:cNvSpPr>
              <p:nvPr/>
            </p:nvSpPr>
            <p:spPr bwMode="auto">
              <a:xfrm>
                <a:off x="5741271" y="3252330"/>
                <a:ext cx="26151" cy="8346"/>
              </a:xfrm>
              <a:custGeom>
                <a:avLst/>
                <a:gdLst>
                  <a:gd name="T0" fmla="*/ 47 w 47"/>
                  <a:gd name="T1" fmla="*/ 0 h 15"/>
                  <a:gd name="T2" fmla="*/ 47 w 47"/>
                  <a:gd name="T3" fmla="*/ 0 h 15"/>
                  <a:gd name="T4" fmla="*/ 39 w 47"/>
                  <a:gd name="T5" fmla="*/ 15 h 15"/>
                  <a:gd name="T6" fmla="*/ 39 w 47"/>
                  <a:gd name="T7" fmla="*/ 15 h 15"/>
                  <a:gd name="T8" fmla="*/ 16 w 47"/>
                  <a:gd name="T9" fmla="*/ 15 h 15"/>
                  <a:gd name="T10" fmla="*/ 16 w 47"/>
                  <a:gd name="T11" fmla="*/ 15 h 15"/>
                  <a:gd name="T12" fmla="*/ 8 w 47"/>
                  <a:gd name="T13" fmla="*/ 12 h 15"/>
                  <a:gd name="T14" fmla="*/ 0 w 47"/>
                  <a:gd name="T15" fmla="*/ 8 h 15"/>
                  <a:gd name="T16" fmla="*/ 0 w 47"/>
                  <a:gd name="T17" fmla="*/ 8 h 15"/>
                  <a:gd name="T18" fmla="*/ 0 w 47"/>
                  <a:gd name="T19" fmla="*/ 5 h 15"/>
                  <a:gd name="T20" fmla="*/ 2 w 47"/>
                  <a:gd name="T21" fmla="*/ 2 h 15"/>
                  <a:gd name="T22" fmla="*/ 4 w 47"/>
                  <a:gd name="T23" fmla="*/ 1 h 15"/>
                  <a:gd name="T24" fmla="*/ 9 w 47"/>
                  <a:gd name="T25" fmla="*/ 0 h 15"/>
                  <a:gd name="T26" fmla="*/ 9 w 47"/>
                  <a:gd name="T27" fmla="*/ 0 h 15"/>
                  <a:gd name="T28" fmla="*/ 17 w 47"/>
                  <a:gd name="T29" fmla="*/ 0 h 15"/>
                  <a:gd name="T30" fmla="*/ 27 w 47"/>
                  <a:gd name="T31" fmla="*/ 0 h 15"/>
                  <a:gd name="T32" fmla="*/ 47 w 47"/>
                  <a:gd name="T33" fmla="*/ 0 h 15"/>
                  <a:gd name="T34" fmla="*/ 47 w 47"/>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5">
                    <a:moveTo>
                      <a:pt x="47" y="0"/>
                    </a:moveTo>
                    <a:lnTo>
                      <a:pt x="47" y="0"/>
                    </a:lnTo>
                    <a:lnTo>
                      <a:pt x="39" y="15"/>
                    </a:lnTo>
                    <a:lnTo>
                      <a:pt x="39" y="15"/>
                    </a:lnTo>
                    <a:lnTo>
                      <a:pt x="16" y="15"/>
                    </a:lnTo>
                    <a:lnTo>
                      <a:pt x="16" y="15"/>
                    </a:lnTo>
                    <a:lnTo>
                      <a:pt x="8" y="12"/>
                    </a:lnTo>
                    <a:lnTo>
                      <a:pt x="0" y="8"/>
                    </a:lnTo>
                    <a:lnTo>
                      <a:pt x="0" y="8"/>
                    </a:lnTo>
                    <a:lnTo>
                      <a:pt x="0" y="5"/>
                    </a:lnTo>
                    <a:lnTo>
                      <a:pt x="2" y="2"/>
                    </a:lnTo>
                    <a:lnTo>
                      <a:pt x="4" y="1"/>
                    </a:lnTo>
                    <a:lnTo>
                      <a:pt x="9" y="0"/>
                    </a:lnTo>
                    <a:lnTo>
                      <a:pt x="9" y="0"/>
                    </a:lnTo>
                    <a:lnTo>
                      <a:pt x="17" y="0"/>
                    </a:lnTo>
                    <a:lnTo>
                      <a:pt x="27" y="0"/>
                    </a:lnTo>
                    <a:lnTo>
                      <a:pt x="47"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5" name="Freeform 36"/>
              <p:cNvSpPr>
                <a:spLocks/>
              </p:cNvSpPr>
              <p:nvPr/>
            </p:nvSpPr>
            <p:spPr bwMode="auto">
              <a:xfrm>
                <a:off x="5762415" y="3252330"/>
                <a:ext cx="11128" cy="31716"/>
              </a:xfrm>
              <a:custGeom>
                <a:avLst/>
                <a:gdLst>
                  <a:gd name="T0" fmla="*/ 10 w 20"/>
                  <a:gd name="T1" fmla="*/ 57 h 57"/>
                  <a:gd name="T2" fmla="*/ 10 w 20"/>
                  <a:gd name="T3" fmla="*/ 57 h 57"/>
                  <a:gd name="T4" fmla="*/ 4 w 20"/>
                  <a:gd name="T5" fmla="*/ 53 h 57"/>
                  <a:gd name="T6" fmla="*/ 0 w 20"/>
                  <a:gd name="T7" fmla="*/ 49 h 57"/>
                  <a:gd name="T8" fmla="*/ 0 w 20"/>
                  <a:gd name="T9" fmla="*/ 49 h 57"/>
                  <a:gd name="T10" fmla="*/ 3 w 20"/>
                  <a:gd name="T11" fmla="*/ 17 h 57"/>
                  <a:gd name="T12" fmla="*/ 3 w 20"/>
                  <a:gd name="T13" fmla="*/ 17 h 57"/>
                  <a:gd name="T14" fmla="*/ 12 w 20"/>
                  <a:gd name="T15" fmla="*/ 0 h 57"/>
                  <a:gd name="T16" fmla="*/ 12 w 20"/>
                  <a:gd name="T17" fmla="*/ 0 h 57"/>
                  <a:gd name="T18" fmla="*/ 12 w 20"/>
                  <a:gd name="T19" fmla="*/ 0 h 57"/>
                  <a:gd name="T20" fmla="*/ 12 w 20"/>
                  <a:gd name="T21" fmla="*/ 0 h 57"/>
                  <a:gd name="T22" fmla="*/ 16 w 20"/>
                  <a:gd name="T23" fmla="*/ 2 h 57"/>
                  <a:gd name="T24" fmla="*/ 19 w 20"/>
                  <a:gd name="T25" fmla="*/ 4 h 57"/>
                  <a:gd name="T26" fmla="*/ 20 w 20"/>
                  <a:gd name="T27" fmla="*/ 6 h 57"/>
                  <a:gd name="T28" fmla="*/ 20 w 20"/>
                  <a:gd name="T29" fmla="*/ 6 h 57"/>
                  <a:gd name="T30" fmla="*/ 17 w 20"/>
                  <a:gd name="T31" fmla="*/ 29 h 57"/>
                  <a:gd name="T32" fmla="*/ 16 w 20"/>
                  <a:gd name="T33" fmla="*/ 52 h 57"/>
                  <a:gd name="T34" fmla="*/ 16 w 20"/>
                  <a:gd name="T35" fmla="*/ 52 h 57"/>
                  <a:gd name="T36" fmla="*/ 13 w 20"/>
                  <a:gd name="T37" fmla="*/ 54 h 57"/>
                  <a:gd name="T38" fmla="*/ 10 w 20"/>
                  <a:gd name="T39" fmla="*/ 57 h 57"/>
                  <a:gd name="T40" fmla="*/ 10 w 20"/>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57">
                    <a:moveTo>
                      <a:pt x="10" y="57"/>
                    </a:moveTo>
                    <a:lnTo>
                      <a:pt x="10" y="57"/>
                    </a:lnTo>
                    <a:lnTo>
                      <a:pt x="4" y="53"/>
                    </a:lnTo>
                    <a:lnTo>
                      <a:pt x="0" y="49"/>
                    </a:lnTo>
                    <a:lnTo>
                      <a:pt x="0" y="49"/>
                    </a:lnTo>
                    <a:lnTo>
                      <a:pt x="3" y="17"/>
                    </a:lnTo>
                    <a:lnTo>
                      <a:pt x="3" y="17"/>
                    </a:lnTo>
                    <a:lnTo>
                      <a:pt x="12" y="0"/>
                    </a:lnTo>
                    <a:lnTo>
                      <a:pt x="12" y="0"/>
                    </a:lnTo>
                    <a:lnTo>
                      <a:pt x="12" y="0"/>
                    </a:lnTo>
                    <a:lnTo>
                      <a:pt x="12" y="0"/>
                    </a:lnTo>
                    <a:lnTo>
                      <a:pt x="16" y="2"/>
                    </a:lnTo>
                    <a:lnTo>
                      <a:pt x="19" y="4"/>
                    </a:lnTo>
                    <a:lnTo>
                      <a:pt x="20" y="6"/>
                    </a:lnTo>
                    <a:lnTo>
                      <a:pt x="20" y="6"/>
                    </a:lnTo>
                    <a:lnTo>
                      <a:pt x="17" y="29"/>
                    </a:lnTo>
                    <a:lnTo>
                      <a:pt x="16" y="52"/>
                    </a:lnTo>
                    <a:lnTo>
                      <a:pt x="16" y="52"/>
                    </a:lnTo>
                    <a:lnTo>
                      <a:pt x="13" y="54"/>
                    </a:lnTo>
                    <a:lnTo>
                      <a:pt x="10" y="57"/>
                    </a:lnTo>
                    <a:lnTo>
                      <a:pt x="1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6" name="Freeform 37"/>
              <p:cNvSpPr>
                <a:spLocks/>
              </p:cNvSpPr>
              <p:nvPr/>
            </p:nvSpPr>
            <p:spPr bwMode="auto">
              <a:xfrm>
                <a:off x="5739045" y="3257894"/>
                <a:ext cx="10015" cy="26151"/>
              </a:xfrm>
              <a:custGeom>
                <a:avLst/>
                <a:gdLst>
                  <a:gd name="T0" fmla="*/ 4 w 18"/>
                  <a:gd name="T1" fmla="*/ 0 h 47"/>
                  <a:gd name="T2" fmla="*/ 4 w 18"/>
                  <a:gd name="T3" fmla="*/ 0 h 47"/>
                  <a:gd name="T4" fmla="*/ 18 w 18"/>
                  <a:gd name="T5" fmla="*/ 6 h 47"/>
                  <a:gd name="T6" fmla="*/ 18 w 18"/>
                  <a:gd name="T7" fmla="*/ 6 h 47"/>
                  <a:gd name="T8" fmla="*/ 16 w 18"/>
                  <a:gd name="T9" fmla="*/ 40 h 47"/>
                  <a:gd name="T10" fmla="*/ 16 w 18"/>
                  <a:gd name="T11" fmla="*/ 40 h 47"/>
                  <a:gd name="T12" fmla="*/ 12 w 18"/>
                  <a:gd name="T13" fmla="*/ 44 h 47"/>
                  <a:gd name="T14" fmla="*/ 6 w 18"/>
                  <a:gd name="T15" fmla="*/ 47 h 47"/>
                  <a:gd name="T16" fmla="*/ 6 w 18"/>
                  <a:gd name="T17" fmla="*/ 47 h 47"/>
                  <a:gd name="T18" fmla="*/ 0 w 18"/>
                  <a:gd name="T19" fmla="*/ 43 h 47"/>
                  <a:gd name="T20" fmla="*/ 0 w 18"/>
                  <a:gd name="T21" fmla="*/ 43 h 47"/>
                  <a:gd name="T22" fmla="*/ 4 w 18"/>
                  <a:gd name="T23" fmla="*/ 0 h 47"/>
                  <a:gd name="T24" fmla="*/ 4 w 18"/>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7">
                    <a:moveTo>
                      <a:pt x="4" y="0"/>
                    </a:moveTo>
                    <a:lnTo>
                      <a:pt x="4" y="0"/>
                    </a:lnTo>
                    <a:lnTo>
                      <a:pt x="18" y="6"/>
                    </a:lnTo>
                    <a:lnTo>
                      <a:pt x="18" y="6"/>
                    </a:lnTo>
                    <a:lnTo>
                      <a:pt x="16" y="40"/>
                    </a:lnTo>
                    <a:lnTo>
                      <a:pt x="16" y="40"/>
                    </a:lnTo>
                    <a:lnTo>
                      <a:pt x="12" y="44"/>
                    </a:lnTo>
                    <a:lnTo>
                      <a:pt x="6" y="47"/>
                    </a:lnTo>
                    <a:lnTo>
                      <a:pt x="6" y="47"/>
                    </a:lnTo>
                    <a:lnTo>
                      <a:pt x="0" y="43"/>
                    </a:lnTo>
                    <a:lnTo>
                      <a:pt x="0" y="4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37" name="Freeform 38"/>
              <p:cNvSpPr>
                <a:spLocks/>
              </p:cNvSpPr>
              <p:nvPr/>
            </p:nvSpPr>
            <p:spPr bwMode="auto">
              <a:xfrm>
                <a:off x="5742940" y="3280707"/>
                <a:ext cx="23925" cy="8346"/>
              </a:xfrm>
              <a:custGeom>
                <a:avLst/>
                <a:gdLst>
                  <a:gd name="T0" fmla="*/ 43 w 43"/>
                  <a:gd name="T1" fmla="*/ 7 h 15"/>
                  <a:gd name="T2" fmla="*/ 43 w 43"/>
                  <a:gd name="T3" fmla="*/ 7 h 15"/>
                  <a:gd name="T4" fmla="*/ 33 w 43"/>
                  <a:gd name="T5" fmla="*/ 15 h 15"/>
                  <a:gd name="T6" fmla="*/ 33 w 43"/>
                  <a:gd name="T7" fmla="*/ 15 h 15"/>
                  <a:gd name="T8" fmla="*/ 22 w 43"/>
                  <a:gd name="T9" fmla="*/ 15 h 15"/>
                  <a:gd name="T10" fmla="*/ 10 w 43"/>
                  <a:gd name="T11" fmla="*/ 15 h 15"/>
                  <a:gd name="T12" fmla="*/ 10 w 43"/>
                  <a:gd name="T13" fmla="*/ 15 h 15"/>
                  <a:gd name="T14" fmla="*/ 0 w 43"/>
                  <a:gd name="T15" fmla="*/ 8 h 15"/>
                  <a:gd name="T16" fmla="*/ 0 w 43"/>
                  <a:gd name="T17" fmla="*/ 8 h 15"/>
                  <a:gd name="T18" fmla="*/ 11 w 43"/>
                  <a:gd name="T19" fmla="*/ 0 h 15"/>
                  <a:gd name="T20" fmla="*/ 11 w 43"/>
                  <a:gd name="T21" fmla="*/ 0 h 15"/>
                  <a:gd name="T22" fmla="*/ 34 w 43"/>
                  <a:gd name="T23" fmla="*/ 0 h 15"/>
                  <a:gd name="T24" fmla="*/ 34 w 43"/>
                  <a:gd name="T25" fmla="*/ 0 h 15"/>
                  <a:gd name="T26" fmla="*/ 38 w 43"/>
                  <a:gd name="T27" fmla="*/ 3 h 15"/>
                  <a:gd name="T28" fmla="*/ 43 w 43"/>
                  <a:gd name="T29" fmla="*/ 7 h 15"/>
                  <a:gd name="T30" fmla="*/ 43 w 43"/>
                  <a:gd name="T3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5">
                    <a:moveTo>
                      <a:pt x="43" y="7"/>
                    </a:moveTo>
                    <a:lnTo>
                      <a:pt x="43" y="7"/>
                    </a:lnTo>
                    <a:lnTo>
                      <a:pt x="33" y="15"/>
                    </a:lnTo>
                    <a:lnTo>
                      <a:pt x="33" y="15"/>
                    </a:lnTo>
                    <a:lnTo>
                      <a:pt x="22" y="15"/>
                    </a:lnTo>
                    <a:lnTo>
                      <a:pt x="10" y="15"/>
                    </a:lnTo>
                    <a:lnTo>
                      <a:pt x="10" y="15"/>
                    </a:lnTo>
                    <a:lnTo>
                      <a:pt x="0" y="8"/>
                    </a:lnTo>
                    <a:lnTo>
                      <a:pt x="0" y="8"/>
                    </a:lnTo>
                    <a:lnTo>
                      <a:pt x="11" y="0"/>
                    </a:lnTo>
                    <a:lnTo>
                      <a:pt x="11" y="0"/>
                    </a:lnTo>
                    <a:lnTo>
                      <a:pt x="34" y="0"/>
                    </a:lnTo>
                    <a:lnTo>
                      <a:pt x="34" y="0"/>
                    </a:lnTo>
                    <a:lnTo>
                      <a:pt x="38" y="3"/>
                    </a:lnTo>
                    <a:lnTo>
                      <a:pt x="43" y="7"/>
                    </a:lnTo>
                    <a:lnTo>
                      <a:pt x="4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grpSp>
        <p:sp>
          <p:nvSpPr>
            <p:cNvPr id="21" name="Freeform 39"/>
            <p:cNvSpPr>
              <a:spLocks noEditPoints="1"/>
            </p:cNvSpPr>
            <p:nvPr/>
          </p:nvSpPr>
          <p:spPr bwMode="auto">
            <a:xfrm>
              <a:off x="4295242" y="6878902"/>
              <a:ext cx="617298" cy="347928"/>
            </a:xfrm>
            <a:custGeom>
              <a:avLst/>
              <a:gdLst>
                <a:gd name="T0" fmla="*/ 110 w 110"/>
                <a:gd name="T1" fmla="*/ 62 h 62"/>
                <a:gd name="T2" fmla="*/ 0 w 110"/>
                <a:gd name="T3" fmla="*/ 62 h 62"/>
                <a:gd name="T4" fmla="*/ 0 w 110"/>
                <a:gd name="T5" fmla="*/ 0 h 62"/>
                <a:gd name="T6" fmla="*/ 110 w 110"/>
                <a:gd name="T7" fmla="*/ 0 h 62"/>
                <a:gd name="T8" fmla="*/ 110 w 110"/>
                <a:gd name="T9" fmla="*/ 62 h 62"/>
                <a:gd name="T10" fmla="*/ 5 w 110"/>
                <a:gd name="T11" fmla="*/ 58 h 62"/>
                <a:gd name="T12" fmla="*/ 106 w 110"/>
                <a:gd name="T13" fmla="*/ 58 h 62"/>
                <a:gd name="T14" fmla="*/ 106 w 110"/>
                <a:gd name="T15" fmla="*/ 5 h 62"/>
                <a:gd name="T16" fmla="*/ 5 w 110"/>
                <a:gd name="T17" fmla="*/ 5 h 62"/>
                <a:gd name="T18" fmla="*/ 5 w 110"/>
                <a:gd name="T1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62">
                  <a:moveTo>
                    <a:pt x="110" y="62"/>
                  </a:moveTo>
                  <a:lnTo>
                    <a:pt x="0" y="62"/>
                  </a:lnTo>
                  <a:lnTo>
                    <a:pt x="0" y="0"/>
                  </a:lnTo>
                  <a:lnTo>
                    <a:pt x="110" y="0"/>
                  </a:lnTo>
                  <a:lnTo>
                    <a:pt x="110" y="62"/>
                  </a:lnTo>
                  <a:close/>
                  <a:moveTo>
                    <a:pt x="5" y="58"/>
                  </a:moveTo>
                  <a:lnTo>
                    <a:pt x="106" y="58"/>
                  </a:lnTo>
                  <a:lnTo>
                    <a:pt x="106" y="5"/>
                  </a:lnTo>
                  <a:lnTo>
                    <a:pt x="5" y="5"/>
                  </a:lnTo>
                  <a:lnTo>
                    <a:pt x="5" y="58"/>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22" name="Freeform 40"/>
            <p:cNvSpPr>
              <a:spLocks noEditPoints="1"/>
            </p:cNvSpPr>
            <p:nvPr/>
          </p:nvSpPr>
          <p:spPr bwMode="auto">
            <a:xfrm>
              <a:off x="4592666" y="7316629"/>
              <a:ext cx="319874" cy="347928"/>
            </a:xfrm>
            <a:custGeom>
              <a:avLst/>
              <a:gdLst>
                <a:gd name="T0" fmla="*/ 57 w 57"/>
                <a:gd name="T1" fmla="*/ 62 h 62"/>
                <a:gd name="T2" fmla="*/ 0 w 57"/>
                <a:gd name="T3" fmla="*/ 62 h 62"/>
                <a:gd name="T4" fmla="*/ 0 w 57"/>
                <a:gd name="T5" fmla="*/ 0 h 62"/>
                <a:gd name="T6" fmla="*/ 57 w 57"/>
                <a:gd name="T7" fmla="*/ 0 h 62"/>
                <a:gd name="T8" fmla="*/ 57 w 57"/>
                <a:gd name="T9" fmla="*/ 62 h 62"/>
                <a:gd name="T10" fmla="*/ 4 w 57"/>
                <a:gd name="T11" fmla="*/ 57 h 62"/>
                <a:gd name="T12" fmla="*/ 53 w 57"/>
                <a:gd name="T13" fmla="*/ 57 h 62"/>
                <a:gd name="T14" fmla="*/ 53 w 57"/>
                <a:gd name="T15" fmla="*/ 4 h 62"/>
                <a:gd name="T16" fmla="*/ 4 w 57"/>
                <a:gd name="T17" fmla="*/ 4 h 62"/>
                <a:gd name="T18" fmla="*/ 4 w 57"/>
                <a:gd name="T1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2">
                  <a:moveTo>
                    <a:pt x="57" y="62"/>
                  </a:moveTo>
                  <a:lnTo>
                    <a:pt x="0" y="62"/>
                  </a:lnTo>
                  <a:lnTo>
                    <a:pt x="0" y="0"/>
                  </a:lnTo>
                  <a:lnTo>
                    <a:pt x="57" y="0"/>
                  </a:lnTo>
                  <a:lnTo>
                    <a:pt x="57" y="62"/>
                  </a:lnTo>
                  <a:close/>
                  <a:moveTo>
                    <a:pt x="4" y="57"/>
                  </a:moveTo>
                  <a:lnTo>
                    <a:pt x="53" y="57"/>
                  </a:lnTo>
                  <a:lnTo>
                    <a:pt x="53" y="4"/>
                  </a:lnTo>
                  <a:lnTo>
                    <a:pt x="4" y="4"/>
                  </a:lnTo>
                  <a:lnTo>
                    <a:pt x="4" y="57"/>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sp>
          <p:nvSpPr>
            <p:cNvPr id="23" name="Freeform 41"/>
            <p:cNvSpPr>
              <a:spLocks noEditPoints="1"/>
            </p:cNvSpPr>
            <p:nvPr/>
          </p:nvSpPr>
          <p:spPr bwMode="auto">
            <a:xfrm>
              <a:off x="4295242" y="7316629"/>
              <a:ext cx="202034" cy="347928"/>
            </a:xfrm>
            <a:custGeom>
              <a:avLst/>
              <a:gdLst>
                <a:gd name="T0" fmla="*/ 36 w 36"/>
                <a:gd name="T1" fmla="*/ 62 h 62"/>
                <a:gd name="T2" fmla="*/ 0 w 36"/>
                <a:gd name="T3" fmla="*/ 62 h 62"/>
                <a:gd name="T4" fmla="*/ 0 w 36"/>
                <a:gd name="T5" fmla="*/ 0 h 62"/>
                <a:gd name="T6" fmla="*/ 36 w 36"/>
                <a:gd name="T7" fmla="*/ 0 h 62"/>
                <a:gd name="T8" fmla="*/ 36 w 36"/>
                <a:gd name="T9" fmla="*/ 62 h 62"/>
                <a:gd name="T10" fmla="*/ 5 w 36"/>
                <a:gd name="T11" fmla="*/ 57 h 62"/>
                <a:gd name="T12" fmla="*/ 32 w 36"/>
                <a:gd name="T13" fmla="*/ 57 h 62"/>
                <a:gd name="T14" fmla="*/ 32 w 36"/>
                <a:gd name="T15" fmla="*/ 4 h 62"/>
                <a:gd name="T16" fmla="*/ 5 w 36"/>
                <a:gd name="T17" fmla="*/ 4 h 62"/>
                <a:gd name="T18" fmla="*/ 5 w 36"/>
                <a:gd name="T1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2">
                  <a:moveTo>
                    <a:pt x="36" y="62"/>
                  </a:moveTo>
                  <a:lnTo>
                    <a:pt x="0" y="62"/>
                  </a:lnTo>
                  <a:lnTo>
                    <a:pt x="0" y="0"/>
                  </a:lnTo>
                  <a:lnTo>
                    <a:pt x="36" y="0"/>
                  </a:lnTo>
                  <a:lnTo>
                    <a:pt x="36" y="62"/>
                  </a:lnTo>
                  <a:close/>
                  <a:moveTo>
                    <a:pt x="5" y="57"/>
                  </a:moveTo>
                  <a:lnTo>
                    <a:pt x="32" y="57"/>
                  </a:lnTo>
                  <a:lnTo>
                    <a:pt x="32" y="4"/>
                  </a:lnTo>
                  <a:lnTo>
                    <a:pt x="5" y="4"/>
                  </a:lnTo>
                  <a:lnTo>
                    <a:pt x="5" y="57"/>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p>
          </p:txBody>
        </p:sp>
      </p:grpSp>
      <p:sp>
        <p:nvSpPr>
          <p:cNvPr id="38" name="Frame 5"/>
          <p:cNvSpPr>
            <a:spLocks noChangeAspect="1"/>
          </p:cNvSpPr>
          <p:nvPr/>
        </p:nvSpPr>
        <p:spPr bwMode="auto">
          <a:xfrm>
            <a:off x="460476" y="5851389"/>
            <a:ext cx="358570" cy="35857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7571" tIns="53785" rIns="53785" bIns="107571" numCol="1" spcCol="0" rtlCol="0" fromWordArt="0" anchor="b" anchorCtr="0" forceAA="0" compatLnSpc="1">
            <a:prstTxWarp prst="textNoShape">
              <a:avLst/>
            </a:prstTxWarp>
            <a:noAutofit/>
          </a:bodyPr>
          <a:lstStyle/>
          <a:p>
            <a:pPr algn="ctr" defTabSz="1075310" fontAlgn="base">
              <a:spcBef>
                <a:spcPct val="0"/>
              </a:spcBef>
              <a:spcAft>
                <a:spcPct val="0"/>
              </a:spcAft>
            </a:pPr>
            <a:endParaRPr lang="en-US" sz="2353" spc="-59"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0" name="Picture 39"/>
          <p:cNvPicPr>
            <a:picLocks noChangeAspect="1"/>
          </p:cNvPicPr>
          <p:nvPr/>
        </p:nvPicPr>
        <p:blipFill>
          <a:blip r:embed="rId3"/>
          <a:stretch>
            <a:fillRect/>
          </a:stretch>
        </p:blipFill>
        <p:spPr>
          <a:xfrm>
            <a:off x="1870642" y="5449671"/>
            <a:ext cx="1737940" cy="783580"/>
          </a:xfrm>
          <a:prstGeom prst="rect">
            <a:avLst/>
          </a:prstGeom>
        </p:spPr>
      </p:pic>
      <p:pic>
        <p:nvPicPr>
          <p:cNvPr id="41" name="Picture 40"/>
          <p:cNvPicPr>
            <a:picLocks noChangeAspect="1"/>
          </p:cNvPicPr>
          <p:nvPr/>
        </p:nvPicPr>
        <p:blipFill>
          <a:blip r:embed="rId4"/>
          <a:stretch>
            <a:fillRect/>
          </a:stretch>
        </p:blipFill>
        <p:spPr>
          <a:xfrm flipH="1">
            <a:off x="3749735" y="5503999"/>
            <a:ext cx="1405108" cy="793472"/>
          </a:xfrm>
          <a:prstGeom prst="rect">
            <a:avLst/>
          </a:prstGeom>
        </p:spPr>
      </p:pic>
      <p:pic>
        <p:nvPicPr>
          <p:cNvPr id="44" name="Picture 43"/>
          <p:cNvPicPr>
            <a:picLocks noChangeAspect="1"/>
          </p:cNvPicPr>
          <p:nvPr/>
        </p:nvPicPr>
        <p:blipFill>
          <a:blip r:embed="rId5"/>
          <a:stretch>
            <a:fillRect/>
          </a:stretch>
        </p:blipFill>
        <p:spPr>
          <a:xfrm>
            <a:off x="9562823" y="4768187"/>
            <a:ext cx="2296519" cy="1537113"/>
          </a:xfrm>
          <a:prstGeom prst="rect">
            <a:avLst/>
          </a:prstGeom>
        </p:spPr>
      </p:pic>
      <p:grpSp>
        <p:nvGrpSpPr>
          <p:cNvPr id="8" name="Group 4"/>
          <p:cNvGrpSpPr>
            <a:grpSpLocks noChangeAspect="1"/>
          </p:cNvGrpSpPr>
          <p:nvPr/>
        </p:nvGrpSpPr>
        <p:grpSpPr bwMode="auto">
          <a:xfrm>
            <a:off x="6794177" y="5628455"/>
            <a:ext cx="2483844" cy="706557"/>
            <a:chOff x="4789" y="3221"/>
            <a:chExt cx="1596" cy="454"/>
          </a:xfrm>
        </p:grpSpPr>
        <p:sp>
          <p:nvSpPr>
            <p:cNvPr id="10" name="Freeform 5"/>
            <p:cNvSpPr>
              <a:spLocks/>
            </p:cNvSpPr>
            <p:nvPr/>
          </p:nvSpPr>
          <p:spPr bwMode="auto">
            <a:xfrm>
              <a:off x="5496" y="3221"/>
              <a:ext cx="747" cy="351"/>
            </a:xfrm>
            <a:custGeom>
              <a:avLst/>
              <a:gdLst>
                <a:gd name="T0" fmla="*/ 695 w 747"/>
                <a:gd name="T1" fmla="*/ 113 h 351"/>
                <a:gd name="T2" fmla="*/ 695 w 747"/>
                <a:gd name="T3" fmla="*/ 0 h 351"/>
                <a:gd name="T4" fmla="*/ 585 w 747"/>
                <a:gd name="T5" fmla="*/ 113 h 351"/>
                <a:gd name="T6" fmla="*/ 521 w 747"/>
                <a:gd name="T7" fmla="*/ 113 h 351"/>
                <a:gd name="T8" fmla="*/ 521 w 747"/>
                <a:gd name="T9" fmla="*/ 0 h 351"/>
                <a:gd name="T10" fmla="*/ 409 w 747"/>
                <a:gd name="T11" fmla="*/ 113 h 351"/>
                <a:gd name="T12" fmla="*/ 345 w 747"/>
                <a:gd name="T13" fmla="*/ 113 h 351"/>
                <a:gd name="T14" fmla="*/ 345 w 747"/>
                <a:gd name="T15" fmla="*/ 0 h 351"/>
                <a:gd name="T16" fmla="*/ 233 w 747"/>
                <a:gd name="T17" fmla="*/ 113 h 351"/>
                <a:gd name="T18" fmla="*/ 169 w 747"/>
                <a:gd name="T19" fmla="*/ 113 h 351"/>
                <a:gd name="T20" fmla="*/ 169 w 747"/>
                <a:gd name="T21" fmla="*/ 0 h 351"/>
                <a:gd name="T22" fmla="*/ 59 w 747"/>
                <a:gd name="T23" fmla="*/ 113 h 351"/>
                <a:gd name="T24" fmla="*/ 0 w 747"/>
                <a:gd name="T25" fmla="*/ 113 h 351"/>
                <a:gd name="T26" fmla="*/ 0 w 747"/>
                <a:gd name="T27" fmla="*/ 351 h 351"/>
                <a:gd name="T28" fmla="*/ 747 w 747"/>
                <a:gd name="T29" fmla="*/ 351 h 351"/>
                <a:gd name="T30" fmla="*/ 747 w 747"/>
                <a:gd name="T31" fmla="*/ 113 h 351"/>
                <a:gd name="T32" fmla="*/ 695 w 747"/>
                <a:gd name="T33" fmla="*/ 11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7" h="351">
                  <a:moveTo>
                    <a:pt x="695" y="113"/>
                  </a:moveTo>
                  <a:lnTo>
                    <a:pt x="695" y="0"/>
                  </a:lnTo>
                  <a:lnTo>
                    <a:pt x="585" y="113"/>
                  </a:lnTo>
                  <a:lnTo>
                    <a:pt x="521" y="113"/>
                  </a:lnTo>
                  <a:lnTo>
                    <a:pt x="521" y="0"/>
                  </a:lnTo>
                  <a:lnTo>
                    <a:pt x="409" y="113"/>
                  </a:lnTo>
                  <a:lnTo>
                    <a:pt x="345" y="113"/>
                  </a:lnTo>
                  <a:lnTo>
                    <a:pt x="345" y="0"/>
                  </a:lnTo>
                  <a:lnTo>
                    <a:pt x="233" y="113"/>
                  </a:lnTo>
                  <a:lnTo>
                    <a:pt x="169" y="113"/>
                  </a:lnTo>
                  <a:lnTo>
                    <a:pt x="169" y="0"/>
                  </a:lnTo>
                  <a:lnTo>
                    <a:pt x="59" y="113"/>
                  </a:lnTo>
                  <a:lnTo>
                    <a:pt x="0" y="113"/>
                  </a:lnTo>
                  <a:lnTo>
                    <a:pt x="0" y="351"/>
                  </a:lnTo>
                  <a:lnTo>
                    <a:pt x="747" y="351"/>
                  </a:lnTo>
                  <a:lnTo>
                    <a:pt x="747" y="113"/>
                  </a:lnTo>
                  <a:lnTo>
                    <a:pt x="695" y="11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 name="Freeform 6"/>
            <p:cNvSpPr>
              <a:spLocks/>
            </p:cNvSpPr>
            <p:nvPr/>
          </p:nvSpPr>
          <p:spPr bwMode="auto">
            <a:xfrm>
              <a:off x="4970" y="3221"/>
              <a:ext cx="747" cy="351"/>
            </a:xfrm>
            <a:custGeom>
              <a:avLst/>
              <a:gdLst>
                <a:gd name="T0" fmla="*/ 695 w 747"/>
                <a:gd name="T1" fmla="*/ 113 h 351"/>
                <a:gd name="T2" fmla="*/ 695 w 747"/>
                <a:gd name="T3" fmla="*/ 0 h 351"/>
                <a:gd name="T4" fmla="*/ 585 w 747"/>
                <a:gd name="T5" fmla="*/ 113 h 351"/>
                <a:gd name="T6" fmla="*/ 519 w 747"/>
                <a:gd name="T7" fmla="*/ 113 h 351"/>
                <a:gd name="T8" fmla="*/ 519 w 747"/>
                <a:gd name="T9" fmla="*/ 0 h 351"/>
                <a:gd name="T10" fmla="*/ 409 w 747"/>
                <a:gd name="T11" fmla="*/ 113 h 351"/>
                <a:gd name="T12" fmla="*/ 343 w 747"/>
                <a:gd name="T13" fmla="*/ 113 h 351"/>
                <a:gd name="T14" fmla="*/ 343 w 747"/>
                <a:gd name="T15" fmla="*/ 0 h 351"/>
                <a:gd name="T16" fmla="*/ 233 w 747"/>
                <a:gd name="T17" fmla="*/ 113 h 351"/>
                <a:gd name="T18" fmla="*/ 169 w 747"/>
                <a:gd name="T19" fmla="*/ 113 h 351"/>
                <a:gd name="T20" fmla="*/ 169 w 747"/>
                <a:gd name="T21" fmla="*/ 0 h 351"/>
                <a:gd name="T22" fmla="*/ 57 w 747"/>
                <a:gd name="T23" fmla="*/ 113 h 351"/>
                <a:gd name="T24" fmla="*/ 0 w 747"/>
                <a:gd name="T25" fmla="*/ 113 h 351"/>
                <a:gd name="T26" fmla="*/ 0 w 747"/>
                <a:gd name="T27" fmla="*/ 351 h 351"/>
                <a:gd name="T28" fmla="*/ 747 w 747"/>
                <a:gd name="T29" fmla="*/ 351 h 351"/>
                <a:gd name="T30" fmla="*/ 747 w 747"/>
                <a:gd name="T31" fmla="*/ 113 h 351"/>
                <a:gd name="T32" fmla="*/ 695 w 747"/>
                <a:gd name="T33" fmla="*/ 11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7" h="351">
                  <a:moveTo>
                    <a:pt x="695" y="113"/>
                  </a:moveTo>
                  <a:lnTo>
                    <a:pt x="695" y="0"/>
                  </a:lnTo>
                  <a:lnTo>
                    <a:pt x="585" y="113"/>
                  </a:lnTo>
                  <a:lnTo>
                    <a:pt x="519" y="113"/>
                  </a:lnTo>
                  <a:lnTo>
                    <a:pt x="519" y="0"/>
                  </a:lnTo>
                  <a:lnTo>
                    <a:pt x="409" y="113"/>
                  </a:lnTo>
                  <a:lnTo>
                    <a:pt x="343" y="113"/>
                  </a:lnTo>
                  <a:lnTo>
                    <a:pt x="343" y="0"/>
                  </a:lnTo>
                  <a:lnTo>
                    <a:pt x="233" y="113"/>
                  </a:lnTo>
                  <a:lnTo>
                    <a:pt x="169" y="113"/>
                  </a:lnTo>
                  <a:lnTo>
                    <a:pt x="169" y="0"/>
                  </a:lnTo>
                  <a:lnTo>
                    <a:pt x="57" y="113"/>
                  </a:lnTo>
                  <a:lnTo>
                    <a:pt x="0" y="113"/>
                  </a:lnTo>
                  <a:lnTo>
                    <a:pt x="0" y="351"/>
                  </a:lnTo>
                  <a:lnTo>
                    <a:pt x="747" y="351"/>
                  </a:lnTo>
                  <a:lnTo>
                    <a:pt x="747" y="113"/>
                  </a:lnTo>
                  <a:lnTo>
                    <a:pt x="695" y="11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48" name="Rectangle 7"/>
            <p:cNvSpPr>
              <a:spLocks noChangeArrowheads="1"/>
            </p:cNvSpPr>
            <p:nvPr/>
          </p:nvSpPr>
          <p:spPr bwMode="auto">
            <a:xfrm>
              <a:off x="5502" y="3380"/>
              <a:ext cx="204"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49" name="Line 8"/>
            <p:cNvSpPr>
              <a:spLocks noChangeShapeType="1"/>
            </p:cNvSpPr>
            <p:nvPr/>
          </p:nvSpPr>
          <p:spPr bwMode="auto">
            <a:xfrm>
              <a:off x="5500"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1" name="Line 9"/>
            <p:cNvSpPr>
              <a:spLocks noChangeShapeType="1"/>
            </p:cNvSpPr>
            <p:nvPr/>
          </p:nvSpPr>
          <p:spPr bwMode="auto">
            <a:xfrm>
              <a:off x="5500"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2" name="Line 10"/>
            <p:cNvSpPr>
              <a:spLocks noChangeShapeType="1"/>
            </p:cNvSpPr>
            <p:nvPr/>
          </p:nvSpPr>
          <p:spPr bwMode="auto">
            <a:xfrm>
              <a:off x="5500"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3" name="Line 11"/>
            <p:cNvSpPr>
              <a:spLocks noChangeShapeType="1"/>
            </p:cNvSpPr>
            <p:nvPr/>
          </p:nvSpPr>
          <p:spPr bwMode="auto">
            <a:xfrm>
              <a:off x="553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4" name="Line 12"/>
            <p:cNvSpPr>
              <a:spLocks noChangeShapeType="1"/>
            </p:cNvSpPr>
            <p:nvPr/>
          </p:nvSpPr>
          <p:spPr bwMode="auto">
            <a:xfrm>
              <a:off x="555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5" name="Line 13"/>
            <p:cNvSpPr>
              <a:spLocks noChangeShapeType="1"/>
            </p:cNvSpPr>
            <p:nvPr/>
          </p:nvSpPr>
          <p:spPr bwMode="auto">
            <a:xfrm>
              <a:off x="55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6" name="Line 14"/>
            <p:cNvSpPr>
              <a:spLocks noChangeShapeType="1"/>
            </p:cNvSpPr>
            <p:nvPr/>
          </p:nvSpPr>
          <p:spPr bwMode="auto">
            <a:xfrm>
              <a:off x="558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7" name="Line 15"/>
            <p:cNvSpPr>
              <a:spLocks noChangeShapeType="1"/>
            </p:cNvSpPr>
            <p:nvPr/>
          </p:nvSpPr>
          <p:spPr bwMode="auto">
            <a:xfrm>
              <a:off x="560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8" name="Line 16"/>
            <p:cNvSpPr>
              <a:spLocks noChangeShapeType="1"/>
            </p:cNvSpPr>
            <p:nvPr/>
          </p:nvSpPr>
          <p:spPr bwMode="auto">
            <a:xfrm>
              <a:off x="556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59" name="Line 17"/>
            <p:cNvSpPr>
              <a:spLocks noChangeShapeType="1"/>
            </p:cNvSpPr>
            <p:nvPr/>
          </p:nvSpPr>
          <p:spPr bwMode="auto">
            <a:xfrm>
              <a:off x="563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0" name="Line 18"/>
            <p:cNvSpPr>
              <a:spLocks noChangeShapeType="1"/>
            </p:cNvSpPr>
            <p:nvPr/>
          </p:nvSpPr>
          <p:spPr bwMode="auto">
            <a:xfrm>
              <a:off x="565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1" name="Line 19"/>
            <p:cNvSpPr>
              <a:spLocks noChangeShapeType="1"/>
            </p:cNvSpPr>
            <p:nvPr/>
          </p:nvSpPr>
          <p:spPr bwMode="auto">
            <a:xfrm>
              <a:off x="562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2" name="Line 20"/>
            <p:cNvSpPr>
              <a:spLocks noChangeShapeType="1"/>
            </p:cNvSpPr>
            <p:nvPr/>
          </p:nvSpPr>
          <p:spPr bwMode="auto">
            <a:xfrm>
              <a:off x="569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3" name="Line 21"/>
            <p:cNvSpPr>
              <a:spLocks noChangeShapeType="1"/>
            </p:cNvSpPr>
            <p:nvPr/>
          </p:nvSpPr>
          <p:spPr bwMode="auto">
            <a:xfrm>
              <a:off x="567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4" name="Rectangle 22"/>
            <p:cNvSpPr>
              <a:spLocks noChangeArrowheads="1"/>
            </p:cNvSpPr>
            <p:nvPr/>
          </p:nvSpPr>
          <p:spPr bwMode="auto">
            <a:xfrm>
              <a:off x="5742" y="3380"/>
              <a:ext cx="206"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65" name="Line 23"/>
            <p:cNvSpPr>
              <a:spLocks noChangeShapeType="1"/>
            </p:cNvSpPr>
            <p:nvPr/>
          </p:nvSpPr>
          <p:spPr bwMode="auto">
            <a:xfrm>
              <a:off x="5742"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6" name="Line 24"/>
            <p:cNvSpPr>
              <a:spLocks noChangeShapeType="1"/>
            </p:cNvSpPr>
            <p:nvPr/>
          </p:nvSpPr>
          <p:spPr bwMode="auto">
            <a:xfrm>
              <a:off x="5742"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7" name="Line 25"/>
            <p:cNvSpPr>
              <a:spLocks noChangeShapeType="1"/>
            </p:cNvSpPr>
            <p:nvPr/>
          </p:nvSpPr>
          <p:spPr bwMode="auto">
            <a:xfrm>
              <a:off x="5742"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8" name="Line 26"/>
            <p:cNvSpPr>
              <a:spLocks noChangeShapeType="1"/>
            </p:cNvSpPr>
            <p:nvPr/>
          </p:nvSpPr>
          <p:spPr bwMode="auto">
            <a:xfrm>
              <a:off x="577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69" name="Line 27"/>
            <p:cNvSpPr>
              <a:spLocks noChangeShapeType="1"/>
            </p:cNvSpPr>
            <p:nvPr/>
          </p:nvSpPr>
          <p:spPr bwMode="auto">
            <a:xfrm>
              <a:off x="579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0" name="Line 28"/>
            <p:cNvSpPr>
              <a:spLocks noChangeShapeType="1"/>
            </p:cNvSpPr>
            <p:nvPr/>
          </p:nvSpPr>
          <p:spPr bwMode="auto">
            <a:xfrm>
              <a:off x="575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1" name="Line 29"/>
            <p:cNvSpPr>
              <a:spLocks noChangeShapeType="1"/>
            </p:cNvSpPr>
            <p:nvPr/>
          </p:nvSpPr>
          <p:spPr bwMode="auto">
            <a:xfrm>
              <a:off x="582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2" name="Line 30"/>
            <p:cNvSpPr>
              <a:spLocks noChangeShapeType="1"/>
            </p:cNvSpPr>
            <p:nvPr/>
          </p:nvSpPr>
          <p:spPr bwMode="auto">
            <a:xfrm>
              <a:off x="584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3" name="Line 31"/>
            <p:cNvSpPr>
              <a:spLocks noChangeShapeType="1"/>
            </p:cNvSpPr>
            <p:nvPr/>
          </p:nvSpPr>
          <p:spPr bwMode="auto">
            <a:xfrm>
              <a:off x="580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4" name="Line 32"/>
            <p:cNvSpPr>
              <a:spLocks noChangeShapeType="1"/>
            </p:cNvSpPr>
            <p:nvPr/>
          </p:nvSpPr>
          <p:spPr bwMode="auto">
            <a:xfrm>
              <a:off x="588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5" name="Line 33"/>
            <p:cNvSpPr>
              <a:spLocks noChangeShapeType="1"/>
            </p:cNvSpPr>
            <p:nvPr/>
          </p:nvSpPr>
          <p:spPr bwMode="auto">
            <a:xfrm>
              <a:off x="589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6" name="Line 34"/>
            <p:cNvSpPr>
              <a:spLocks noChangeShapeType="1"/>
            </p:cNvSpPr>
            <p:nvPr/>
          </p:nvSpPr>
          <p:spPr bwMode="auto">
            <a:xfrm>
              <a:off x="586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7" name="Line 35"/>
            <p:cNvSpPr>
              <a:spLocks noChangeShapeType="1"/>
            </p:cNvSpPr>
            <p:nvPr/>
          </p:nvSpPr>
          <p:spPr bwMode="auto">
            <a:xfrm>
              <a:off x="593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8" name="Line 36"/>
            <p:cNvSpPr>
              <a:spLocks noChangeShapeType="1"/>
            </p:cNvSpPr>
            <p:nvPr/>
          </p:nvSpPr>
          <p:spPr bwMode="auto">
            <a:xfrm>
              <a:off x="59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79" name="Rectangle 37"/>
            <p:cNvSpPr>
              <a:spLocks noChangeArrowheads="1"/>
            </p:cNvSpPr>
            <p:nvPr/>
          </p:nvSpPr>
          <p:spPr bwMode="auto">
            <a:xfrm>
              <a:off x="5983" y="3380"/>
              <a:ext cx="207"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5" name="Line 38"/>
            <p:cNvSpPr>
              <a:spLocks noChangeShapeType="1"/>
            </p:cNvSpPr>
            <p:nvPr/>
          </p:nvSpPr>
          <p:spPr bwMode="auto">
            <a:xfrm>
              <a:off x="5983" y="3414"/>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6" name="Line 39"/>
            <p:cNvSpPr>
              <a:spLocks noChangeShapeType="1"/>
            </p:cNvSpPr>
            <p:nvPr/>
          </p:nvSpPr>
          <p:spPr bwMode="auto">
            <a:xfrm>
              <a:off x="5983" y="3396"/>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7" name="Line 40"/>
            <p:cNvSpPr>
              <a:spLocks noChangeShapeType="1"/>
            </p:cNvSpPr>
            <p:nvPr/>
          </p:nvSpPr>
          <p:spPr bwMode="auto">
            <a:xfrm>
              <a:off x="5983" y="3432"/>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8" name="Line 41"/>
            <p:cNvSpPr>
              <a:spLocks noChangeShapeType="1"/>
            </p:cNvSpPr>
            <p:nvPr/>
          </p:nvSpPr>
          <p:spPr bwMode="auto">
            <a:xfrm>
              <a:off x="601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9" name="Line 42"/>
            <p:cNvSpPr>
              <a:spLocks noChangeShapeType="1"/>
            </p:cNvSpPr>
            <p:nvPr/>
          </p:nvSpPr>
          <p:spPr bwMode="auto">
            <a:xfrm>
              <a:off x="603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0" name="Line 43"/>
            <p:cNvSpPr>
              <a:spLocks noChangeShapeType="1"/>
            </p:cNvSpPr>
            <p:nvPr/>
          </p:nvSpPr>
          <p:spPr bwMode="auto">
            <a:xfrm>
              <a:off x="599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1" name="Line 44"/>
            <p:cNvSpPr>
              <a:spLocks noChangeShapeType="1"/>
            </p:cNvSpPr>
            <p:nvPr/>
          </p:nvSpPr>
          <p:spPr bwMode="auto">
            <a:xfrm>
              <a:off x="606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2" name="Line 45"/>
            <p:cNvSpPr>
              <a:spLocks noChangeShapeType="1"/>
            </p:cNvSpPr>
            <p:nvPr/>
          </p:nvSpPr>
          <p:spPr bwMode="auto">
            <a:xfrm>
              <a:off x="608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3" name="Line 46"/>
            <p:cNvSpPr>
              <a:spLocks noChangeShapeType="1"/>
            </p:cNvSpPr>
            <p:nvPr/>
          </p:nvSpPr>
          <p:spPr bwMode="auto">
            <a:xfrm>
              <a:off x="605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4" name="Line 47"/>
            <p:cNvSpPr>
              <a:spLocks noChangeShapeType="1"/>
            </p:cNvSpPr>
            <p:nvPr/>
          </p:nvSpPr>
          <p:spPr bwMode="auto">
            <a:xfrm>
              <a:off x="612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5" name="Line 48"/>
            <p:cNvSpPr>
              <a:spLocks noChangeShapeType="1"/>
            </p:cNvSpPr>
            <p:nvPr/>
          </p:nvSpPr>
          <p:spPr bwMode="auto">
            <a:xfrm>
              <a:off x="614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6" name="Line 49"/>
            <p:cNvSpPr>
              <a:spLocks noChangeShapeType="1"/>
            </p:cNvSpPr>
            <p:nvPr/>
          </p:nvSpPr>
          <p:spPr bwMode="auto">
            <a:xfrm>
              <a:off x="610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7" name="Line 50"/>
            <p:cNvSpPr>
              <a:spLocks noChangeShapeType="1"/>
            </p:cNvSpPr>
            <p:nvPr/>
          </p:nvSpPr>
          <p:spPr bwMode="auto">
            <a:xfrm>
              <a:off x="617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8" name="Line 51"/>
            <p:cNvSpPr>
              <a:spLocks noChangeShapeType="1"/>
            </p:cNvSpPr>
            <p:nvPr/>
          </p:nvSpPr>
          <p:spPr bwMode="auto">
            <a:xfrm>
              <a:off x="615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9" name="Rectangle 52"/>
            <p:cNvSpPr>
              <a:spLocks noChangeArrowheads="1"/>
            </p:cNvSpPr>
            <p:nvPr/>
          </p:nvSpPr>
          <p:spPr bwMode="auto">
            <a:xfrm>
              <a:off x="5020" y="3380"/>
              <a:ext cx="206"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0" name="Line 53"/>
            <p:cNvSpPr>
              <a:spLocks noChangeShapeType="1"/>
            </p:cNvSpPr>
            <p:nvPr/>
          </p:nvSpPr>
          <p:spPr bwMode="auto">
            <a:xfrm>
              <a:off x="5020"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61" name="Line 54"/>
            <p:cNvSpPr>
              <a:spLocks noChangeShapeType="1"/>
            </p:cNvSpPr>
            <p:nvPr/>
          </p:nvSpPr>
          <p:spPr bwMode="auto">
            <a:xfrm>
              <a:off x="5020"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62" name="Line 55"/>
            <p:cNvSpPr>
              <a:spLocks noChangeShapeType="1"/>
            </p:cNvSpPr>
            <p:nvPr/>
          </p:nvSpPr>
          <p:spPr bwMode="auto">
            <a:xfrm>
              <a:off x="5020"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63" name="Line 56"/>
            <p:cNvSpPr>
              <a:spLocks noChangeShapeType="1"/>
            </p:cNvSpPr>
            <p:nvPr/>
          </p:nvSpPr>
          <p:spPr bwMode="auto">
            <a:xfrm>
              <a:off x="505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0" name="Line 57"/>
            <p:cNvSpPr>
              <a:spLocks noChangeShapeType="1"/>
            </p:cNvSpPr>
            <p:nvPr/>
          </p:nvSpPr>
          <p:spPr bwMode="auto">
            <a:xfrm>
              <a:off x="507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1" name="Line 58"/>
            <p:cNvSpPr>
              <a:spLocks noChangeShapeType="1"/>
            </p:cNvSpPr>
            <p:nvPr/>
          </p:nvSpPr>
          <p:spPr bwMode="auto">
            <a:xfrm>
              <a:off x="503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2" name="Line 59"/>
            <p:cNvSpPr>
              <a:spLocks noChangeShapeType="1"/>
            </p:cNvSpPr>
            <p:nvPr/>
          </p:nvSpPr>
          <p:spPr bwMode="auto">
            <a:xfrm>
              <a:off x="510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3" name="Line 60"/>
            <p:cNvSpPr>
              <a:spLocks noChangeShapeType="1"/>
            </p:cNvSpPr>
            <p:nvPr/>
          </p:nvSpPr>
          <p:spPr bwMode="auto">
            <a:xfrm>
              <a:off x="512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4" name="Line 61"/>
            <p:cNvSpPr>
              <a:spLocks noChangeShapeType="1"/>
            </p:cNvSpPr>
            <p:nvPr/>
          </p:nvSpPr>
          <p:spPr bwMode="auto">
            <a:xfrm>
              <a:off x="508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5" name="Line 62"/>
            <p:cNvSpPr>
              <a:spLocks noChangeShapeType="1"/>
            </p:cNvSpPr>
            <p:nvPr/>
          </p:nvSpPr>
          <p:spPr bwMode="auto">
            <a:xfrm>
              <a:off x="515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6" name="Line 63"/>
            <p:cNvSpPr>
              <a:spLocks noChangeShapeType="1"/>
            </p:cNvSpPr>
            <p:nvPr/>
          </p:nvSpPr>
          <p:spPr bwMode="auto">
            <a:xfrm>
              <a:off x="517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7" name="Line 64"/>
            <p:cNvSpPr>
              <a:spLocks noChangeShapeType="1"/>
            </p:cNvSpPr>
            <p:nvPr/>
          </p:nvSpPr>
          <p:spPr bwMode="auto">
            <a:xfrm>
              <a:off x="514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8" name="Line 65"/>
            <p:cNvSpPr>
              <a:spLocks noChangeShapeType="1"/>
            </p:cNvSpPr>
            <p:nvPr/>
          </p:nvSpPr>
          <p:spPr bwMode="auto">
            <a:xfrm>
              <a:off x="521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89" name="Line 66"/>
            <p:cNvSpPr>
              <a:spLocks noChangeShapeType="1"/>
            </p:cNvSpPr>
            <p:nvPr/>
          </p:nvSpPr>
          <p:spPr bwMode="auto">
            <a:xfrm>
              <a:off x="519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0" name="Rectangle 67"/>
            <p:cNvSpPr>
              <a:spLocks noChangeArrowheads="1"/>
            </p:cNvSpPr>
            <p:nvPr/>
          </p:nvSpPr>
          <p:spPr bwMode="auto">
            <a:xfrm>
              <a:off x="5262" y="3380"/>
              <a:ext cx="204"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91" name="Line 68"/>
            <p:cNvSpPr>
              <a:spLocks noChangeShapeType="1"/>
            </p:cNvSpPr>
            <p:nvPr/>
          </p:nvSpPr>
          <p:spPr bwMode="auto">
            <a:xfrm>
              <a:off x="5262"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2" name="Line 69"/>
            <p:cNvSpPr>
              <a:spLocks noChangeShapeType="1"/>
            </p:cNvSpPr>
            <p:nvPr/>
          </p:nvSpPr>
          <p:spPr bwMode="auto">
            <a:xfrm>
              <a:off x="5262"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3" name="Line 70"/>
            <p:cNvSpPr>
              <a:spLocks noChangeShapeType="1"/>
            </p:cNvSpPr>
            <p:nvPr/>
          </p:nvSpPr>
          <p:spPr bwMode="auto">
            <a:xfrm>
              <a:off x="5262"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4" name="Line 71"/>
            <p:cNvSpPr>
              <a:spLocks noChangeShapeType="1"/>
            </p:cNvSpPr>
            <p:nvPr/>
          </p:nvSpPr>
          <p:spPr bwMode="auto">
            <a:xfrm>
              <a:off x="529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5" name="Line 72"/>
            <p:cNvSpPr>
              <a:spLocks noChangeShapeType="1"/>
            </p:cNvSpPr>
            <p:nvPr/>
          </p:nvSpPr>
          <p:spPr bwMode="auto">
            <a:xfrm>
              <a:off x="531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6" name="Line 73"/>
            <p:cNvSpPr>
              <a:spLocks noChangeShapeType="1"/>
            </p:cNvSpPr>
            <p:nvPr/>
          </p:nvSpPr>
          <p:spPr bwMode="auto">
            <a:xfrm>
              <a:off x="527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7" name="Line 74"/>
            <p:cNvSpPr>
              <a:spLocks noChangeShapeType="1"/>
            </p:cNvSpPr>
            <p:nvPr/>
          </p:nvSpPr>
          <p:spPr bwMode="auto">
            <a:xfrm>
              <a:off x="534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8" name="Line 75"/>
            <p:cNvSpPr>
              <a:spLocks noChangeShapeType="1"/>
            </p:cNvSpPr>
            <p:nvPr/>
          </p:nvSpPr>
          <p:spPr bwMode="auto">
            <a:xfrm>
              <a:off x="536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099" name="Line 76"/>
            <p:cNvSpPr>
              <a:spLocks noChangeShapeType="1"/>
            </p:cNvSpPr>
            <p:nvPr/>
          </p:nvSpPr>
          <p:spPr bwMode="auto">
            <a:xfrm>
              <a:off x="532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0" name="Line 77"/>
            <p:cNvSpPr>
              <a:spLocks noChangeShapeType="1"/>
            </p:cNvSpPr>
            <p:nvPr/>
          </p:nvSpPr>
          <p:spPr bwMode="auto">
            <a:xfrm>
              <a:off x="540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1" name="Line 78"/>
            <p:cNvSpPr>
              <a:spLocks noChangeShapeType="1"/>
            </p:cNvSpPr>
            <p:nvPr/>
          </p:nvSpPr>
          <p:spPr bwMode="auto">
            <a:xfrm>
              <a:off x="54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2" name="Line 79"/>
            <p:cNvSpPr>
              <a:spLocks noChangeShapeType="1"/>
            </p:cNvSpPr>
            <p:nvPr/>
          </p:nvSpPr>
          <p:spPr bwMode="auto">
            <a:xfrm>
              <a:off x="538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3" name="Line 80"/>
            <p:cNvSpPr>
              <a:spLocks noChangeShapeType="1"/>
            </p:cNvSpPr>
            <p:nvPr/>
          </p:nvSpPr>
          <p:spPr bwMode="auto">
            <a:xfrm>
              <a:off x="545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4" name="Line 81"/>
            <p:cNvSpPr>
              <a:spLocks noChangeShapeType="1"/>
            </p:cNvSpPr>
            <p:nvPr/>
          </p:nvSpPr>
          <p:spPr bwMode="auto">
            <a:xfrm>
              <a:off x="543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2105" name="Rectangle 82"/>
            <p:cNvSpPr>
              <a:spLocks noChangeArrowheads="1"/>
            </p:cNvSpPr>
            <p:nvPr/>
          </p:nvSpPr>
          <p:spPr bwMode="auto">
            <a:xfrm>
              <a:off x="5946" y="3471"/>
              <a:ext cx="439" cy="11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06" name="Rectangle 83"/>
            <p:cNvSpPr>
              <a:spLocks noChangeArrowheads="1"/>
            </p:cNvSpPr>
            <p:nvPr/>
          </p:nvSpPr>
          <p:spPr bwMode="auto">
            <a:xfrm>
              <a:off x="6286" y="3430"/>
              <a:ext cx="53" cy="6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08" name="Freeform 85"/>
            <p:cNvSpPr>
              <a:spLocks/>
            </p:cNvSpPr>
            <p:nvPr/>
          </p:nvSpPr>
          <p:spPr bwMode="auto">
            <a:xfrm>
              <a:off x="6159" y="3563"/>
              <a:ext cx="47" cy="66"/>
            </a:xfrm>
            <a:custGeom>
              <a:avLst/>
              <a:gdLst>
                <a:gd name="T0" fmla="*/ 47 w 47"/>
                <a:gd name="T1" fmla="*/ 66 h 66"/>
                <a:gd name="T2" fmla="*/ 0 w 47"/>
                <a:gd name="T3" fmla="*/ 66 h 66"/>
                <a:gd name="T4" fmla="*/ 24 w 47"/>
                <a:gd name="T5" fmla="*/ 0 h 66"/>
                <a:gd name="T6" fmla="*/ 47 w 47"/>
                <a:gd name="T7" fmla="*/ 66 h 66"/>
              </a:gdLst>
              <a:ahLst/>
              <a:cxnLst>
                <a:cxn ang="0">
                  <a:pos x="T0" y="T1"/>
                </a:cxn>
                <a:cxn ang="0">
                  <a:pos x="T2" y="T3"/>
                </a:cxn>
                <a:cxn ang="0">
                  <a:pos x="T4" y="T5"/>
                </a:cxn>
                <a:cxn ang="0">
                  <a:pos x="T6" y="T7"/>
                </a:cxn>
              </a:cxnLst>
              <a:rect l="0" t="0" r="r" b="b"/>
              <a:pathLst>
                <a:path w="47" h="66">
                  <a:moveTo>
                    <a:pt x="47" y="66"/>
                  </a:moveTo>
                  <a:lnTo>
                    <a:pt x="0" y="66"/>
                  </a:lnTo>
                  <a:lnTo>
                    <a:pt x="24" y="0"/>
                  </a:lnTo>
                  <a:lnTo>
                    <a:pt x="47" y="66"/>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09" name="Freeform 86"/>
            <p:cNvSpPr>
              <a:spLocks/>
            </p:cNvSpPr>
            <p:nvPr/>
          </p:nvSpPr>
          <p:spPr bwMode="auto">
            <a:xfrm>
              <a:off x="5683" y="3529"/>
              <a:ext cx="85" cy="118"/>
            </a:xfrm>
            <a:custGeom>
              <a:avLst/>
              <a:gdLst>
                <a:gd name="T0" fmla="*/ 85 w 85"/>
                <a:gd name="T1" fmla="*/ 118 h 118"/>
                <a:gd name="T2" fmla="*/ 0 w 85"/>
                <a:gd name="T3" fmla="*/ 118 h 118"/>
                <a:gd name="T4" fmla="*/ 43 w 85"/>
                <a:gd name="T5" fmla="*/ 0 h 118"/>
                <a:gd name="T6" fmla="*/ 85 w 85"/>
                <a:gd name="T7" fmla="*/ 118 h 118"/>
              </a:gdLst>
              <a:ahLst/>
              <a:cxnLst>
                <a:cxn ang="0">
                  <a:pos x="T0" y="T1"/>
                </a:cxn>
                <a:cxn ang="0">
                  <a:pos x="T2" y="T3"/>
                </a:cxn>
                <a:cxn ang="0">
                  <a:pos x="T4" y="T5"/>
                </a:cxn>
                <a:cxn ang="0">
                  <a:pos x="T6" y="T7"/>
                </a:cxn>
              </a:cxnLst>
              <a:rect l="0" t="0" r="r" b="b"/>
              <a:pathLst>
                <a:path w="85" h="118">
                  <a:moveTo>
                    <a:pt x="85" y="118"/>
                  </a:moveTo>
                  <a:lnTo>
                    <a:pt x="0" y="118"/>
                  </a:lnTo>
                  <a:lnTo>
                    <a:pt x="43" y="0"/>
                  </a:lnTo>
                  <a:lnTo>
                    <a:pt x="85" y="118"/>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0" name="Rectangle 87"/>
            <p:cNvSpPr>
              <a:spLocks noChangeArrowheads="1"/>
            </p:cNvSpPr>
            <p:nvPr/>
          </p:nvSpPr>
          <p:spPr bwMode="auto">
            <a:xfrm>
              <a:off x="5020" y="3514"/>
              <a:ext cx="32" cy="5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1" name="Rectangle 88"/>
            <p:cNvSpPr>
              <a:spLocks noChangeArrowheads="1"/>
            </p:cNvSpPr>
            <p:nvPr/>
          </p:nvSpPr>
          <p:spPr bwMode="auto">
            <a:xfrm>
              <a:off x="6312" y="3530"/>
              <a:ext cx="32" cy="5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2" name="Rectangle 89"/>
            <p:cNvSpPr>
              <a:spLocks noChangeArrowheads="1"/>
            </p:cNvSpPr>
            <p:nvPr/>
          </p:nvSpPr>
          <p:spPr bwMode="auto">
            <a:xfrm>
              <a:off x="5971" y="3529"/>
              <a:ext cx="98"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3" name="Rectangle 90"/>
            <p:cNvSpPr>
              <a:spLocks noChangeArrowheads="1"/>
            </p:cNvSpPr>
            <p:nvPr/>
          </p:nvSpPr>
          <p:spPr bwMode="auto">
            <a:xfrm>
              <a:off x="6079" y="3529"/>
              <a:ext cx="100"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4" name="Rectangle 91"/>
            <p:cNvSpPr>
              <a:spLocks noChangeArrowheads="1"/>
            </p:cNvSpPr>
            <p:nvPr/>
          </p:nvSpPr>
          <p:spPr bwMode="auto">
            <a:xfrm>
              <a:off x="6190" y="3529"/>
              <a:ext cx="97"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5" name="Rectangle 92"/>
            <p:cNvSpPr>
              <a:spLocks noChangeArrowheads="1"/>
            </p:cNvSpPr>
            <p:nvPr/>
          </p:nvSpPr>
          <p:spPr bwMode="auto">
            <a:xfrm>
              <a:off x="6190" y="3529"/>
              <a:ext cx="97"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6" name="Rectangle 93"/>
            <p:cNvSpPr>
              <a:spLocks noChangeArrowheads="1"/>
            </p:cNvSpPr>
            <p:nvPr/>
          </p:nvSpPr>
          <p:spPr bwMode="auto">
            <a:xfrm>
              <a:off x="4819"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7" name="Oval 94"/>
            <p:cNvSpPr>
              <a:spLocks noChangeArrowheads="1"/>
            </p:cNvSpPr>
            <p:nvPr/>
          </p:nvSpPr>
          <p:spPr bwMode="auto">
            <a:xfrm>
              <a:off x="4789"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0" name="Rectangle 97"/>
            <p:cNvSpPr>
              <a:spLocks noChangeArrowheads="1"/>
            </p:cNvSpPr>
            <p:nvPr/>
          </p:nvSpPr>
          <p:spPr bwMode="auto">
            <a:xfrm>
              <a:off x="4951" y="3529"/>
              <a:ext cx="10"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1" name="Oval 98"/>
            <p:cNvSpPr>
              <a:spLocks noChangeArrowheads="1"/>
            </p:cNvSpPr>
            <p:nvPr/>
          </p:nvSpPr>
          <p:spPr bwMode="auto">
            <a:xfrm>
              <a:off x="4920"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2" name="Rectangle 99"/>
            <p:cNvSpPr>
              <a:spLocks noChangeArrowheads="1"/>
            </p:cNvSpPr>
            <p:nvPr/>
          </p:nvSpPr>
          <p:spPr bwMode="auto">
            <a:xfrm>
              <a:off x="5240"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3" name="Oval 100"/>
            <p:cNvSpPr>
              <a:spLocks noChangeArrowheads="1"/>
            </p:cNvSpPr>
            <p:nvPr/>
          </p:nvSpPr>
          <p:spPr bwMode="auto">
            <a:xfrm>
              <a:off x="5208"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4" name="Rectangle 101"/>
            <p:cNvSpPr>
              <a:spLocks noChangeArrowheads="1"/>
            </p:cNvSpPr>
            <p:nvPr/>
          </p:nvSpPr>
          <p:spPr bwMode="auto">
            <a:xfrm>
              <a:off x="5109"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5" name="Oval 102"/>
            <p:cNvSpPr>
              <a:spLocks noChangeArrowheads="1"/>
            </p:cNvSpPr>
            <p:nvPr/>
          </p:nvSpPr>
          <p:spPr bwMode="auto">
            <a:xfrm>
              <a:off x="5077"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6" name="Rectangle 103"/>
            <p:cNvSpPr>
              <a:spLocks noChangeArrowheads="1"/>
            </p:cNvSpPr>
            <p:nvPr/>
          </p:nvSpPr>
          <p:spPr bwMode="auto">
            <a:xfrm>
              <a:off x="5372"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7" name="Oval 104"/>
            <p:cNvSpPr>
              <a:spLocks noChangeArrowheads="1"/>
            </p:cNvSpPr>
            <p:nvPr/>
          </p:nvSpPr>
          <p:spPr bwMode="auto">
            <a:xfrm>
              <a:off x="5340"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8" name="Freeform 105"/>
            <p:cNvSpPr>
              <a:spLocks/>
            </p:cNvSpPr>
            <p:nvPr/>
          </p:nvSpPr>
          <p:spPr bwMode="auto">
            <a:xfrm>
              <a:off x="5816" y="3602"/>
              <a:ext cx="82" cy="20"/>
            </a:xfrm>
            <a:custGeom>
              <a:avLst/>
              <a:gdLst>
                <a:gd name="T0" fmla="*/ 40 w 46"/>
                <a:gd name="T1" fmla="*/ 0 h 11"/>
                <a:gd name="T2" fmla="*/ 6 w 46"/>
                <a:gd name="T3" fmla="*/ 0 h 11"/>
                <a:gd name="T4" fmla="*/ 0 w 46"/>
                <a:gd name="T5" fmla="*/ 6 h 11"/>
                <a:gd name="T6" fmla="*/ 0 w 46"/>
                <a:gd name="T7" fmla="*/ 11 h 11"/>
                <a:gd name="T8" fmla="*/ 46 w 46"/>
                <a:gd name="T9" fmla="*/ 11 h 11"/>
                <a:gd name="T10" fmla="*/ 46 w 46"/>
                <a:gd name="T11" fmla="*/ 6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3"/>
                    <a:pt x="0" y="6"/>
                  </a:cubicBezTo>
                  <a:cubicBezTo>
                    <a:pt x="0" y="11"/>
                    <a:pt x="0" y="11"/>
                    <a:pt x="0" y="11"/>
                  </a:cubicBezTo>
                  <a:cubicBezTo>
                    <a:pt x="46" y="11"/>
                    <a:pt x="46" y="11"/>
                    <a:pt x="46" y="11"/>
                  </a:cubicBezTo>
                  <a:cubicBezTo>
                    <a:pt x="46" y="6"/>
                    <a:pt x="46" y="6"/>
                    <a:pt x="46" y="6"/>
                  </a:cubicBezTo>
                  <a:cubicBezTo>
                    <a:pt x="46" y="3"/>
                    <a:pt x="43" y="0"/>
                    <a:pt x="40"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9" name="Freeform 106"/>
            <p:cNvSpPr>
              <a:spLocks/>
            </p:cNvSpPr>
            <p:nvPr/>
          </p:nvSpPr>
          <p:spPr bwMode="auto">
            <a:xfrm>
              <a:off x="5843" y="3588"/>
              <a:ext cx="36" cy="17"/>
            </a:xfrm>
            <a:custGeom>
              <a:avLst/>
              <a:gdLst>
                <a:gd name="T0" fmla="*/ 14 w 20"/>
                <a:gd name="T1" fmla="*/ 0 h 10"/>
                <a:gd name="T2" fmla="*/ 6 w 20"/>
                <a:gd name="T3" fmla="*/ 0 h 10"/>
                <a:gd name="T4" fmla="*/ 0 w 20"/>
                <a:gd name="T5" fmla="*/ 6 h 10"/>
                <a:gd name="T6" fmla="*/ 0 w 20"/>
                <a:gd name="T7" fmla="*/ 10 h 10"/>
                <a:gd name="T8" fmla="*/ 20 w 20"/>
                <a:gd name="T9" fmla="*/ 10 h 10"/>
                <a:gd name="T10" fmla="*/ 20 w 20"/>
                <a:gd name="T11" fmla="*/ 6 h 10"/>
                <a:gd name="T12" fmla="*/ 14 w 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14" y="0"/>
                  </a:moveTo>
                  <a:cubicBezTo>
                    <a:pt x="6" y="0"/>
                    <a:pt x="6" y="0"/>
                    <a:pt x="6" y="0"/>
                  </a:cubicBezTo>
                  <a:cubicBezTo>
                    <a:pt x="3" y="0"/>
                    <a:pt x="0" y="2"/>
                    <a:pt x="0" y="6"/>
                  </a:cubicBezTo>
                  <a:cubicBezTo>
                    <a:pt x="0" y="10"/>
                    <a:pt x="0" y="10"/>
                    <a:pt x="0" y="10"/>
                  </a:cubicBezTo>
                  <a:cubicBezTo>
                    <a:pt x="20" y="10"/>
                    <a:pt x="20" y="10"/>
                    <a:pt x="20" y="10"/>
                  </a:cubicBezTo>
                  <a:cubicBezTo>
                    <a:pt x="20" y="6"/>
                    <a:pt x="20" y="6"/>
                    <a:pt x="20" y="6"/>
                  </a:cubicBezTo>
                  <a:cubicBezTo>
                    <a:pt x="20" y="2"/>
                    <a:pt x="17" y="0"/>
                    <a:pt x="14"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0" name="Oval 107"/>
            <p:cNvSpPr>
              <a:spLocks noChangeArrowheads="1"/>
            </p:cNvSpPr>
            <p:nvPr/>
          </p:nvSpPr>
          <p:spPr bwMode="auto">
            <a:xfrm>
              <a:off x="5827" y="3613"/>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1" name="Oval 108"/>
            <p:cNvSpPr>
              <a:spLocks noChangeArrowheads="1"/>
            </p:cNvSpPr>
            <p:nvPr/>
          </p:nvSpPr>
          <p:spPr bwMode="auto">
            <a:xfrm>
              <a:off x="5875" y="3613"/>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2" name="Freeform 109"/>
            <p:cNvSpPr>
              <a:spLocks/>
            </p:cNvSpPr>
            <p:nvPr/>
          </p:nvSpPr>
          <p:spPr bwMode="auto">
            <a:xfrm>
              <a:off x="5578" y="3623"/>
              <a:ext cx="75" cy="43"/>
            </a:xfrm>
            <a:custGeom>
              <a:avLst/>
              <a:gdLst>
                <a:gd name="T0" fmla="*/ 20 w 42"/>
                <a:gd name="T1" fmla="*/ 19 h 24"/>
                <a:gd name="T2" fmla="*/ 20 w 42"/>
                <a:gd name="T3" fmla="*/ 0 h 24"/>
                <a:gd name="T4" fmla="*/ 29 w 42"/>
                <a:gd name="T5" fmla="*/ 0 h 24"/>
                <a:gd name="T6" fmla="*/ 35 w 42"/>
                <a:gd name="T7" fmla="*/ 6 h 24"/>
                <a:gd name="T8" fmla="*/ 35 w 42"/>
                <a:gd name="T9" fmla="*/ 14 h 24"/>
                <a:gd name="T10" fmla="*/ 36 w 42"/>
                <a:gd name="T11" fmla="*/ 14 h 24"/>
                <a:gd name="T12" fmla="*/ 42 w 42"/>
                <a:gd name="T13" fmla="*/ 20 h 24"/>
                <a:gd name="T14" fmla="*/ 42 w 42"/>
                <a:gd name="T15" fmla="*/ 24 h 24"/>
                <a:gd name="T16" fmla="*/ 0 w 42"/>
                <a:gd name="T17" fmla="*/ 24 h 24"/>
                <a:gd name="T18" fmla="*/ 0 w 42"/>
                <a:gd name="T19" fmla="*/ 19 h 24"/>
                <a:gd name="T20" fmla="*/ 20 w 42"/>
                <a:gd name="T2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20" y="19"/>
                  </a:moveTo>
                  <a:cubicBezTo>
                    <a:pt x="20" y="0"/>
                    <a:pt x="20" y="0"/>
                    <a:pt x="20" y="0"/>
                  </a:cubicBezTo>
                  <a:cubicBezTo>
                    <a:pt x="29" y="0"/>
                    <a:pt x="29" y="0"/>
                    <a:pt x="29" y="0"/>
                  </a:cubicBezTo>
                  <a:cubicBezTo>
                    <a:pt x="33" y="0"/>
                    <a:pt x="35" y="3"/>
                    <a:pt x="35" y="6"/>
                  </a:cubicBezTo>
                  <a:cubicBezTo>
                    <a:pt x="35" y="14"/>
                    <a:pt x="35" y="14"/>
                    <a:pt x="35" y="14"/>
                  </a:cubicBezTo>
                  <a:cubicBezTo>
                    <a:pt x="36" y="14"/>
                    <a:pt x="36" y="14"/>
                    <a:pt x="36" y="14"/>
                  </a:cubicBezTo>
                  <a:cubicBezTo>
                    <a:pt x="40" y="14"/>
                    <a:pt x="42" y="16"/>
                    <a:pt x="42" y="20"/>
                  </a:cubicBezTo>
                  <a:cubicBezTo>
                    <a:pt x="42" y="24"/>
                    <a:pt x="42" y="24"/>
                    <a:pt x="42" y="24"/>
                  </a:cubicBezTo>
                  <a:cubicBezTo>
                    <a:pt x="0" y="24"/>
                    <a:pt x="0" y="24"/>
                    <a:pt x="0" y="24"/>
                  </a:cubicBezTo>
                  <a:cubicBezTo>
                    <a:pt x="0" y="19"/>
                    <a:pt x="0" y="19"/>
                    <a:pt x="0" y="19"/>
                  </a:cubicBezTo>
                  <a:lnTo>
                    <a:pt x="20" y="1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3" name="Oval 110"/>
            <p:cNvSpPr>
              <a:spLocks noChangeArrowheads="1"/>
            </p:cNvSpPr>
            <p:nvPr/>
          </p:nvSpPr>
          <p:spPr bwMode="auto">
            <a:xfrm>
              <a:off x="5628"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4" name="Oval 111"/>
            <p:cNvSpPr>
              <a:spLocks noChangeArrowheads="1"/>
            </p:cNvSpPr>
            <p:nvPr/>
          </p:nvSpPr>
          <p:spPr bwMode="auto">
            <a:xfrm>
              <a:off x="5585"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5" name="Rectangle 112"/>
            <p:cNvSpPr>
              <a:spLocks noChangeArrowheads="1"/>
            </p:cNvSpPr>
            <p:nvPr/>
          </p:nvSpPr>
          <p:spPr bwMode="auto">
            <a:xfrm>
              <a:off x="5434" y="3616"/>
              <a:ext cx="180"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6" name="Oval 113"/>
            <p:cNvSpPr>
              <a:spLocks noChangeArrowheads="1"/>
            </p:cNvSpPr>
            <p:nvPr/>
          </p:nvSpPr>
          <p:spPr bwMode="auto">
            <a:xfrm>
              <a:off x="5434"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7" name="Oval 114"/>
            <p:cNvSpPr>
              <a:spLocks noChangeArrowheads="1"/>
            </p:cNvSpPr>
            <p:nvPr/>
          </p:nvSpPr>
          <p:spPr bwMode="auto">
            <a:xfrm>
              <a:off x="5454"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2439" name="Group 2438"/>
          <p:cNvGrpSpPr/>
          <p:nvPr/>
        </p:nvGrpSpPr>
        <p:grpSpPr>
          <a:xfrm>
            <a:off x="5341199" y="5310559"/>
            <a:ext cx="1498113" cy="1064373"/>
            <a:chOff x="5448300" y="5416550"/>
            <a:chExt cx="1528153" cy="1085716"/>
          </a:xfrm>
        </p:grpSpPr>
        <p:grpSp>
          <p:nvGrpSpPr>
            <p:cNvPr id="2327" name="Group 230"/>
            <p:cNvGrpSpPr>
              <a:grpSpLocks noChangeAspect="1"/>
            </p:cNvGrpSpPr>
            <p:nvPr/>
          </p:nvGrpSpPr>
          <p:grpSpPr bwMode="auto">
            <a:xfrm>
              <a:off x="5448300" y="5416550"/>
              <a:ext cx="914400" cy="496888"/>
              <a:chOff x="3432" y="3412"/>
              <a:chExt cx="576" cy="313"/>
            </a:xfrm>
          </p:grpSpPr>
          <p:sp>
            <p:nvSpPr>
              <p:cNvPr id="2328" name="AutoShape 229"/>
              <p:cNvSpPr>
                <a:spLocks noChangeAspect="1" noChangeArrowheads="1" noTextEdit="1"/>
              </p:cNvSpPr>
              <p:nvPr/>
            </p:nvSpPr>
            <p:spPr bwMode="auto">
              <a:xfrm>
                <a:off x="3432" y="3412"/>
                <a:ext cx="5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9" name="Rectangle 231"/>
              <p:cNvSpPr>
                <a:spLocks noChangeArrowheads="1"/>
              </p:cNvSpPr>
              <p:nvPr/>
            </p:nvSpPr>
            <p:spPr bwMode="auto">
              <a:xfrm>
                <a:off x="3786" y="3518"/>
                <a:ext cx="63" cy="6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0" name="Freeform 232"/>
              <p:cNvSpPr>
                <a:spLocks/>
              </p:cNvSpPr>
              <p:nvPr/>
            </p:nvSpPr>
            <p:spPr bwMode="auto">
              <a:xfrm>
                <a:off x="3533" y="3632"/>
                <a:ext cx="46" cy="21"/>
              </a:xfrm>
              <a:custGeom>
                <a:avLst/>
                <a:gdLst>
                  <a:gd name="T0" fmla="*/ 0 w 46"/>
                  <a:gd name="T1" fmla="*/ 7 h 21"/>
                  <a:gd name="T2" fmla="*/ 36 w 46"/>
                  <a:gd name="T3" fmla="*/ 0 h 21"/>
                  <a:gd name="T4" fmla="*/ 46 w 46"/>
                  <a:gd name="T5" fmla="*/ 18 h 21"/>
                  <a:gd name="T6" fmla="*/ 0 w 46"/>
                  <a:gd name="T7" fmla="*/ 21 h 21"/>
                  <a:gd name="T8" fmla="*/ 0 w 46"/>
                  <a:gd name="T9" fmla="*/ 7 h 21"/>
                </a:gdLst>
                <a:ahLst/>
                <a:cxnLst>
                  <a:cxn ang="0">
                    <a:pos x="T0" y="T1"/>
                  </a:cxn>
                  <a:cxn ang="0">
                    <a:pos x="T2" y="T3"/>
                  </a:cxn>
                  <a:cxn ang="0">
                    <a:pos x="T4" y="T5"/>
                  </a:cxn>
                  <a:cxn ang="0">
                    <a:pos x="T6" y="T7"/>
                  </a:cxn>
                  <a:cxn ang="0">
                    <a:pos x="T8" y="T9"/>
                  </a:cxn>
                </a:cxnLst>
                <a:rect l="0" t="0" r="r" b="b"/>
                <a:pathLst>
                  <a:path w="46" h="21">
                    <a:moveTo>
                      <a:pt x="0" y="7"/>
                    </a:moveTo>
                    <a:lnTo>
                      <a:pt x="36" y="0"/>
                    </a:lnTo>
                    <a:lnTo>
                      <a:pt x="46" y="18"/>
                    </a:lnTo>
                    <a:lnTo>
                      <a:pt x="0" y="21"/>
                    </a:lnTo>
                    <a:lnTo>
                      <a:pt x="0" y="7"/>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1" name="Rectangle 233"/>
              <p:cNvSpPr>
                <a:spLocks noChangeArrowheads="1"/>
              </p:cNvSpPr>
              <p:nvPr/>
            </p:nvSpPr>
            <p:spPr bwMode="auto">
              <a:xfrm>
                <a:off x="3772" y="3649"/>
                <a:ext cx="27" cy="3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2" name="Rectangle 234"/>
              <p:cNvSpPr>
                <a:spLocks noChangeArrowheads="1"/>
              </p:cNvSpPr>
              <p:nvPr/>
            </p:nvSpPr>
            <p:spPr bwMode="auto">
              <a:xfrm>
                <a:off x="3657" y="3639"/>
                <a:ext cx="143" cy="25"/>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3" name="Rectangle 235"/>
              <p:cNvSpPr>
                <a:spLocks noChangeArrowheads="1"/>
              </p:cNvSpPr>
              <p:nvPr/>
            </p:nvSpPr>
            <p:spPr bwMode="auto">
              <a:xfrm>
                <a:off x="3805" y="3639"/>
                <a:ext cx="66" cy="42"/>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4" name="Oval 236"/>
              <p:cNvSpPr>
                <a:spLocks noChangeArrowheads="1"/>
              </p:cNvSpPr>
              <p:nvPr/>
            </p:nvSpPr>
            <p:spPr bwMode="auto">
              <a:xfrm>
                <a:off x="3834" y="3502"/>
                <a:ext cx="9" cy="7"/>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5" name="Rectangle 237"/>
              <p:cNvSpPr>
                <a:spLocks noChangeArrowheads="1"/>
              </p:cNvSpPr>
              <p:nvPr/>
            </p:nvSpPr>
            <p:spPr bwMode="auto">
              <a:xfrm>
                <a:off x="3808" y="3502"/>
                <a:ext cx="29" cy="7"/>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6" name="Freeform 238"/>
              <p:cNvSpPr>
                <a:spLocks/>
              </p:cNvSpPr>
              <p:nvPr/>
            </p:nvSpPr>
            <p:spPr bwMode="auto">
              <a:xfrm>
                <a:off x="3503" y="3624"/>
                <a:ext cx="89" cy="25"/>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7" name="Rectangle 239"/>
              <p:cNvSpPr>
                <a:spLocks noChangeArrowheads="1"/>
              </p:cNvSpPr>
              <p:nvPr/>
            </p:nvSpPr>
            <p:spPr bwMode="auto">
              <a:xfrm>
                <a:off x="3786" y="3645"/>
                <a:ext cx="59" cy="2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8" name="Rectangle 240"/>
              <p:cNvSpPr>
                <a:spLocks noChangeArrowheads="1"/>
              </p:cNvSpPr>
              <p:nvPr/>
            </p:nvSpPr>
            <p:spPr bwMode="auto">
              <a:xfrm>
                <a:off x="3786" y="3645"/>
                <a:ext cx="59"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9" name="Rectangle 241"/>
              <p:cNvSpPr>
                <a:spLocks noChangeArrowheads="1"/>
              </p:cNvSpPr>
              <p:nvPr/>
            </p:nvSpPr>
            <p:spPr bwMode="auto">
              <a:xfrm>
                <a:off x="3470" y="3639"/>
                <a:ext cx="190" cy="3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0" name="Freeform 242"/>
              <p:cNvSpPr>
                <a:spLocks/>
              </p:cNvSpPr>
              <p:nvPr/>
            </p:nvSpPr>
            <p:spPr bwMode="auto">
              <a:xfrm>
                <a:off x="3981" y="3621"/>
                <a:ext cx="11" cy="12"/>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1" name="Freeform 243"/>
              <p:cNvSpPr>
                <a:spLocks/>
              </p:cNvSpPr>
              <p:nvPr/>
            </p:nvSpPr>
            <p:spPr bwMode="auto">
              <a:xfrm>
                <a:off x="3874" y="3621"/>
                <a:ext cx="125" cy="71"/>
              </a:xfrm>
              <a:custGeom>
                <a:avLst/>
                <a:gdLst>
                  <a:gd name="T0" fmla="*/ 7 w 125"/>
                  <a:gd name="T1" fmla="*/ 63 h 71"/>
                  <a:gd name="T2" fmla="*/ 48 w 125"/>
                  <a:gd name="T3" fmla="*/ 63 h 71"/>
                  <a:gd name="T4" fmla="*/ 112 w 125"/>
                  <a:gd name="T5" fmla="*/ 71 h 71"/>
                  <a:gd name="T6" fmla="*/ 125 w 125"/>
                  <a:gd name="T7" fmla="*/ 67 h 71"/>
                  <a:gd name="T8" fmla="*/ 125 w 125"/>
                  <a:gd name="T9" fmla="*/ 43 h 71"/>
                  <a:gd name="T10" fmla="*/ 119 w 125"/>
                  <a:gd name="T11" fmla="*/ 37 h 71"/>
                  <a:gd name="T12" fmla="*/ 107 w 125"/>
                  <a:gd name="T13" fmla="*/ 18 h 71"/>
                  <a:gd name="T14" fmla="*/ 90 w 125"/>
                  <a:gd name="T15" fmla="*/ 8 h 71"/>
                  <a:gd name="T16" fmla="*/ 64 w 125"/>
                  <a:gd name="T17" fmla="*/ 0 h 71"/>
                  <a:gd name="T18" fmla="*/ 0 w 125"/>
                  <a:gd name="T19" fmla="*/ 8 h 71"/>
                  <a:gd name="T20" fmla="*/ 15 w 125"/>
                  <a:gd name="T21" fmla="*/ 28 h 71"/>
                  <a:gd name="T22" fmla="*/ 7 w 125"/>
                  <a:gd name="T23"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1">
                    <a:moveTo>
                      <a:pt x="7" y="63"/>
                    </a:moveTo>
                    <a:lnTo>
                      <a:pt x="48" y="63"/>
                    </a:lnTo>
                    <a:lnTo>
                      <a:pt x="112" y="71"/>
                    </a:lnTo>
                    <a:lnTo>
                      <a:pt x="125" y="67"/>
                    </a:lnTo>
                    <a:lnTo>
                      <a:pt x="125" y="43"/>
                    </a:lnTo>
                    <a:lnTo>
                      <a:pt x="119" y="37"/>
                    </a:lnTo>
                    <a:lnTo>
                      <a:pt x="107" y="18"/>
                    </a:lnTo>
                    <a:lnTo>
                      <a:pt x="90" y="8"/>
                    </a:lnTo>
                    <a:lnTo>
                      <a:pt x="64" y="0"/>
                    </a:lnTo>
                    <a:lnTo>
                      <a:pt x="0" y="8"/>
                    </a:lnTo>
                    <a:lnTo>
                      <a:pt x="15" y="28"/>
                    </a:lnTo>
                    <a:lnTo>
                      <a:pt x="7" y="63"/>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2" name="Freeform 244"/>
              <p:cNvSpPr>
                <a:spLocks/>
              </p:cNvSpPr>
              <p:nvPr/>
            </p:nvSpPr>
            <p:spPr bwMode="auto">
              <a:xfrm>
                <a:off x="3965" y="3570"/>
                <a:ext cx="22" cy="69"/>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3" name="Freeform 245"/>
              <p:cNvSpPr>
                <a:spLocks noEditPoints="1"/>
              </p:cNvSpPr>
              <p:nvPr/>
            </p:nvSpPr>
            <p:spPr bwMode="auto">
              <a:xfrm>
                <a:off x="3657" y="3465"/>
                <a:ext cx="320" cy="224"/>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p>
            </p:txBody>
          </p:sp>
          <p:sp>
            <p:nvSpPr>
              <p:cNvPr id="2344" name="Oval 246"/>
              <p:cNvSpPr>
                <a:spLocks noChangeArrowheads="1"/>
              </p:cNvSpPr>
              <p:nvPr/>
            </p:nvSpPr>
            <p:spPr bwMode="auto">
              <a:xfrm>
                <a:off x="3898" y="3637"/>
                <a:ext cx="89"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5" name="Oval 247"/>
              <p:cNvSpPr>
                <a:spLocks noChangeArrowheads="1"/>
              </p:cNvSpPr>
              <p:nvPr/>
            </p:nvSpPr>
            <p:spPr bwMode="auto">
              <a:xfrm>
                <a:off x="3918" y="3657"/>
                <a:ext cx="49"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6" name="Oval 248"/>
              <p:cNvSpPr>
                <a:spLocks noChangeArrowheads="1"/>
              </p:cNvSpPr>
              <p:nvPr/>
            </p:nvSpPr>
            <p:spPr bwMode="auto">
              <a:xfrm>
                <a:off x="3926"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7" name="Freeform 249"/>
              <p:cNvSpPr>
                <a:spLocks/>
              </p:cNvSpPr>
              <p:nvPr/>
            </p:nvSpPr>
            <p:spPr bwMode="auto">
              <a:xfrm>
                <a:off x="3765" y="3523"/>
                <a:ext cx="23" cy="126"/>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8" name="Freeform 250"/>
              <p:cNvSpPr>
                <a:spLocks/>
              </p:cNvSpPr>
              <p:nvPr/>
            </p:nvSpPr>
            <p:spPr bwMode="auto">
              <a:xfrm>
                <a:off x="3764" y="3413"/>
                <a:ext cx="17" cy="122"/>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9" name="Freeform 251"/>
              <p:cNvSpPr>
                <a:spLocks/>
              </p:cNvSpPr>
              <p:nvPr/>
            </p:nvSpPr>
            <p:spPr bwMode="auto">
              <a:xfrm>
                <a:off x="3781" y="3486"/>
                <a:ext cx="49" cy="18"/>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0" name="Oval 252"/>
              <p:cNvSpPr>
                <a:spLocks noChangeArrowheads="1"/>
              </p:cNvSpPr>
              <p:nvPr/>
            </p:nvSpPr>
            <p:spPr bwMode="auto">
              <a:xfrm>
                <a:off x="3934" y="3673"/>
                <a:ext cx="16"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1" name="Freeform 253"/>
              <p:cNvSpPr>
                <a:spLocks/>
              </p:cNvSpPr>
              <p:nvPr/>
            </p:nvSpPr>
            <p:spPr bwMode="auto">
              <a:xfrm>
                <a:off x="3941" y="3669"/>
                <a:ext cx="3" cy="3"/>
              </a:xfrm>
              <a:custGeom>
                <a:avLst/>
                <a:gdLst>
                  <a:gd name="T0" fmla="*/ 0 w 3"/>
                  <a:gd name="T1" fmla="*/ 3 h 3"/>
                  <a:gd name="T2" fmla="*/ 0 w 3"/>
                  <a:gd name="T3" fmla="*/ 1 h 3"/>
                  <a:gd name="T4" fmla="*/ 0 w 3"/>
                  <a:gd name="T5" fmla="*/ 0 h 3"/>
                  <a:gd name="T6" fmla="*/ 2 w 3"/>
                  <a:gd name="T7" fmla="*/ 0 h 3"/>
                  <a:gd name="T8" fmla="*/ 3 w 3"/>
                  <a:gd name="T9" fmla="*/ 1 h 3"/>
                  <a:gd name="T10" fmla="*/ 2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1"/>
                    </a:lnTo>
                    <a:lnTo>
                      <a:pt x="0" y="0"/>
                    </a:lnTo>
                    <a:lnTo>
                      <a:pt x="2" y="0"/>
                    </a:lnTo>
                    <a:lnTo>
                      <a:pt x="3" y="1"/>
                    </a:lnTo>
                    <a:lnTo>
                      <a:pt x="2" y="3"/>
                    </a:lnTo>
                    <a:lnTo>
                      <a:pt x="0"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2" name="Freeform 254"/>
              <p:cNvSpPr>
                <a:spLocks/>
              </p:cNvSpPr>
              <p:nvPr/>
            </p:nvSpPr>
            <p:spPr bwMode="auto">
              <a:xfrm>
                <a:off x="3941" y="3692"/>
                <a:ext cx="3" cy="3"/>
              </a:xfrm>
              <a:custGeom>
                <a:avLst/>
                <a:gdLst>
                  <a:gd name="T0" fmla="*/ 0 w 3"/>
                  <a:gd name="T1" fmla="*/ 3 h 3"/>
                  <a:gd name="T2" fmla="*/ 0 w 3"/>
                  <a:gd name="T3" fmla="*/ 1 h 3"/>
                  <a:gd name="T4" fmla="*/ 0 w 3"/>
                  <a:gd name="T5" fmla="*/ 0 h 3"/>
                  <a:gd name="T6" fmla="*/ 2 w 3"/>
                  <a:gd name="T7" fmla="*/ 0 h 3"/>
                  <a:gd name="T8" fmla="*/ 3 w 3"/>
                  <a:gd name="T9" fmla="*/ 1 h 3"/>
                  <a:gd name="T10" fmla="*/ 2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1"/>
                    </a:lnTo>
                    <a:lnTo>
                      <a:pt x="0" y="0"/>
                    </a:lnTo>
                    <a:lnTo>
                      <a:pt x="2" y="0"/>
                    </a:lnTo>
                    <a:lnTo>
                      <a:pt x="3" y="1"/>
                    </a:lnTo>
                    <a:lnTo>
                      <a:pt x="2" y="3"/>
                    </a:lnTo>
                    <a:lnTo>
                      <a:pt x="0"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3" name="Freeform 255"/>
              <p:cNvSpPr>
                <a:spLocks/>
              </p:cNvSpPr>
              <p:nvPr/>
            </p:nvSpPr>
            <p:spPr bwMode="auto">
              <a:xfrm>
                <a:off x="3929"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4" name="Freeform 256"/>
              <p:cNvSpPr>
                <a:spLocks/>
              </p:cNvSpPr>
              <p:nvPr/>
            </p:nvSpPr>
            <p:spPr bwMode="auto">
              <a:xfrm>
                <a:off x="3953" y="3680"/>
                <a:ext cx="2" cy="4"/>
              </a:xfrm>
              <a:custGeom>
                <a:avLst/>
                <a:gdLst>
                  <a:gd name="T0" fmla="*/ 2 w 2"/>
                  <a:gd name="T1" fmla="*/ 3 h 4"/>
                  <a:gd name="T2" fmla="*/ 1 w 2"/>
                  <a:gd name="T3" fmla="*/ 4 h 4"/>
                  <a:gd name="T4" fmla="*/ 0 w 2"/>
                  <a:gd name="T5" fmla="*/ 3 h 4"/>
                  <a:gd name="T6" fmla="*/ 0 w 2"/>
                  <a:gd name="T7" fmla="*/ 1 h 4"/>
                  <a:gd name="T8" fmla="*/ 1 w 2"/>
                  <a:gd name="T9" fmla="*/ 0 h 4"/>
                  <a:gd name="T10" fmla="*/ 2 w 2"/>
                  <a:gd name="T11" fmla="*/ 1 h 4"/>
                  <a:gd name="T12" fmla="*/ 2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3"/>
                    </a:moveTo>
                    <a:lnTo>
                      <a:pt x="1" y="4"/>
                    </a:lnTo>
                    <a:lnTo>
                      <a:pt x="0" y="3"/>
                    </a:lnTo>
                    <a:lnTo>
                      <a:pt x="0" y="1"/>
                    </a:lnTo>
                    <a:lnTo>
                      <a:pt x="1" y="0"/>
                    </a:lnTo>
                    <a:lnTo>
                      <a:pt x="2" y="1"/>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5" name="Freeform 257"/>
              <p:cNvSpPr>
                <a:spLocks/>
              </p:cNvSpPr>
              <p:nvPr/>
            </p:nvSpPr>
            <p:spPr bwMode="auto">
              <a:xfrm>
                <a:off x="3932" y="3689"/>
                <a:ext cx="4" cy="3"/>
              </a:xfrm>
              <a:custGeom>
                <a:avLst/>
                <a:gdLst>
                  <a:gd name="T0" fmla="*/ 4 w 4"/>
                  <a:gd name="T1" fmla="*/ 1 h 3"/>
                  <a:gd name="T2" fmla="*/ 3 w 4"/>
                  <a:gd name="T3" fmla="*/ 2 h 3"/>
                  <a:gd name="T4" fmla="*/ 2 w 4"/>
                  <a:gd name="T5" fmla="*/ 3 h 3"/>
                  <a:gd name="T6" fmla="*/ 0 w 4"/>
                  <a:gd name="T7" fmla="*/ 1 h 3"/>
                  <a:gd name="T8" fmla="*/ 1 w 4"/>
                  <a:gd name="T9" fmla="*/ 0 h 3"/>
                  <a:gd name="T10" fmla="*/ 3 w 4"/>
                  <a:gd name="T11" fmla="*/ 0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2"/>
                    </a:lnTo>
                    <a:lnTo>
                      <a:pt x="2" y="3"/>
                    </a:lnTo>
                    <a:lnTo>
                      <a:pt x="0" y="1"/>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6" name="Freeform 258"/>
              <p:cNvSpPr>
                <a:spLocks/>
              </p:cNvSpPr>
              <p:nvPr/>
            </p:nvSpPr>
            <p:spPr bwMode="auto">
              <a:xfrm>
                <a:off x="3949" y="3672"/>
                <a:ext cx="3" cy="3"/>
              </a:xfrm>
              <a:custGeom>
                <a:avLst/>
                <a:gdLst>
                  <a:gd name="T0" fmla="*/ 3 w 3"/>
                  <a:gd name="T1" fmla="*/ 1 h 3"/>
                  <a:gd name="T2" fmla="*/ 3 w 3"/>
                  <a:gd name="T3" fmla="*/ 3 h 3"/>
                  <a:gd name="T4" fmla="*/ 1 w 3"/>
                  <a:gd name="T5" fmla="*/ 3 h 3"/>
                  <a:gd name="T6" fmla="*/ 0 w 3"/>
                  <a:gd name="T7" fmla="*/ 2 h 3"/>
                  <a:gd name="T8" fmla="*/ 0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1" y="3"/>
                    </a:lnTo>
                    <a:lnTo>
                      <a:pt x="0" y="2"/>
                    </a:lnTo>
                    <a:lnTo>
                      <a:pt x="0"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7" name="Freeform 259"/>
              <p:cNvSpPr>
                <a:spLocks/>
              </p:cNvSpPr>
              <p:nvPr/>
            </p:nvSpPr>
            <p:spPr bwMode="auto">
              <a:xfrm>
                <a:off x="3949" y="3689"/>
                <a:ext cx="3" cy="3"/>
              </a:xfrm>
              <a:custGeom>
                <a:avLst/>
                <a:gdLst>
                  <a:gd name="T0" fmla="*/ 1 w 3"/>
                  <a:gd name="T1" fmla="*/ 0 h 3"/>
                  <a:gd name="T2" fmla="*/ 3 w 3"/>
                  <a:gd name="T3" fmla="*/ 0 h 3"/>
                  <a:gd name="T4" fmla="*/ 3 w 3"/>
                  <a:gd name="T5" fmla="*/ 1 h 3"/>
                  <a:gd name="T6" fmla="*/ 2 w 3"/>
                  <a:gd name="T7" fmla="*/ 3 h 3"/>
                  <a:gd name="T8" fmla="*/ 0 w 3"/>
                  <a:gd name="T9" fmla="*/ 2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3" y="0"/>
                    </a:lnTo>
                    <a:lnTo>
                      <a:pt x="3" y="1"/>
                    </a:lnTo>
                    <a:lnTo>
                      <a:pt x="2" y="3"/>
                    </a:lnTo>
                    <a:lnTo>
                      <a:pt x="0" y="2"/>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8" name="Freeform 260"/>
              <p:cNvSpPr>
                <a:spLocks/>
              </p:cNvSpPr>
              <p:nvPr/>
            </p:nvSpPr>
            <p:spPr bwMode="auto">
              <a:xfrm>
                <a:off x="3932" y="3672"/>
                <a:ext cx="4" cy="3"/>
              </a:xfrm>
              <a:custGeom>
                <a:avLst/>
                <a:gdLst>
                  <a:gd name="T0" fmla="*/ 2 w 4"/>
                  <a:gd name="T1" fmla="*/ 0 h 3"/>
                  <a:gd name="T2" fmla="*/ 3 w 4"/>
                  <a:gd name="T3" fmla="*/ 0 h 3"/>
                  <a:gd name="T4" fmla="*/ 4 w 4"/>
                  <a:gd name="T5" fmla="*/ 2 h 3"/>
                  <a:gd name="T6" fmla="*/ 3 w 4"/>
                  <a:gd name="T7" fmla="*/ 3 h 3"/>
                  <a:gd name="T8" fmla="*/ 1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3" y="0"/>
                    </a:lnTo>
                    <a:lnTo>
                      <a:pt x="4" y="2"/>
                    </a:lnTo>
                    <a:lnTo>
                      <a:pt x="3" y="3"/>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9" name="Freeform 261"/>
              <p:cNvSpPr>
                <a:spLocks/>
              </p:cNvSpPr>
              <p:nvPr/>
            </p:nvSpPr>
            <p:spPr bwMode="auto">
              <a:xfrm>
                <a:off x="3940" y="3659"/>
                <a:ext cx="5"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0" name="Freeform 262"/>
              <p:cNvSpPr>
                <a:spLocks/>
              </p:cNvSpPr>
              <p:nvPr/>
            </p:nvSpPr>
            <p:spPr bwMode="auto">
              <a:xfrm>
                <a:off x="3940" y="3700"/>
                <a:ext cx="5"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1" name="Freeform 263"/>
              <p:cNvSpPr>
                <a:spLocks/>
              </p:cNvSpPr>
              <p:nvPr/>
            </p:nvSpPr>
            <p:spPr bwMode="auto">
              <a:xfrm>
                <a:off x="3920" y="3679"/>
                <a:ext cx="4" cy="5"/>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2" name="Freeform 264"/>
              <p:cNvSpPr>
                <a:spLocks/>
              </p:cNvSpPr>
              <p:nvPr/>
            </p:nvSpPr>
            <p:spPr bwMode="auto">
              <a:xfrm>
                <a:off x="3961"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3" name="Freeform 265"/>
              <p:cNvSpPr>
                <a:spLocks/>
              </p:cNvSpPr>
              <p:nvPr/>
            </p:nvSpPr>
            <p:spPr bwMode="auto">
              <a:xfrm>
                <a:off x="3922" y="3669"/>
                <a:ext cx="5" cy="6"/>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4" name="Freeform 266"/>
              <p:cNvSpPr>
                <a:spLocks/>
              </p:cNvSpPr>
              <p:nvPr/>
            </p:nvSpPr>
            <p:spPr bwMode="auto">
              <a:xfrm>
                <a:off x="3958" y="3689"/>
                <a:ext cx="5" cy="5"/>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5" name="Freeform 267"/>
              <p:cNvSpPr>
                <a:spLocks/>
              </p:cNvSpPr>
              <p:nvPr/>
            </p:nvSpPr>
            <p:spPr bwMode="auto">
              <a:xfrm>
                <a:off x="3930" y="3697"/>
                <a:ext cx="5" cy="5"/>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6" name="Freeform 268"/>
              <p:cNvSpPr>
                <a:spLocks/>
              </p:cNvSpPr>
              <p:nvPr/>
            </p:nvSpPr>
            <p:spPr bwMode="auto">
              <a:xfrm>
                <a:off x="3949" y="3661"/>
                <a:ext cx="6" cy="5"/>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7" name="Freeform 269"/>
              <p:cNvSpPr>
                <a:spLocks/>
              </p:cNvSpPr>
              <p:nvPr/>
            </p:nvSpPr>
            <p:spPr bwMode="auto">
              <a:xfrm>
                <a:off x="3929" y="3661"/>
                <a:ext cx="6" cy="6"/>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8" name="Freeform 270"/>
              <p:cNvSpPr>
                <a:spLocks/>
              </p:cNvSpPr>
              <p:nvPr/>
            </p:nvSpPr>
            <p:spPr bwMode="auto">
              <a:xfrm>
                <a:off x="3950" y="3696"/>
                <a:ext cx="6" cy="6"/>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9" name="Freeform 271"/>
              <p:cNvSpPr>
                <a:spLocks/>
              </p:cNvSpPr>
              <p:nvPr/>
            </p:nvSpPr>
            <p:spPr bwMode="auto">
              <a:xfrm>
                <a:off x="3922" y="3689"/>
                <a:ext cx="5" cy="6"/>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0" name="Freeform 272"/>
              <p:cNvSpPr>
                <a:spLocks/>
              </p:cNvSpPr>
              <p:nvPr/>
            </p:nvSpPr>
            <p:spPr bwMode="auto">
              <a:xfrm>
                <a:off x="3957" y="3668"/>
                <a:ext cx="6" cy="6"/>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1" name="Oval 273"/>
              <p:cNvSpPr>
                <a:spLocks noChangeArrowheads="1"/>
              </p:cNvSpPr>
              <p:nvPr/>
            </p:nvSpPr>
            <p:spPr bwMode="auto">
              <a:xfrm>
                <a:off x="3533" y="3637"/>
                <a:ext cx="88"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2" name="Oval 274"/>
              <p:cNvSpPr>
                <a:spLocks noChangeArrowheads="1"/>
              </p:cNvSpPr>
              <p:nvPr/>
            </p:nvSpPr>
            <p:spPr bwMode="auto">
              <a:xfrm>
                <a:off x="3552" y="3657"/>
                <a:ext cx="50"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3" name="Oval 275"/>
              <p:cNvSpPr>
                <a:spLocks noChangeArrowheads="1"/>
              </p:cNvSpPr>
              <p:nvPr/>
            </p:nvSpPr>
            <p:spPr bwMode="auto">
              <a:xfrm>
                <a:off x="3560"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4" name="Oval 276"/>
              <p:cNvSpPr>
                <a:spLocks noChangeArrowheads="1"/>
              </p:cNvSpPr>
              <p:nvPr/>
            </p:nvSpPr>
            <p:spPr bwMode="auto">
              <a:xfrm>
                <a:off x="3568" y="3673"/>
                <a:ext cx="17"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5" name="Freeform 277"/>
              <p:cNvSpPr>
                <a:spLocks/>
              </p:cNvSpPr>
              <p:nvPr/>
            </p:nvSpPr>
            <p:spPr bwMode="auto">
              <a:xfrm>
                <a:off x="3575" y="3669"/>
                <a:ext cx="4" cy="3"/>
              </a:xfrm>
              <a:custGeom>
                <a:avLst/>
                <a:gdLst>
                  <a:gd name="T0" fmla="*/ 1 w 4"/>
                  <a:gd name="T1" fmla="*/ 3 h 3"/>
                  <a:gd name="T2" fmla="*/ 0 w 4"/>
                  <a:gd name="T3" fmla="*/ 1 h 3"/>
                  <a:gd name="T4" fmla="*/ 1 w 4"/>
                  <a:gd name="T5" fmla="*/ 0 h 3"/>
                  <a:gd name="T6" fmla="*/ 2 w 4"/>
                  <a:gd name="T7" fmla="*/ 0 h 3"/>
                  <a:gd name="T8" fmla="*/ 4 w 4"/>
                  <a:gd name="T9" fmla="*/ 1 h 3"/>
                  <a:gd name="T10" fmla="*/ 2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2" y="0"/>
                    </a:lnTo>
                    <a:lnTo>
                      <a:pt x="4" y="1"/>
                    </a:lnTo>
                    <a:lnTo>
                      <a:pt x="2"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6" name="Freeform 278"/>
              <p:cNvSpPr>
                <a:spLocks/>
              </p:cNvSpPr>
              <p:nvPr/>
            </p:nvSpPr>
            <p:spPr bwMode="auto">
              <a:xfrm>
                <a:off x="3575" y="3692"/>
                <a:ext cx="4" cy="3"/>
              </a:xfrm>
              <a:custGeom>
                <a:avLst/>
                <a:gdLst>
                  <a:gd name="T0" fmla="*/ 1 w 4"/>
                  <a:gd name="T1" fmla="*/ 3 h 3"/>
                  <a:gd name="T2" fmla="*/ 0 w 4"/>
                  <a:gd name="T3" fmla="*/ 1 h 3"/>
                  <a:gd name="T4" fmla="*/ 1 w 4"/>
                  <a:gd name="T5" fmla="*/ 0 h 3"/>
                  <a:gd name="T6" fmla="*/ 2 w 4"/>
                  <a:gd name="T7" fmla="*/ 0 h 3"/>
                  <a:gd name="T8" fmla="*/ 4 w 4"/>
                  <a:gd name="T9" fmla="*/ 1 h 3"/>
                  <a:gd name="T10" fmla="*/ 2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2" y="0"/>
                    </a:lnTo>
                    <a:lnTo>
                      <a:pt x="4" y="1"/>
                    </a:lnTo>
                    <a:lnTo>
                      <a:pt x="2"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7" name="Freeform 279"/>
              <p:cNvSpPr>
                <a:spLocks/>
              </p:cNvSpPr>
              <p:nvPr/>
            </p:nvSpPr>
            <p:spPr bwMode="auto">
              <a:xfrm>
                <a:off x="3563" y="3680"/>
                <a:ext cx="3" cy="4"/>
              </a:xfrm>
              <a:custGeom>
                <a:avLst/>
                <a:gdLst>
                  <a:gd name="T0" fmla="*/ 3 w 3"/>
                  <a:gd name="T1" fmla="*/ 3 h 4"/>
                  <a:gd name="T2" fmla="*/ 2 w 3"/>
                  <a:gd name="T3" fmla="*/ 4 h 4"/>
                  <a:gd name="T4" fmla="*/ 0 w 3"/>
                  <a:gd name="T5" fmla="*/ 3 h 4"/>
                  <a:gd name="T6" fmla="*/ 0 w 3"/>
                  <a:gd name="T7" fmla="*/ 1 h 4"/>
                  <a:gd name="T8" fmla="*/ 2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2" y="4"/>
                    </a:lnTo>
                    <a:lnTo>
                      <a:pt x="0" y="3"/>
                    </a:lnTo>
                    <a:lnTo>
                      <a:pt x="0" y="1"/>
                    </a:lnTo>
                    <a:lnTo>
                      <a:pt x="2"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8" name="Freeform 280"/>
              <p:cNvSpPr>
                <a:spLocks/>
              </p:cNvSpPr>
              <p:nvPr/>
            </p:nvSpPr>
            <p:spPr bwMode="auto">
              <a:xfrm>
                <a:off x="3587"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9" name="Freeform 281"/>
              <p:cNvSpPr>
                <a:spLocks/>
              </p:cNvSpPr>
              <p:nvPr/>
            </p:nvSpPr>
            <p:spPr bwMode="auto">
              <a:xfrm>
                <a:off x="3566" y="3689"/>
                <a:ext cx="4" cy="3"/>
              </a:xfrm>
              <a:custGeom>
                <a:avLst/>
                <a:gdLst>
                  <a:gd name="T0" fmla="*/ 4 w 4"/>
                  <a:gd name="T1" fmla="*/ 1 h 3"/>
                  <a:gd name="T2" fmla="*/ 3 w 4"/>
                  <a:gd name="T3" fmla="*/ 2 h 3"/>
                  <a:gd name="T4" fmla="*/ 2 w 4"/>
                  <a:gd name="T5" fmla="*/ 3 h 3"/>
                  <a:gd name="T6" fmla="*/ 0 w 4"/>
                  <a:gd name="T7" fmla="*/ 1 h 3"/>
                  <a:gd name="T8" fmla="*/ 1 w 4"/>
                  <a:gd name="T9" fmla="*/ 0 h 3"/>
                  <a:gd name="T10" fmla="*/ 3 w 4"/>
                  <a:gd name="T11" fmla="*/ 0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2"/>
                    </a:lnTo>
                    <a:lnTo>
                      <a:pt x="2" y="3"/>
                    </a:lnTo>
                    <a:lnTo>
                      <a:pt x="0" y="1"/>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0" name="Freeform 282"/>
              <p:cNvSpPr>
                <a:spLocks/>
              </p:cNvSpPr>
              <p:nvPr/>
            </p:nvSpPr>
            <p:spPr bwMode="auto">
              <a:xfrm>
                <a:off x="3583" y="3672"/>
                <a:ext cx="3" cy="3"/>
              </a:xfrm>
              <a:custGeom>
                <a:avLst/>
                <a:gdLst>
                  <a:gd name="T0" fmla="*/ 3 w 3"/>
                  <a:gd name="T1" fmla="*/ 1 h 3"/>
                  <a:gd name="T2" fmla="*/ 3 w 3"/>
                  <a:gd name="T3" fmla="*/ 3 h 3"/>
                  <a:gd name="T4" fmla="*/ 2 w 3"/>
                  <a:gd name="T5" fmla="*/ 3 h 3"/>
                  <a:gd name="T6" fmla="*/ 0 w 3"/>
                  <a:gd name="T7" fmla="*/ 2 h 3"/>
                  <a:gd name="T8" fmla="*/ 1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2" y="3"/>
                    </a:lnTo>
                    <a:lnTo>
                      <a:pt x="0" y="2"/>
                    </a:lnTo>
                    <a:lnTo>
                      <a:pt x="1"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1" name="Freeform 283"/>
              <p:cNvSpPr>
                <a:spLocks/>
              </p:cNvSpPr>
              <p:nvPr/>
            </p:nvSpPr>
            <p:spPr bwMode="auto">
              <a:xfrm>
                <a:off x="3583" y="3689"/>
                <a:ext cx="3" cy="3"/>
              </a:xfrm>
              <a:custGeom>
                <a:avLst/>
                <a:gdLst>
                  <a:gd name="T0" fmla="*/ 2 w 3"/>
                  <a:gd name="T1" fmla="*/ 0 h 3"/>
                  <a:gd name="T2" fmla="*/ 3 w 3"/>
                  <a:gd name="T3" fmla="*/ 0 h 3"/>
                  <a:gd name="T4" fmla="*/ 3 w 3"/>
                  <a:gd name="T5" fmla="*/ 1 h 3"/>
                  <a:gd name="T6" fmla="*/ 2 w 3"/>
                  <a:gd name="T7" fmla="*/ 3 h 3"/>
                  <a:gd name="T8" fmla="*/ 1 w 3"/>
                  <a:gd name="T9" fmla="*/ 2 h 3"/>
                  <a:gd name="T10" fmla="*/ 0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0"/>
                    </a:lnTo>
                    <a:lnTo>
                      <a:pt x="3" y="1"/>
                    </a:lnTo>
                    <a:lnTo>
                      <a:pt x="2" y="3"/>
                    </a:lnTo>
                    <a:lnTo>
                      <a:pt x="1" y="2"/>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2" name="Freeform 284"/>
              <p:cNvSpPr>
                <a:spLocks/>
              </p:cNvSpPr>
              <p:nvPr/>
            </p:nvSpPr>
            <p:spPr bwMode="auto">
              <a:xfrm>
                <a:off x="3566" y="3672"/>
                <a:ext cx="4" cy="3"/>
              </a:xfrm>
              <a:custGeom>
                <a:avLst/>
                <a:gdLst>
                  <a:gd name="T0" fmla="*/ 2 w 4"/>
                  <a:gd name="T1" fmla="*/ 0 h 3"/>
                  <a:gd name="T2" fmla="*/ 3 w 4"/>
                  <a:gd name="T3" fmla="*/ 0 h 3"/>
                  <a:gd name="T4" fmla="*/ 4 w 4"/>
                  <a:gd name="T5" fmla="*/ 2 h 3"/>
                  <a:gd name="T6" fmla="*/ 3 w 4"/>
                  <a:gd name="T7" fmla="*/ 3 h 3"/>
                  <a:gd name="T8" fmla="*/ 1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3" y="0"/>
                    </a:lnTo>
                    <a:lnTo>
                      <a:pt x="4" y="2"/>
                    </a:lnTo>
                    <a:lnTo>
                      <a:pt x="3" y="3"/>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3" name="Freeform 285"/>
              <p:cNvSpPr>
                <a:spLocks/>
              </p:cNvSpPr>
              <p:nvPr/>
            </p:nvSpPr>
            <p:spPr bwMode="auto">
              <a:xfrm>
                <a:off x="3574" y="3659"/>
                <a:ext cx="5"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4" name="Freeform 286"/>
              <p:cNvSpPr>
                <a:spLocks/>
              </p:cNvSpPr>
              <p:nvPr/>
            </p:nvSpPr>
            <p:spPr bwMode="auto">
              <a:xfrm>
                <a:off x="3574" y="3700"/>
                <a:ext cx="5"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5" name="Freeform 287"/>
              <p:cNvSpPr>
                <a:spLocks/>
              </p:cNvSpPr>
              <p:nvPr/>
            </p:nvSpPr>
            <p:spPr bwMode="auto">
              <a:xfrm>
                <a:off x="3554" y="3679"/>
                <a:ext cx="4" cy="5"/>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6" name="Freeform 288"/>
              <p:cNvSpPr>
                <a:spLocks/>
              </p:cNvSpPr>
              <p:nvPr/>
            </p:nvSpPr>
            <p:spPr bwMode="auto">
              <a:xfrm>
                <a:off x="3595"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7" name="Freeform 289"/>
              <p:cNvSpPr>
                <a:spLocks/>
              </p:cNvSpPr>
              <p:nvPr/>
            </p:nvSpPr>
            <p:spPr bwMode="auto">
              <a:xfrm>
                <a:off x="3556" y="3669"/>
                <a:ext cx="6" cy="6"/>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8" name="Freeform 290"/>
              <p:cNvSpPr>
                <a:spLocks/>
              </p:cNvSpPr>
              <p:nvPr/>
            </p:nvSpPr>
            <p:spPr bwMode="auto">
              <a:xfrm>
                <a:off x="3592" y="3689"/>
                <a:ext cx="5" cy="5"/>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9" name="Freeform 291"/>
              <p:cNvSpPr>
                <a:spLocks/>
              </p:cNvSpPr>
              <p:nvPr/>
            </p:nvSpPr>
            <p:spPr bwMode="auto">
              <a:xfrm>
                <a:off x="3564" y="3697"/>
                <a:ext cx="5" cy="5"/>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0" name="Freeform 292"/>
              <p:cNvSpPr>
                <a:spLocks/>
              </p:cNvSpPr>
              <p:nvPr/>
            </p:nvSpPr>
            <p:spPr bwMode="auto">
              <a:xfrm>
                <a:off x="3583" y="3661"/>
                <a:ext cx="6" cy="5"/>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1" name="Freeform 293"/>
              <p:cNvSpPr>
                <a:spLocks/>
              </p:cNvSpPr>
              <p:nvPr/>
            </p:nvSpPr>
            <p:spPr bwMode="auto">
              <a:xfrm>
                <a:off x="3563" y="3661"/>
                <a:ext cx="6" cy="6"/>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2" name="Freeform 294"/>
              <p:cNvSpPr>
                <a:spLocks/>
              </p:cNvSpPr>
              <p:nvPr/>
            </p:nvSpPr>
            <p:spPr bwMode="auto">
              <a:xfrm>
                <a:off x="3584" y="3696"/>
                <a:ext cx="6"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3" name="Freeform 295"/>
              <p:cNvSpPr>
                <a:spLocks/>
              </p:cNvSpPr>
              <p:nvPr/>
            </p:nvSpPr>
            <p:spPr bwMode="auto">
              <a:xfrm>
                <a:off x="3557" y="3689"/>
                <a:ext cx="5" cy="6"/>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4" name="Freeform 296"/>
              <p:cNvSpPr>
                <a:spLocks/>
              </p:cNvSpPr>
              <p:nvPr/>
            </p:nvSpPr>
            <p:spPr bwMode="auto">
              <a:xfrm>
                <a:off x="3591" y="3668"/>
                <a:ext cx="6" cy="6"/>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5" name="Oval 297"/>
              <p:cNvSpPr>
                <a:spLocks noChangeArrowheads="1"/>
              </p:cNvSpPr>
              <p:nvPr/>
            </p:nvSpPr>
            <p:spPr bwMode="auto">
              <a:xfrm>
                <a:off x="3432" y="3637"/>
                <a:ext cx="88"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6" name="Oval 298"/>
              <p:cNvSpPr>
                <a:spLocks noChangeArrowheads="1"/>
              </p:cNvSpPr>
              <p:nvPr/>
            </p:nvSpPr>
            <p:spPr bwMode="auto">
              <a:xfrm>
                <a:off x="3451" y="3657"/>
                <a:ext cx="50"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7" name="Oval 299"/>
              <p:cNvSpPr>
                <a:spLocks noChangeArrowheads="1"/>
              </p:cNvSpPr>
              <p:nvPr/>
            </p:nvSpPr>
            <p:spPr bwMode="auto">
              <a:xfrm>
                <a:off x="3460"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8" name="Oval 300"/>
              <p:cNvSpPr>
                <a:spLocks noChangeArrowheads="1"/>
              </p:cNvSpPr>
              <p:nvPr/>
            </p:nvSpPr>
            <p:spPr bwMode="auto">
              <a:xfrm>
                <a:off x="3468" y="3673"/>
                <a:ext cx="17"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9" name="Freeform 301"/>
              <p:cNvSpPr>
                <a:spLocks/>
              </p:cNvSpPr>
              <p:nvPr/>
            </p:nvSpPr>
            <p:spPr bwMode="auto">
              <a:xfrm>
                <a:off x="3474" y="3669"/>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0" name="Freeform 302"/>
              <p:cNvSpPr>
                <a:spLocks/>
              </p:cNvSpPr>
              <p:nvPr/>
            </p:nvSpPr>
            <p:spPr bwMode="auto">
              <a:xfrm>
                <a:off x="3474" y="3692"/>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1" name="Freeform 303"/>
              <p:cNvSpPr>
                <a:spLocks/>
              </p:cNvSpPr>
              <p:nvPr/>
            </p:nvSpPr>
            <p:spPr bwMode="auto">
              <a:xfrm>
                <a:off x="3463" y="3680"/>
                <a:ext cx="3" cy="4"/>
              </a:xfrm>
              <a:custGeom>
                <a:avLst/>
                <a:gdLst>
                  <a:gd name="T0" fmla="*/ 3 w 3"/>
                  <a:gd name="T1" fmla="*/ 3 h 4"/>
                  <a:gd name="T2" fmla="*/ 2 w 3"/>
                  <a:gd name="T3" fmla="*/ 4 h 4"/>
                  <a:gd name="T4" fmla="*/ 0 w 3"/>
                  <a:gd name="T5" fmla="*/ 3 h 4"/>
                  <a:gd name="T6" fmla="*/ 0 w 3"/>
                  <a:gd name="T7" fmla="*/ 1 h 4"/>
                  <a:gd name="T8" fmla="*/ 2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2" y="4"/>
                    </a:lnTo>
                    <a:lnTo>
                      <a:pt x="0" y="3"/>
                    </a:lnTo>
                    <a:lnTo>
                      <a:pt x="0" y="1"/>
                    </a:lnTo>
                    <a:lnTo>
                      <a:pt x="2"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2" name="Freeform 304"/>
              <p:cNvSpPr>
                <a:spLocks/>
              </p:cNvSpPr>
              <p:nvPr/>
            </p:nvSpPr>
            <p:spPr bwMode="auto">
              <a:xfrm>
                <a:off x="3487"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3" name="Freeform 305"/>
              <p:cNvSpPr>
                <a:spLocks/>
              </p:cNvSpPr>
              <p:nvPr/>
            </p:nvSpPr>
            <p:spPr bwMode="auto">
              <a:xfrm>
                <a:off x="3467" y="3689"/>
                <a:ext cx="3" cy="3"/>
              </a:xfrm>
              <a:custGeom>
                <a:avLst/>
                <a:gdLst>
                  <a:gd name="T0" fmla="*/ 3 w 3"/>
                  <a:gd name="T1" fmla="*/ 1 h 3"/>
                  <a:gd name="T2" fmla="*/ 2 w 3"/>
                  <a:gd name="T3" fmla="*/ 2 h 3"/>
                  <a:gd name="T4" fmla="*/ 1 w 3"/>
                  <a:gd name="T5" fmla="*/ 3 h 3"/>
                  <a:gd name="T6" fmla="*/ 0 w 3"/>
                  <a:gd name="T7" fmla="*/ 1 h 3"/>
                  <a:gd name="T8" fmla="*/ 0 w 3"/>
                  <a:gd name="T9" fmla="*/ 0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2" y="2"/>
                    </a:lnTo>
                    <a:lnTo>
                      <a:pt x="1" y="3"/>
                    </a:lnTo>
                    <a:lnTo>
                      <a:pt x="0" y="1"/>
                    </a:lnTo>
                    <a:lnTo>
                      <a:pt x="0" y="0"/>
                    </a:lnTo>
                    <a:lnTo>
                      <a:pt x="1"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4" name="Freeform 306"/>
              <p:cNvSpPr>
                <a:spLocks/>
              </p:cNvSpPr>
              <p:nvPr/>
            </p:nvSpPr>
            <p:spPr bwMode="auto">
              <a:xfrm>
                <a:off x="3483" y="3672"/>
                <a:ext cx="3" cy="3"/>
              </a:xfrm>
              <a:custGeom>
                <a:avLst/>
                <a:gdLst>
                  <a:gd name="T0" fmla="*/ 3 w 3"/>
                  <a:gd name="T1" fmla="*/ 1 h 3"/>
                  <a:gd name="T2" fmla="*/ 3 w 3"/>
                  <a:gd name="T3" fmla="*/ 3 h 3"/>
                  <a:gd name="T4" fmla="*/ 1 w 3"/>
                  <a:gd name="T5" fmla="*/ 3 h 3"/>
                  <a:gd name="T6" fmla="*/ 0 w 3"/>
                  <a:gd name="T7" fmla="*/ 2 h 3"/>
                  <a:gd name="T8" fmla="*/ 0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1" y="3"/>
                    </a:lnTo>
                    <a:lnTo>
                      <a:pt x="0" y="2"/>
                    </a:lnTo>
                    <a:lnTo>
                      <a:pt x="0"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5" name="Freeform 307"/>
              <p:cNvSpPr>
                <a:spLocks/>
              </p:cNvSpPr>
              <p:nvPr/>
            </p:nvSpPr>
            <p:spPr bwMode="auto">
              <a:xfrm>
                <a:off x="3483" y="3689"/>
                <a:ext cx="3" cy="3"/>
              </a:xfrm>
              <a:custGeom>
                <a:avLst/>
                <a:gdLst>
                  <a:gd name="T0" fmla="*/ 1 w 3"/>
                  <a:gd name="T1" fmla="*/ 0 h 3"/>
                  <a:gd name="T2" fmla="*/ 3 w 3"/>
                  <a:gd name="T3" fmla="*/ 0 h 3"/>
                  <a:gd name="T4" fmla="*/ 3 w 3"/>
                  <a:gd name="T5" fmla="*/ 1 h 3"/>
                  <a:gd name="T6" fmla="*/ 2 w 3"/>
                  <a:gd name="T7" fmla="*/ 3 h 3"/>
                  <a:gd name="T8" fmla="*/ 0 w 3"/>
                  <a:gd name="T9" fmla="*/ 2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3" y="0"/>
                    </a:lnTo>
                    <a:lnTo>
                      <a:pt x="3" y="1"/>
                    </a:lnTo>
                    <a:lnTo>
                      <a:pt x="2" y="3"/>
                    </a:lnTo>
                    <a:lnTo>
                      <a:pt x="0" y="2"/>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6" name="Freeform 308"/>
              <p:cNvSpPr>
                <a:spLocks/>
              </p:cNvSpPr>
              <p:nvPr/>
            </p:nvSpPr>
            <p:spPr bwMode="auto">
              <a:xfrm>
                <a:off x="3467" y="3672"/>
                <a:ext cx="3" cy="3"/>
              </a:xfrm>
              <a:custGeom>
                <a:avLst/>
                <a:gdLst>
                  <a:gd name="T0" fmla="*/ 1 w 3"/>
                  <a:gd name="T1" fmla="*/ 0 h 3"/>
                  <a:gd name="T2" fmla="*/ 2 w 3"/>
                  <a:gd name="T3" fmla="*/ 0 h 3"/>
                  <a:gd name="T4" fmla="*/ 3 w 3"/>
                  <a:gd name="T5" fmla="*/ 2 h 3"/>
                  <a:gd name="T6" fmla="*/ 1 w 3"/>
                  <a:gd name="T7" fmla="*/ 3 h 3"/>
                  <a:gd name="T8" fmla="*/ 0 w 3"/>
                  <a:gd name="T9" fmla="*/ 3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2" y="0"/>
                    </a:lnTo>
                    <a:lnTo>
                      <a:pt x="3" y="2"/>
                    </a:lnTo>
                    <a:lnTo>
                      <a:pt x="1" y="3"/>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7" name="Freeform 309"/>
              <p:cNvSpPr>
                <a:spLocks/>
              </p:cNvSpPr>
              <p:nvPr/>
            </p:nvSpPr>
            <p:spPr bwMode="auto">
              <a:xfrm>
                <a:off x="3474" y="3659"/>
                <a:ext cx="5"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8" name="Freeform 310"/>
              <p:cNvSpPr>
                <a:spLocks/>
              </p:cNvSpPr>
              <p:nvPr/>
            </p:nvSpPr>
            <p:spPr bwMode="auto">
              <a:xfrm>
                <a:off x="3474" y="3700"/>
                <a:ext cx="5"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9" name="Freeform 311"/>
              <p:cNvSpPr>
                <a:spLocks/>
              </p:cNvSpPr>
              <p:nvPr/>
            </p:nvSpPr>
            <p:spPr bwMode="auto">
              <a:xfrm>
                <a:off x="3454"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0" name="Freeform 312"/>
              <p:cNvSpPr>
                <a:spLocks/>
              </p:cNvSpPr>
              <p:nvPr/>
            </p:nvSpPr>
            <p:spPr bwMode="auto">
              <a:xfrm>
                <a:off x="3494" y="3679"/>
                <a:ext cx="5" cy="5"/>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1" name="Freeform 313"/>
              <p:cNvSpPr>
                <a:spLocks/>
              </p:cNvSpPr>
              <p:nvPr/>
            </p:nvSpPr>
            <p:spPr bwMode="auto">
              <a:xfrm>
                <a:off x="3456" y="3669"/>
                <a:ext cx="5" cy="6"/>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2" name="Freeform 314"/>
              <p:cNvSpPr>
                <a:spLocks/>
              </p:cNvSpPr>
              <p:nvPr/>
            </p:nvSpPr>
            <p:spPr bwMode="auto">
              <a:xfrm>
                <a:off x="3491" y="3689"/>
                <a:ext cx="6" cy="5"/>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3" name="Freeform 315"/>
              <p:cNvSpPr>
                <a:spLocks/>
              </p:cNvSpPr>
              <p:nvPr/>
            </p:nvSpPr>
            <p:spPr bwMode="auto">
              <a:xfrm>
                <a:off x="3464" y="3697"/>
                <a:ext cx="6" cy="5"/>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4" name="Freeform 316"/>
              <p:cNvSpPr>
                <a:spLocks/>
              </p:cNvSpPr>
              <p:nvPr/>
            </p:nvSpPr>
            <p:spPr bwMode="auto">
              <a:xfrm>
                <a:off x="3483" y="3661"/>
                <a:ext cx="6" cy="5"/>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5" name="Freeform 317"/>
              <p:cNvSpPr>
                <a:spLocks/>
              </p:cNvSpPr>
              <p:nvPr/>
            </p:nvSpPr>
            <p:spPr bwMode="auto">
              <a:xfrm>
                <a:off x="3463" y="3661"/>
                <a:ext cx="6" cy="6"/>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6" name="Freeform 318"/>
              <p:cNvSpPr>
                <a:spLocks/>
              </p:cNvSpPr>
              <p:nvPr/>
            </p:nvSpPr>
            <p:spPr bwMode="auto">
              <a:xfrm>
                <a:off x="3483" y="3696"/>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7" name="Freeform 319"/>
              <p:cNvSpPr>
                <a:spLocks/>
              </p:cNvSpPr>
              <p:nvPr/>
            </p:nvSpPr>
            <p:spPr bwMode="auto">
              <a:xfrm>
                <a:off x="3456" y="3689"/>
                <a:ext cx="6" cy="6"/>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8" name="Freeform 320"/>
              <p:cNvSpPr>
                <a:spLocks/>
              </p:cNvSpPr>
              <p:nvPr/>
            </p:nvSpPr>
            <p:spPr bwMode="auto">
              <a:xfrm>
                <a:off x="3491" y="3668"/>
                <a:ext cx="5" cy="6"/>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9" name="Rectangle 321"/>
              <p:cNvSpPr>
                <a:spLocks noChangeArrowheads="1"/>
              </p:cNvSpPr>
              <p:nvPr/>
            </p:nvSpPr>
            <p:spPr bwMode="auto">
              <a:xfrm>
                <a:off x="3832" y="3524"/>
                <a:ext cx="5" cy="36"/>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0" name="Oval 322"/>
              <p:cNvSpPr>
                <a:spLocks noChangeArrowheads="1"/>
              </p:cNvSpPr>
              <p:nvPr/>
            </p:nvSpPr>
            <p:spPr bwMode="auto">
              <a:xfrm>
                <a:off x="3825" y="3561"/>
                <a:ext cx="7" cy="17"/>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1" name="Freeform 323"/>
              <p:cNvSpPr>
                <a:spLocks/>
              </p:cNvSpPr>
              <p:nvPr/>
            </p:nvSpPr>
            <p:spPr bwMode="auto">
              <a:xfrm>
                <a:off x="3821" y="3519"/>
                <a:ext cx="19" cy="51"/>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2" name="Freeform 324"/>
              <p:cNvSpPr>
                <a:spLocks/>
              </p:cNvSpPr>
              <p:nvPr/>
            </p:nvSpPr>
            <p:spPr bwMode="auto">
              <a:xfrm>
                <a:off x="3843" y="3509"/>
                <a:ext cx="24" cy="16"/>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3" name="Rectangle 325"/>
              <p:cNvSpPr>
                <a:spLocks noChangeArrowheads="1"/>
              </p:cNvSpPr>
              <p:nvPr/>
            </p:nvSpPr>
            <p:spPr bwMode="auto">
              <a:xfrm>
                <a:off x="3786" y="3666"/>
                <a:ext cx="65" cy="26"/>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4" name="Rectangle 326"/>
              <p:cNvSpPr>
                <a:spLocks noChangeArrowheads="1"/>
              </p:cNvSpPr>
              <p:nvPr/>
            </p:nvSpPr>
            <p:spPr bwMode="auto">
              <a:xfrm>
                <a:off x="3783" y="3693"/>
                <a:ext cx="72" cy="8"/>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5" name="Freeform 327"/>
              <p:cNvSpPr>
                <a:spLocks/>
              </p:cNvSpPr>
              <p:nvPr/>
            </p:nvSpPr>
            <p:spPr bwMode="auto">
              <a:xfrm>
                <a:off x="3860" y="3571"/>
                <a:ext cx="27" cy="62"/>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6" name="Freeform 328"/>
              <p:cNvSpPr>
                <a:spLocks/>
              </p:cNvSpPr>
              <p:nvPr/>
            </p:nvSpPr>
            <p:spPr bwMode="auto">
              <a:xfrm>
                <a:off x="3764" y="3641"/>
                <a:ext cx="23" cy="50"/>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7" name="Freeform 329"/>
              <p:cNvSpPr>
                <a:spLocks/>
              </p:cNvSpPr>
              <p:nvPr/>
            </p:nvSpPr>
            <p:spPr bwMode="auto">
              <a:xfrm>
                <a:off x="3881" y="3619"/>
                <a:ext cx="119" cy="70"/>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8" name="Freeform 330"/>
              <p:cNvSpPr>
                <a:spLocks/>
              </p:cNvSpPr>
              <p:nvPr/>
            </p:nvSpPr>
            <p:spPr bwMode="auto">
              <a:xfrm>
                <a:off x="3996" y="3664"/>
                <a:ext cx="12" cy="30"/>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29" name="Freeform 331"/>
              <p:cNvSpPr>
                <a:spLocks/>
              </p:cNvSpPr>
              <p:nvPr/>
            </p:nvSpPr>
            <p:spPr bwMode="auto">
              <a:xfrm>
                <a:off x="3657" y="3649"/>
                <a:ext cx="95" cy="55"/>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0" name="Rectangle 332"/>
              <p:cNvSpPr>
                <a:spLocks noChangeArrowheads="1"/>
              </p:cNvSpPr>
              <p:nvPr/>
            </p:nvSpPr>
            <p:spPr bwMode="auto">
              <a:xfrm>
                <a:off x="3682" y="3640"/>
                <a:ext cx="12" cy="72"/>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1" name="Rectangle 333"/>
              <p:cNvSpPr>
                <a:spLocks noChangeArrowheads="1"/>
              </p:cNvSpPr>
              <p:nvPr/>
            </p:nvSpPr>
            <p:spPr bwMode="auto">
              <a:xfrm>
                <a:off x="3713" y="3640"/>
                <a:ext cx="13" cy="72"/>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2" name="Rectangle 334"/>
              <p:cNvSpPr>
                <a:spLocks noChangeArrowheads="1"/>
              </p:cNvSpPr>
              <p:nvPr/>
            </p:nvSpPr>
            <p:spPr bwMode="auto">
              <a:xfrm>
                <a:off x="3786" y="3663"/>
                <a:ext cx="65"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3" name="Rectangle 335"/>
              <p:cNvSpPr>
                <a:spLocks noChangeArrowheads="1"/>
              </p:cNvSpPr>
              <p:nvPr/>
            </p:nvSpPr>
            <p:spPr bwMode="auto">
              <a:xfrm>
                <a:off x="3783" y="3692"/>
                <a:ext cx="72" cy="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4" name="Rectangle 336"/>
              <p:cNvSpPr>
                <a:spLocks noChangeArrowheads="1"/>
              </p:cNvSpPr>
              <p:nvPr/>
            </p:nvSpPr>
            <p:spPr bwMode="auto">
              <a:xfrm>
                <a:off x="3860" y="3618"/>
                <a:ext cx="27" cy="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5" name="Rectangle 337"/>
              <p:cNvSpPr>
                <a:spLocks noChangeArrowheads="1"/>
              </p:cNvSpPr>
              <p:nvPr/>
            </p:nvSpPr>
            <p:spPr bwMode="auto">
              <a:xfrm>
                <a:off x="3860" y="3604"/>
                <a:ext cx="27" cy="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6" name="Rectangle 338"/>
              <p:cNvSpPr>
                <a:spLocks noChangeArrowheads="1"/>
              </p:cNvSpPr>
              <p:nvPr/>
            </p:nvSpPr>
            <p:spPr bwMode="auto">
              <a:xfrm>
                <a:off x="3860" y="3575"/>
                <a:ext cx="27"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7" name="Rectangle 339"/>
              <p:cNvSpPr>
                <a:spLocks noChangeArrowheads="1"/>
              </p:cNvSpPr>
              <p:nvPr/>
            </p:nvSpPr>
            <p:spPr bwMode="auto">
              <a:xfrm>
                <a:off x="3816" y="3498"/>
                <a:ext cx="3" cy="4"/>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38" name="Rectangle 340"/>
              <p:cNvSpPr>
                <a:spLocks noChangeArrowheads="1"/>
              </p:cNvSpPr>
              <p:nvPr/>
            </p:nvSpPr>
            <p:spPr bwMode="auto">
              <a:xfrm>
                <a:off x="3784" y="3498"/>
                <a:ext cx="4" cy="4"/>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2215" name="Group 117"/>
            <p:cNvGrpSpPr>
              <a:grpSpLocks noChangeAspect="1"/>
            </p:cNvGrpSpPr>
            <p:nvPr/>
          </p:nvGrpSpPr>
          <p:grpSpPr bwMode="auto">
            <a:xfrm>
              <a:off x="5517540" y="5566435"/>
              <a:ext cx="1101725" cy="598487"/>
              <a:chOff x="3450" y="3475"/>
              <a:chExt cx="694" cy="377"/>
            </a:xfrm>
          </p:grpSpPr>
          <p:sp>
            <p:nvSpPr>
              <p:cNvPr id="2216" name="AutoShape 116"/>
              <p:cNvSpPr>
                <a:spLocks noChangeAspect="1" noChangeArrowheads="1" noTextEdit="1"/>
              </p:cNvSpPr>
              <p:nvPr/>
            </p:nvSpPr>
            <p:spPr bwMode="auto">
              <a:xfrm>
                <a:off x="3450" y="3475"/>
                <a:ext cx="69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7" name="Rectangle 118"/>
              <p:cNvSpPr>
                <a:spLocks noChangeArrowheads="1"/>
              </p:cNvSpPr>
              <p:nvPr/>
            </p:nvSpPr>
            <p:spPr bwMode="auto">
              <a:xfrm>
                <a:off x="3876" y="3602"/>
                <a:ext cx="76" cy="7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8" name="Freeform 119"/>
              <p:cNvSpPr>
                <a:spLocks/>
              </p:cNvSpPr>
              <p:nvPr/>
            </p:nvSpPr>
            <p:spPr bwMode="auto">
              <a:xfrm>
                <a:off x="3571" y="3739"/>
                <a:ext cx="56" cy="27"/>
              </a:xfrm>
              <a:custGeom>
                <a:avLst/>
                <a:gdLst>
                  <a:gd name="T0" fmla="*/ 0 w 56"/>
                  <a:gd name="T1" fmla="*/ 9 h 27"/>
                  <a:gd name="T2" fmla="*/ 45 w 56"/>
                  <a:gd name="T3" fmla="*/ 0 h 27"/>
                  <a:gd name="T4" fmla="*/ 56 w 56"/>
                  <a:gd name="T5" fmla="*/ 23 h 27"/>
                  <a:gd name="T6" fmla="*/ 0 w 56"/>
                  <a:gd name="T7" fmla="*/ 27 h 27"/>
                  <a:gd name="T8" fmla="*/ 0 w 56"/>
                  <a:gd name="T9" fmla="*/ 9 h 27"/>
                </a:gdLst>
                <a:ahLst/>
                <a:cxnLst>
                  <a:cxn ang="0">
                    <a:pos x="T0" y="T1"/>
                  </a:cxn>
                  <a:cxn ang="0">
                    <a:pos x="T2" y="T3"/>
                  </a:cxn>
                  <a:cxn ang="0">
                    <a:pos x="T4" y="T5"/>
                  </a:cxn>
                  <a:cxn ang="0">
                    <a:pos x="T6" y="T7"/>
                  </a:cxn>
                  <a:cxn ang="0">
                    <a:pos x="T8" y="T9"/>
                  </a:cxn>
                </a:cxnLst>
                <a:rect l="0" t="0" r="r" b="b"/>
                <a:pathLst>
                  <a:path w="56" h="27">
                    <a:moveTo>
                      <a:pt x="0" y="9"/>
                    </a:moveTo>
                    <a:lnTo>
                      <a:pt x="45" y="0"/>
                    </a:lnTo>
                    <a:lnTo>
                      <a:pt x="56" y="23"/>
                    </a:lnTo>
                    <a:lnTo>
                      <a:pt x="0" y="27"/>
                    </a:lnTo>
                    <a:lnTo>
                      <a:pt x="0" y="9"/>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9" name="Rectangle 120"/>
              <p:cNvSpPr>
                <a:spLocks noChangeArrowheads="1"/>
              </p:cNvSpPr>
              <p:nvPr/>
            </p:nvSpPr>
            <p:spPr bwMode="auto">
              <a:xfrm>
                <a:off x="3860" y="3760"/>
                <a:ext cx="32" cy="4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0" name="Rectangle 121"/>
              <p:cNvSpPr>
                <a:spLocks noChangeArrowheads="1"/>
              </p:cNvSpPr>
              <p:nvPr/>
            </p:nvSpPr>
            <p:spPr bwMode="auto">
              <a:xfrm>
                <a:off x="3721" y="3749"/>
                <a:ext cx="173" cy="3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1" name="Rectangle 122"/>
              <p:cNvSpPr>
                <a:spLocks noChangeArrowheads="1"/>
              </p:cNvSpPr>
              <p:nvPr/>
            </p:nvSpPr>
            <p:spPr bwMode="auto">
              <a:xfrm>
                <a:off x="3900" y="3749"/>
                <a:ext cx="78" cy="5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2" name="Oval 123"/>
              <p:cNvSpPr>
                <a:spLocks noChangeArrowheads="1"/>
              </p:cNvSpPr>
              <p:nvPr/>
            </p:nvSpPr>
            <p:spPr bwMode="auto">
              <a:xfrm>
                <a:off x="3934" y="3583"/>
                <a:ext cx="11" cy="9"/>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3" name="Rectangle 124"/>
              <p:cNvSpPr>
                <a:spLocks noChangeArrowheads="1"/>
              </p:cNvSpPr>
              <p:nvPr/>
            </p:nvSpPr>
            <p:spPr bwMode="auto">
              <a:xfrm>
                <a:off x="3902" y="3583"/>
                <a:ext cx="36" cy="9"/>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4" name="Freeform 125"/>
              <p:cNvSpPr>
                <a:spLocks/>
              </p:cNvSpPr>
              <p:nvPr/>
            </p:nvSpPr>
            <p:spPr bwMode="auto">
              <a:xfrm>
                <a:off x="3535" y="3730"/>
                <a:ext cx="108" cy="31"/>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5" name="Rectangle 126"/>
              <p:cNvSpPr>
                <a:spLocks noChangeArrowheads="1"/>
              </p:cNvSpPr>
              <p:nvPr/>
            </p:nvSpPr>
            <p:spPr bwMode="auto">
              <a:xfrm>
                <a:off x="3876" y="3756"/>
                <a:ext cx="72" cy="24"/>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6" name="Rectangle 127"/>
              <p:cNvSpPr>
                <a:spLocks noChangeArrowheads="1"/>
              </p:cNvSpPr>
              <p:nvPr/>
            </p:nvSpPr>
            <p:spPr bwMode="auto">
              <a:xfrm>
                <a:off x="3876" y="3756"/>
                <a:ext cx="72" cy="8"/>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7" name="Rectangle 128"/>
              <p:cNvSpPr>
                <a:spLocks noChangeArrowheads="1"/>
              </p:cNvSpPr>
              <p:nvPr/>
            </p:nvSpPr>
            <p:spPr bwMode="auto">
              <a:xfrm>
                <a:off x="3495" y="3749"/>
                <a:ext cx="229" cy="39"/>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8" name="Freeform 129"/>
              <p:cNvSpPr>
                <a:spLocks/>
              </p:cNvSpPr>
              <p:nvPr/>
            </p:nvSpPr>
            <p:spPr bwMode="auto">
              <a:xfrm>
                <a:off x="4111" y="3726"/>
                <a:ext cx="13" cy="15"/>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9" name="Freeform 130"/>
              <p:cNvSpPr>
                <a:spLocks/>
              </p:cNvSpPr>
              <p:nvPr/>
            </p:nvSpPr>
            <p:spPr bwMode="auto">
              <a:xfrm>
                <a:off x="3982" y="3726"/>
                <a:ext cx="151" cy="87"/>
              </a:xfrm>
              <a:custGeom>
                <a:avLst/>
                <a:gdLst>
                  <a:gd name="T0" fmla="*/ 9 w 151"/>
                  <a:gd name="T1" fmla="*/ 77 h 87"/>
                  <a:gd name="T2" fmla="*/ 58 w 151"/>
                  <a:gd name="T3" fmla="*/ 77 h 87"/>
                  <a:gd name="T4" fmla="*/ 135 w 151"/>
                  <a:gd name="T5" fmla="*/ 87 h 87"/>
                  <a:gd name="T6" fmla="*/ 151 w 151"/>
                  <a:gd name="T7" fmla="*/ 81 h 87"/>
                  <a:gd name="T8" fmla="*/ 151 w 151"/>
                  <a:gd name="T9" fmla="*/ 52 h 87"/>
                  <a:gd name="T10" fmla="*/ 144 w 151"/>
                  <a:gd name="T11" fmla="*/ 45 h 87"/>
                  <a:gd name="T12" fmla="*/ 130 w 151"/>
                  <a:gd name="T13" fmla="*/ 23 h 87"/>
                  <a:gd name="T14" fmla="*/ 109 w 151"/>
                  <a:gd name="T15" fmla="*/ 10 h 87"/>
                  <a:gd name="T16" fmla="*/ 77 w 151"/>
                  <a:gd name="T17" fmla="*/ 0 h 87"/>
                  <a:gd name="T18" fmla="*/ 0 w 151"/>
                  <a:gd name="T19" fmla="*/ 11 h 87"/>
                  <a:gd name="T20" fmla="*/ 18 w 151"/>
                  <a:gd name="T21" fmla="*/ 34 h 87"/>
                  <a:gd name="T22" fmla="*/ 9 w 151"/>
                  <a:gd name="T2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7">
                    <a:moveTo>
                      <a:pt x="9" y="77"/>
                    </a:moveTo>
                    <a:lnTo>
                      <a:pt x="58" y="77"/>
                    </a:lnTo>
                    <a:lnTo>
                      <a:pt x="135" y="87"/>
                    </a:lnTo>
                    <a:lnTo>
                      <a:pt x="151" y="81"/>
                    </a:lnTo>
                    <a:lnTo>
                      <a:pt x="151" y="52"/>
                    </a:lnTo>
                    <a:lnTo>
                      <a:pt x="144" y="45"/>
                    </a:lnTo>
                    <a:lnTo>
                      <a:pt x="130" y="23"/>
                    </a:lnTo>
                    <a:lnTo>
                      <a:pt x="109" y="10"/>
                    </a:lnTo>
                    <a:lnTo>
                      <a:pt x="77" y="0"/>
                    </a:lnTo>
                    <a:lnTo>
                      <a:pt x="0" y="11"/>
                    </a:lnTo>
                    <a:lnTo>
                      <a:pt x="18" y="34"/>
                    </a:lnTo>
                    <a:lnTo>
                      <a:pt x="9" y="77"/>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0" name="Freeform 131"/>
              <p:cNvSpPr>
                <a:spLocks/>
              </p:cNvSpPr>
              <p:nvPr/>
            </p:nvSpPr>
            <p:spPr bwMode="auto">
              <a:xfrm>
                <a:off x="4092" y="3665"/>
                <a:ext cx="26" cy="84"/>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1" name="Freeform 132"/>
              <p:cNvSpPr>
                <a:spLocks noEditPoints="1"/>
              </p:cNvSpPr>
              <p:nvPr/>
            </p:nvSpPr>
            <p:spPr bwMode="auto">
              <a:xfrm>
                <a:off x="3721" y="3539"/>
                <a:ext cx="385" cy="270"/>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p>
            </p:txBody>
          </p:sp>
          <p:sp>
            <p:nvSpPr>
              <p:cNvPr id="2232" name="Oval 133"/>
              <p:cNvSpPr>
                <a:spLocks noChangeArrowheads="1"/>
              </p:cNvSpPr>
              <p:nvPr/>
            </p:nvSpPr>
            <p:spPr bwMode="auto">
              <a:xfrm>
                <a:off x="4012" y="3746"/>
                <a:ext cx="106"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3" name="Oval 134"/>
              <p:cNvSpPr>
                <a:spLocks noChangeArrowheads="1"/>
              </p:cNvSpPr>
              <p:nvPr/>
            </p:nvSpPr>
            <p:spPr bwMode="auto">
              <a:xfrm>
                <a:off x="4035" y="3770"/>
                <a:ext cx="59"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4" name="Oval 135"/>
              <p:cNvSpPr>
                <a:spLocks noChangeArrowheads="1"/>
              </p:cNvSpPr>
              <p:nvPr/>
            </p:nvSpPr>
            <p:spPr bwMode="auto">
              <a:xfrm>
                <a:off x="4045" y="3780"/>
                <a:ext cx="40"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5" name="Freeform 136"/>
              <p:cNvSpPr>
                <a:spLocks/>
              </p:cNvSpPr>
              <p:nvPr/>
            </p:nvSpPr>
            <p:spPr bwMode="auto">
              <a:xfrm>
                <a:off x="3851" y="3609"/>
                <a:ext cx="28" cy="151"/>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6" name="Freeform 137"/>
              <p:cNvSpPr>
                <a:spLocks/>
              </p:cNvSpPr>
              <p:nvPr/>
            </p:nvSpPr>
            <p:spPr bwMode="auto">
              <a:xfrm>
                <a:off x="3850" y="3476"/>
                <a:ext cx="20" cy="147"/>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7" name="Freeform 138"/>
              <p:cNvSpPr>
                <a:spLocks/>
              </p:cNvSpPr>
              <p:nvPr/>
            </p:nvSpPr>
            <p:spPr bwMode="auto">
              <a:xfrm>
                <a:off x="3870" y="3564"/>
                <a:ext cx="59" cy="22"/>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8" name="Oval 139"/>
              <p:cNvSpPr>
                <a:spLocks noChangeArrowheads="1"/>
              </p:cNvSpPr>
              <p:nvPr/>
            </p:nvSpPr>
            <p:spPr bwMode="auto">
              <a:xfrm>
                <a:off x="4055"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9" name="Freeform 140"/>
              <p:cNvSpPr>
                <a:spLocks/>
              </p:cNvSpPr>
              <p:nvPr/>
            </p:nvSpPr>
            <p:spPr bwMode="auto">
              <a:xfrm>
                <a:off x="4063" y="3784"/>
                <a:ext cx="4" cy="4"/>
              </a:xfrm>
              <a:custGeom>
                <a:avLst/>
                <a:gdLst>
                  <a:gd name="T0" fmla="*/ 1 w 4"/>
                  <a:gd name="T1" fmla="*/ 4 h 4"/>
                  <a:gd name="T2" fmla="*/ 0 w 4"/>
                  <a:gd name="T3" fmla="*/ 1 h 4"/>
                  <a:gd name="T4" fmla="*/ 1 w 4"/>
                  <a:gd name="T5" fmla="*/ 0 h 4"/>
                  <a:gd name="T6" fmla="*/ 3 w 4"/>
                  <a:gd name="T7" fmla="*/ 0 h 4"/>
                  <a:gd name="T8" fmla="*/ 4 w 4"/>
                  <a:gd name="T9" fmla="*/ 1 h 4"/>
                  <a:gd name="T10" fmla="*/ 3 w 4"/>
                  <a:gd name="T11" fmla="*/ 4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0" y="1"/>
                    </a:lnTo>
                    <a:lnTo>
                      <a:pt x="1" y="0"/>
                    </a:lnTo>
                    <a:lnTo>
                      <a:pt x="3" y="0"/>
                    </a:lnTo>
                    <a:lnTo>
                      <a:pt x="4"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0" name="Freeform 141"/>
              <p:cNvSpPr>
                <a:spLocks/>
              </p:cNvSpPr>
              <p:nvPr/>
            </p:nvSpPr>
            <p:spPr bwMode="auto">
              <a:xfrm>
                <a:off x="4063" y="3813"/>
                <a:ext cx="4" cy="3"/>
              </a:xfrm>
              <a:custGeom>
                <a:avLst/>
                <a:gdLst>
                  <a:gd name="T0" fmla="*/ 1 w 4"/>
                  <a:gd name="T1" fmla="*/ 3 h 3"/>
                  <a:gd name="T2" fmla="*/ 0 w 4"/>
                  <a:gd name="T3" fmla="*/ 1 h 3"/>
                  <a:gd name="T4" fmla="*/ 1 w 4"/>
                  <a:gd name="T5" fmla="*/ 0 h 3"/>
                  <a:gd name="T6" fmla="*/ 3 w 4"/>
                  <a:gd name="T7" fmla="*/ 0 h 3"/>
                  <a:gd name="T8" fmla="*/ 4 w 4"/>
                  <a:gd name="T9" fmla="*/ 1 h 3"/>
                  <a:gd name="T10" fmla="*/ 3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3" y="0"/>
                    </a:lnTo>
                    <a:lnTo>
                      <a:pt x="4" y="1"/>
                    </a:lnTo>
                    <a:lnTo>
                      <a:pt x="3"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1" name="Freeform 142"/>
              <p:cNvSpPr>
                <a:spLocks/>
              </p:cNvSpPr>
              <p:nvPr/>
            </p:nvSpPr>
            <p:spPr bwMode="auto">
              <a:xfrm>
                <a:off x="4049"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2" name="Freeform 143"/>
              <p:cNvSpPr>
                <a:spLocks/>
              </p:cNvSpPr>
              <p:nvPr/>
            </p:nvSpPr>
            <p:spPr bwMode="auto">
              <a:xfrm>
                <a:off x="4078"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3" name="Freeform 144"/>
              <p:cNvSpPr>
                <a:spLocks/>
              </p:cNvSpPr>
              <p:nvPr/>
            </p:nvSpPr>
            <p:spPr bwMode="auto">
              <a:xfrm>
                <a:off x="4053" y="3808"/>
                <a:ext cx="4" cy="4"/>
              </a:xfrm>
              <a:custGeom>
                <a:avLst/>
                <a:gdLst>
                  <a:gd name="T0" fmla="*/ 4 w 4"/>
                  <a:gd name="T1" fmla="*/ 2 h 4"/>
                  <a:gd name="T2" fmla="*/ 3 w 4"/>
                  <a:gd name="T3" fmla="*/ 3 h 4"/>
                  <a:gd name="T4" fmla="*/ 1 w 4"/>
                  <a:gd name="T5" fmla="*/ 4 h 4"/>
                  <a:gd name="T6" fmla="*/ 0 w 4"/>
                  <a:gd name="T7" fmla="*/ 2 h 4"/>
                  <a:gd name="T8" fmla="*/ 0 w 4"/>
                  <a:gd name="T9" fmla="*/ 0 h 4"/>
                  <a:gd name="T10" fmla="*/ 3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3" y="3"/>
                    </a:lnTo>
                    <a:lnTo>
                      <a:pt x="1" y="4"/>
                    </a:lnTo>
                    <a:lnTo>
                      <a:pt x="0" y="2"/>
                    </a:lnTo>
                    <a:lnTo>
                      <a:pt x="0" y="0"/>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4" name="Freeform 145"/>
              <p:cNvSpPr>
                <a:spLocks/>
              </p:cNvSpPr>
              <p:nvPr/>
            </p:nvSpPr>
            <p:spPr bwMode="auto">
              <a:xfrm>
                <a:off x="4073" y="3788"/>
                <a:ext cx="4" cy="4"/>
              </a:xfrm>
              <a:custGeom>
                <a:avLst/>
                <a:gdLst>
                  <a:gd name="T0" fmla="*/ 4 w 4"/>
                  <a:gd name="T1" fmla="*/ 1 h 4"/>
                  <a:gd name="T2" fmla="*/ 3 w 4"/>
                  <a:gd name="T3" fmla="*/ 3 h 4"/>
                  <a:gd name="T4" fmla="*/ 2 w 4"/>
                  <a:gd name="T5" fmla="*/ 4 h 4"/>
                  <a:gd name="T6" fmla="*/ 0 w 4"/>
                  <a:gd name="T7" fmla="*/ 3 h 4"/>
                  <a:gd name="T8" fmla="*/ 0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3" y="3"/>
                    </a:lnTo>
                    <a:lnTo>
                      <a:pt x="2" y="4"/>
                    </a:lnTo>
                    <a:lnTo>
                      <a:pt x="0" y="3"/>
                    </a:lnTo>
                    <a:lnTo>
                      <a:pt x="0"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5" name="Freeform 146"/>
              <p:cNvSpPr>
                <a:spLocks/>
              </p:cNvSpPr>
              <p:nvPr/>
            </p:nvSpPr>
            <p:spPr bwMode="auto">
              <a:xfrm>
                <a:off x="4073" y="3808"/>
                <a:ext cx="4" cy="4"/>
              </a:xfrm>
              <a:custGeom>
                <a:avLst/>
                <a:gdLst>
                  <a:gd name="T0" fmla="*/ 2 w 4"/>
                  <a:gd name="T1" fmla="*/ 0 h 4"/>
                  <a:gd name="T2" fmla="*/ 3 w 4"/>
                  <a:gd name="T3" fmla="*/ 0 h 4"/>
                  <a:gd name="T4" fmla="*/ 4 w 4"/>
                  <a:gd name="T5" fmla="*/ 2 h 4"/>
                  <a:gd name="T6" fmla="*/ 2 w 4"/>
                  <a:gd name="T7" fmla="*/ 4 h 4"/>
                  <a:gd name="T8" fmla="*/ 0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3" y="0"/>
                    </a:lnTo>
                    <a:lnTo>
                      <a:pt x="4" y="2"/>
                    </a:lnTo>
                    <a:lnTo>
                      <a:pt x="2" y="4"/>
                    </a:lnTo>
                    <a:lnTo>
                      <a:pt x="0"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6" name="Freeform 147"/>
              <p:cNvSpPr>
                <a:spLocks/>
              </p:cNvSpPr>
              <p:nvPr/>
            </p:nvSpPr>
            <p:spPr bwMode="auto">
              <a:xfrm>
                <a:off x="4053" y="3788"/>
                <a:ext cx="4" cy="4"/>
              </a:xfrm>
              <a:custGeom>
                <a:avLst/>
                <a:gdLst>
                  <a:gd name="T0" fmla="*/ 1 w 4"/>
                  <a:gd name="T1" fmla="*/ 0 h 4"/>
                  <a:gd name="T2" fmla="*/ 3 w 4"/>
                  <a:gd name="T3" fmla="*/ 0 h 4"/>
                  <a:gd name="T4" fmla="*/ 4 w 4"/>
                  <a:gd name="T5" fmla="*/ 3 h 4"/>
                  <a:gd name="T6" fmla="*/ 3 w 4"/>
                  <a:gd name="T7" fmla="*/ 4 h 4"/>
                  <a:gd name="T8" fmla="*/ 0 w 4"/>
                  <a:gd name="T9" fmla="*/ 3 h 4"/>
                  <a:gd name="T10" fmla="*/ 0 w 4"/>
                  <a:gd name="T11" fmla="*/ 1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lnTo>
                      <a:pt x="3" y="0"/>
                    </a:lnTo>
                    <a:lnTo>
                      <a:pt x="4" y="3"/>
                    </a:lnTo>
                    <a:lnTo>
                      <a:pt x="3" y="4"/>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7" name="Freeform 148"/>
              <p:cNvSpPr>
                <a:spLocks/>
              </p:cNvSpPr>
              <p:nvPr/>
            </p:nvSpPr>
            <p:spPr bwMode="auto">
              <a:xfrm>
                <a:off x="4062" y="3773"/>
                <a:ext cx="6"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8" name="Freeform 149"/>
              <p:cNvSpPr>
                <a:spLocks/>
              </p:cNvSpPr>
              <p:nvPr/>
            </p:nvSpPr>
            <p:spPr bwMode="auto">
              <a:xfrm>
                <a:off x="4062" y="3822"/>
                <a:ext cx="6"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9" name="Freeform 150"/>
              <p:cNvSpPr>
                <a:spLocks/>
              </p:cNvSpPr>
              <p:nvPr/>
            </p:nvSpPr>
            <p:spPr bwMode="auto">
              <a:xfrm>
                <a:off x="4038" y="3796"/>
                <a:ext cx="5" cy="7"/>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0" name="Freeform 151"/>
              <p:cNvSpPr>
                <a:spLocks/>
              </p:cNvSpPr>
              <p:nvPr/>
            </p:nvSpPr>
            <p:spPr bwMode="auto">
              <a:xfrm>
                <a:off x="4087"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1" name="Freeform 152"/>
              <p:cNvSpPr>
                <a:spLocks/>
              </p:cNvSpPr>
              <p:nvPr/>
            </p:nvSpPr>
            <p:spPr bwMode="auto">
              <a:xfrm>
                <a:off x="4040" y="3784"/>
                <a:ext cx="7" cy="7"/>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2" name="Freeform 153"/>
              <p:cNvSpPr>
                <a:spLocks/>
              </p:cNvSpPr>
              <p:nvPr/>
            </p:nvSpPr>
            <p:spPr bwMode="auto">
              <a:xfrm>
                <a:off x="4083" y="3808"/>
                <a:ext cx="6" cy="7"/>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3" name="Freeform 154"/>
              <p:cNvSpPr>
                <a:spLocks/>
              </p:cNvSpPr>
              <p:nvPr/>
            </p:nvSpPr>
            <p:spPr bwMode="auto">
              <a:xfrm>
                <a:off x="4050" y="3818"/>
                <a:ext cx="6" cy="6"/>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4" name="Freeform 155"/>
              <p:cNvSpPr>
                <a:spLocks/>
              </p:cNvSpPr>
              <p:nvPr/>
            </p:nvSpPr>
            <p:spPr bwMode="auto">
              <a:xfrm>
                <a:off x="4073" y="3775"/>
                <a:ext cx="8" cy="6"/>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5" name="Freeform 156"/>
              <p:cNvSpPr>
                <a:spLocks/>
              </p:cNvSpPr>
              <p:nvPr/>
            </p:nvSpPr>
            <p:spPr bwMode="auto">
              <a:xfrm>
                <a:off x="4049" y="3775"/>
                <a:ext cx="7" cy="7"/>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6" name="Freeform 157"/>
              <p:cNvSpPr>
                <a:spLocks/>
              </p:cNvSpPr>
              <p:nvPr/>
            </p:nvSpPr>
            <p:spPr bwMode="auto">
              <a:xfrm>
                <a:off x="4074" y="3818"/>
                <a:ext cx="7" cy="6"/>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7" name="Freeform 158"/>
              <p:cNvSpPr>
                <a:spLocks/>
              </p:cNvSpPr>
              <p:nvPr/>
            </p:nvSpPr>
            <p:spPr bwMode="auto">
              <a:xfrm>
                <a:off x="4040" y="3809"/>
                <a:ext cx="7" cy="6"/>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8" name="Freeform 159"/>
              <p:cNvSpPr>
                <a:spLocks/>
              </p:cNvSpPr>
              <p:nvPr/>
            </p:nvSpPr>
            <p:spPr bwMode="auto">
              <a:xfrm>
                <a:off x="4083" y="3783"/>
                <a:ext cx="6" cy="8"/>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9" name="Oval 160"/>
              <p:cNvSpPr>
                <a:spLocks noChangeArrowheads="1"/>
              </p:cNvSpPr>
              <p:nvPr/>
            </p:nvSpPr>
            <p:spPr bwMode="auto">
              <a:xfrm>
                <a:off x="3571" y="3746"/>
                <a:ext cx="107"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0" name="Oval 161"/>
              <p:cNvSpPr>
                <a:spLocks noChangeArrowheads="1"/>
              </p:cNvSpPr>
              <p:nvPr/>
            </p:nvSpPr>
            <p:spPr bwMode="auto">
              <a:xfrm>
                <a:off x="3594" y="3770"/>
                <a:ext cx="60"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1" name="Oval 162"/>
              <p:cNvSpPr>
                <a:spLocks noChangeArrowheads="1"/>
              </p:cNvSpPr>
              <p:nvPr/>
            </p:nvSpPr>
            <p:spPr bwMode="auto">
              <a:xfrm>
                <a:off x="3605" y="3780"/>
                <a:ext cx="39"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2" name="Oval 163"/>
              <p:cNvSpPr>
                <a:spLocks noChangeArrowheads="1"/>
              </p:cNvSpPr>
              <p:nvPr/>
            </p:nvSpPr>
            <p:spPr bwMode="auto">
              <a:xfrm>
                <a:off x="3614"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3" name="Freeform 164"/>
              <p:cNvSpPr>
                <a:spLocks/>
              </p:cNvSpPr>
              <p:nvPr/>
            </p:nvSpPr>
            <p:spPr bwMode="auto">
              <a:xfrm>
                <a:off x="3622" y="3784"/>
                <a:ext cx="5" cy="4"/>
              </a:xfrm>
              <a:custGeom>
                <a:avLst/>
                <a:gdLst>
                  <a:gd name="T0" fmla="*/ 1 w 5"/>
                  <a:gd name="T1" fmla="*/ 4 h 4"/>
                  <a:gd name="T2" fmla="*/ 0 w 5"/>
                  <a:gd name="T3" fmla="*/ 1 h 4"/>
                  <a:gd name="T4" fmla="*/ 1 w 5"/>
                  <a:gd name="T5" fmla="*/ 0 h 4"/>
                  <a:gd name="T6" fmla="*/ 3 w 5"/>
                  <a:gd name="T7" fmla="*/ 0 h 4"/>
                  <a:gd name="T8" fmla="*/ 5 w 5"/>
                  <a:gd name="T9" fmla="*/ 1 h 4"/>
                  <a:gd name="T10" fmla="*/ 3 w 5"/>
                  <a:gd name="T11" fmla="*/ 4 h 4"/>
                  <a:gd name="T12" fmla="*/ 1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4"/>
                    </a:moveTo>
                    <a:lnTo>
                      <a:pt x="0" y="1"/>
                    </a:lnTo>
                    <a:lnTo>
                      <a:pt x="1" y="0"/>
                    </a:lnTo>
                    <a:lnTo>
                      <a:pt x="3" y="0"/>
                    </a:lnTo>
                    <a:lnTo>
                      <a:pt x="5"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4" name="Freeform 165"/>
              <p:cNvSpPr>
                <a:spLocks/>
              </p:cNvSpPr>
              <p:nvPr/>
            </p:nvSpPr>
            <p:spPr bwMode="auto">
              <a:xfrm>
                <a:off x="3622" y="3813"/>
                <a:ext cx="5" cy="3"/>
              </a:xfrm>
              <a:custGeom>
                <a:avLst/>
                <a:gdLst>
                  <a:gd name="T0" fmla="*/ 1 w 5"/>
                  <a:gd name="T1" fmla="*/ 3 h 3"/>
                  <a:gd name="T2" fmla="*/ 0 w 5"/>
                  <a:gd name="T3" fmla="*/ 1 h 3"/>
                  <a:gd name="T4" fmla="*/ 1 w 5"/>
                  <a:gd name="T5" fmla="*/ 0 h 3"/>
                  <a:gd name="T6" fmla="*/ 3 w 5"/>
                  <a:gd name="T7" fmla="*/ 0 h 3"/>
                  <a:gd name="T8" fmla="*/ 5 w 5"/>
                  <a:gd name="T9" fmla="*/ 1 h 3"/>
                  <a:gd name="T10" fmla="*/ 3 w 5"/>
                  <a:gd name="T11" fmla="*/ 3 h 3"/>
                  <a:gd name="T12" fmla="*/ 1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1" y="3"/>
                    </a:moveTo>
                    <a:lnTo>
                      <a:pt x="0" y="1"/>
                    </a:lnTo>
                    <a:lnTo>
                      <a:pt x="1" y="0"/>
                    </a:lnTo>
                    <a:lnTo>
                      <a:pt x="3" y="0"/>
                    </a:lnTo>
                    <a:lnTo>
                      <a:pt x="5" y="1"/>
                    </a:lnTo>
                    <a:lnTo>
                      <a:pt x="3"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5" name="Freeform 166"/>
              <p:cNvSpPr>
                <a:spLocks/>
              </p:cNvSpPr>
              <p:nvPr/>
            </p:nvSpPr>
            <p:spPr bwMode="auto">
              <a:xfrm>
                <a:off x="3608"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6" name="Freeform 167"/>
              <p:cNvSpPr>
                <a:spLocks/>
              </p:cNvSpPr>
              <p:nvPr/>
            </p:nvSpPr>
            <p:spPr bwMode="auto">
              <a:xfrm>
                <a:off x="3637"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7" name="Freeform 168"/>
              <p:cNvSpPr>
                <a:spLocks/>
              </p:cNvSpPr>
              <p:nvPr/>
            </p:nvSpPr>
            <p:spPr bwMode="auto">
              <a:xfrm>
                <a:off x="3612" y="3808"/>
                <a:ext cx="4" cy="4"/>
              </a:xfrm>
              <a:custGeom>
                <a:avLst/>
                <a:gdLst>
                  <a:gd name="T0" fmla="*/ 4 w 4"/>
                  <a:gd name="T1" fmla="*/ 2 h 4"/>
                  <a:gd name="T2" fmla="*/ 4 w 4"/>
                  <a:gd name="T3" fmla="*/ 3 h 4"/>
                  <a:gd name="T4" fmla="*/ 1 w 4"/>
                  <a:gd name="T5" fmla="*/ 4 h 4"/>
                  <a:gd name="T6" fmla="*/ 0 w 4"/>
                  <a:gd name="T7" fmla="*/ 2 h 4"/>
                  <a:gd name="T8" fmla="*/ 1 w 4"/>
                  <a:gd name="T9" fmla="*/ 0 h 4"/>
                  <a:gd name="T10" fmla="*/ 3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4" y="3"/>
                    </a:lnTo>
                    <a:lnTo>
                      <a:pt x="1" y="4"/>
                    </a:lnTo>
                    <a:lnTo>
                      <a:pt x="0" y="2"/>
                    </a:lnTo>
                    <a:lnTo>
                      <a:pt x="1" y="0"/>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8" name="Freeform 169"/>
              <p:cNvSpPr>
                <a:spLocks/>
              </p:cNvSpPr>
              <p:nvPr/>
            </p:nvSpPr>
            <p:spPr bwMode="auto">
              <a:xfrm>
                <a:off x="3632" y="3788"/>
                <a:ext cx="4" cy="4"/>
              </a:xfrm>
              <a:custGeom>
                <a:avLst/>
                <a:gdLst>
                  <a:gd name="T0" fmla="*/ 4 w 4"/>
                  <a:gd name="T1" fmla="*/ 1 h 4"/>
                  <a:gd name="T2" fmla="*/ 4 w 4"/>
                  <a:gd name="T3" fmla="*/ 3 h 4"/>
                  <a:gd name="T4" fmla="*/ 2 w 4"/>
                  <a:gd name="T5" fmla="*/ 4 h 4"/>
                  <a:gd name="T6" fmla="*/ 0 w 4"/>
                  <a:gd name="T7" fmla="*/ 3 h 4"/>
                  <a:gd name="T8" fmla="*/ 1 w 4"/>
                  <a:gd name="T9" fmla="*/ 0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4" y="3"/>
                    </a:lnTo>
                    <a:lnTo>
                      <a:pt x="2" y="4"/>
                    </a:lnTo>
                    <a:lnTo>
                      <a:pt x="0" y="3"/>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9" name="Freeform 170"/>
              <p:cNvSpPr>
                <a:spLocks/>
              </p:cNvSpPr>
              <p:nvPr/>
            </p:nvSpPr>
            <p:spPr bwMode="auto">
              <a:xfrm>
                <a:off x="3632" y="3808"/>
                <a:ext cx="4" cy="4"/>
              </a:xfrm>
              <a:custGeom>
                <a:avLst/>
                <a:gdLst>
                  <a:gd name="T0" fmla="*/ 2 w 4"/>
                  <a:gd name="T1" fmla="*/ 0 h 4"/>
                  <a:gd name="T2" fmla="*/ 4 w 4"/>
                  <a:gd name="T3" fmla="*/ 0 h 4"/>
                  <a:gd name="T4" fmla="*/ 4 w 4"/>
                  <a:gd name="T5" fmla="*/ 2 h 4"/>
                  <a:gd name="T6" fmla="*/ 3 w 4"/>
                  <a:gd name="T7" fmla="*/ 4 h 4"/>
                  <a:gd name="T8" fmla="*/ 1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3" y="4"/>
                    </a:lnTo>
                    <a:lnTo>
                      <a:pt x="1"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0" name="Freeform 171"/>
              <p:cNvSpPr>
                <a:spLocks/>
              </p:cNvSpPr>
              <p:nvPr/>
            </p:nvSpPr>
            <p:spPr bwMode="auto">
              <a:xfrm>
                <a:off x="3612" y="3788"/>
                <a:ext cx="4" cy="4"/>
              </a:xfrm>
              <a:custGeom>
                <a:avLst/>
                <a:gdLst>
                  <a:gd name="T0" fmla="*/ 1 w 4"/>
                  <a:gd name="T1" fmla="*/ 0 h 4"/>
                  <a:gd name="T2" fmla="*/ 4 w 4"/>
                  <a:gd name="T3" fmla="*/ 0 h 4"/>
                  <a:gd name="T4" fmla="*/ 4 w 4"/>
                  <a:gd name="T5" fmla="*/ 3 h 4"/>
                  <a:gd name="T6" fmla="*/ 3 w 4"/>
                  <a:gd name="T7" fmla="*/ 4 h 4"/>
                  <a:gd name="T8" fmla="*/ 1 w 4"/>
                  <a:gd name="T9" fmla="*/ 3 h 4"/>
                  <a:gd name="T10" fmla="*/ 0 w 4"/>
                  <a:gd name="T11" fmla="*/ 1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lnTo>
                      <a:pt x="4" y="0"/>
                    </a:lnTo>
                    <a:lnTo>
                      <a:pt x="4" y="3"/>
                    </a:lnTo>
                    <a:lnTo>
                      <a:pt x="3" y="4"/>
                    </a:lnTo>
                    <a:lnTo>
                      <a:pt x="1"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1" name="Freeform 172"/>
              <p:cNvSpPr>
                <a:spLocks/>
              </p:cNvSpPr>
              <p:nvPr/>
            </p:nvSpPr>
            <p:spPr bwMode="auto">
              <a:xfrm>
                <a:off x="3621" y="3773"/>
                <a:ext cx="6"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2" name="Freeform 173"/>
              <p:cNvSpPr>
                <a:spLocks/>
              </p:cNvSpPr>
              <p:nvPr/>
            </p:nvSpPr>
            <p:spPr bwMode="auto">
              <a:xfrm>
                <a:off x="3621" y="3822"/>
                <a:ext cx="6"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3" name="Freeform 174"/>
              <p:cNvSpPr>
                <a:spLocks/>
              </p:cNvSpPr>
              <p:nvPr/>
            </p:nvSpPr>
            <p:spPr bwMode="auto">
              <a:xfrm>
                <a:off x="3597" y="3796"/>
                <a:ext cx="5" cy="7"/>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4" name="Freeform 175"/>
              <p:cNvSpPr>
                <a:spLocks/>
              </p:cNvSpPr>
              <p:nvPr/>
            </p:nvSpPr>
            <p:spPr bwMode="auto">
              <a:xfrm>
                <a:off x="3646"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5" name="Freeform 176"/>
              <p:cNvSpPr>
                <a:spLocks/>
              </p:cNvSpPr>
              <p:nvPr/>
            </p:nvSpPr>
            <p:spPr bwMode="auto">
              <a:xfrm>
                <a:off x="3600" y="3784"/>
                <a:ext cx="6" cy="7"/>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6" name="Freeform 177"/>
              <p:cNvSpPr>
                <a:spLocks/>
              </p:cNvSpPr>
              <p:nvPr/>
            </p:nvSpPr>
            <p:spPr bwMode="auto">
              <a:xfrm>
                <a:off x="3643" y="3808"/>
                <a:ext cx="6" cy="7"/>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7" name="Freeform 178"/>
              <p:cNvSpPr>
                <a:spLocks/>
              </p:cNvSpPr>
              <p:nvPr/>
            </p:nvSpPr>
            <p:spPr bwMode="auto">
              <a:xfrm>
                <a:off x="3609" y="3818"/>
                <a:ext cx="7" cy="6"/>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8" name="Freeform 179"/>
              <p:cNvSpPr>
                <a:spLocks/>
              </p:cNvSpPr>
              <p:nvPr/>
            </p:nvSpPr>
            <p:spPr bwMode="auto">
              <a:xfrm>
                <a:off x="3632" y="3775"/>
                <a:ext cx="8" cy="6"/>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9" name="Freeform 180"/>
              <p:cNvSpPr>
                <a:spLocks/>
              </p:cNvSpPr>
              <p:nvPr/>
            </p:nvSpPr>
            <p:spPr bwMode="auto">
              <a:xfrm>
                <a:off x="3608" y="3775"/>
                <a:ext cx="7" cy="7"/>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0" name="Freeform 181"/>
              <p:cNvSpPr>
                <a:spLocks/>
              </p:cNvSpPr>
              <p:nvPr/>
            </p:nvSpPr>
            <p:spPr bwMode="auto">
              <a:xfrm>
                <a:off x="3633" y="3818"/>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1" name="Freeform 182"/>
              <p:cNvSpPr>
                <a:spLocks/>
              </p:cNvSpPr>
              <p:nvPr/>
            </p:nvSpPr>
            <p:spPr bwMode="auto">
              <a:xfrm>
                <a:off x="3600" y="3809"/>
                <a:ext cx="6" cy="6"/>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2" name="Freeform 183"/>
              <p:cNvSpPr>
                <a:spLocks/>
              </p:cNvSpPr>
              <p:nvPr/>
            </p:nvSpPr>
            <p:spPr bwMode="auto">
              <a:xfrm>
                <a:off x="3642" y="3783"/>
                <a:ext cx="6" cy="8"/>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3" name="Oval 184"/>
              <p:cNvSpPr>
                <a:spLocks noChangeArrowheads="1"/>
              </p:cNvSpPr>
              <p:nvPr/>
            </p:nvSpPr>
            <p:spPr bwMode="auto">
              <a:xfrm>
                <a:off x="3450" y="3746"/>
                <a:ext cx="107"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4" name="Oval 185"/>
              <p:cNvSpPr>
                <a:spLocks noChangeArrowheads="1"/>
              </p:cNvSpPr>
              <p:nvPr/>
            </p:nvSpPr>
            <p:spPr bwMode="auto">
              <a:xfrm>
                <a:off x="3473" y="3770"/>
                <a:ext cx="60"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5" name="Oval 186"/>
              <p:cNvSpPr>
                <a:spLocks noChangeArrowheads="1"/>
              </p:cNvSpPr>
              <p:nvPr/>
            </p:nvSpPr>
            <p:spPr bwMode="auto">
              <a:xfrm>
                <a:off x="3484" y="3780"/>
                <a:ext cx="39"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6" name="Oval 187"/>
              <p:cNvSpPr>
                <a:spLocks noChangeArrowheads="1"/>
              </p:cNvSpPr>
              <p:nvPr/>
            </p:nvSpPr>
            <p:spPr bwMode="auto">
              <a:xfrm>
                <a:off x="3493"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7" name="Freeform 188"/>
              <p:cNvSpPr>
                <a:spLocks/>
              </p:cNvSpPr>
              <p:nvPr/>
            </p:nvSpPr>
            <p:spPr bwMode="auto">
              <a:xfrm>
                <a:off x="3501" y="3784"/>
                <a:ext cx="4" cy="4"/>
              </a:xfrm>
              <a:custGeom>
                <a:avLst/>
                <a:gdLst>
                  <a:gd name="T0" fmla="*/ 2 w 4"/>
                  <a:gd name="T1" fmla="*/ 4 h 4"/>
                  <a:gd name="T2" fmla="*/ 0 w 4"/>
                  <a:gd name="T3" fmla="*/ 1 h 4"/>
                  <a:gd name="T4" fmla="*/ 2 w 4"/>
                  <a:gd name="T5" fmla="*/ 0 h 4"/>
                  <a:gd name="T6" fmla="*/ 3 w 4"/>
                  <a:gd name="T7" fmla="*/ 0 h 4"/>
                  <a:gd name="T8" fmla="*/ 4 w 4"/>
                  <a:gd name="T9" fmla="*/ 1 h 4"/>
                  <a:gd name="T10" fmla="*/ 3 w 4"/>
                  <a:gd name="T11" fmla="*/ 4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lnTo>
                      <a:pt x="0" y="1"/>
                    </a:lnTo>
                    <a:lnTo>
                      <a:pt x="2" y="0"/>
                    </a:lnTo>
                    <a:lnTo>
                      <a:pt x="3" y="0"/>
                    </a:lnTo>
                    <a:lnTo>
                      <a:pt x="4" y="1"/>
                    </a:lnTo>
                    <a:lnTo>
                      <a:pt x="3" y="4"/>
                    </a:lnTo>
                    <a:lnTo>
                      <a:pt x="2"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8" name="Freeform 189"/>
              <p:cNvSpPr>
                <a:spLocks/>
              </p:cNvSpPr>
              <p:nvPr/>
            </p:nvSpPr>
            <p:spPr bwMode="auto">
              <a:xfrm>
                <a:off x="3501" y="3813"/>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9" name="Freeform 190"/>
              <p:cNvSpPr>
                <a:spLocks/>
              </p:cNvSpPr>
              <p:nvPr/>
            </p:nvSpPr>
            <p:spPr bwMode="auto">
              <a:xfrm>
                <a:off x="3487"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0" name="Freeform 191"/>
              <p:cNvSpPr>
                <a:spLocks/>
              </p:cNvSpPr>
              <p:nvPr/>
            </p:nvSpPr>
            <p:spPr bwMode="auto">
              <a:xfrm>
                <a:off x="3516"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1" name="Freeform 192"/>
              <p:cNvSpPr>
                <a:spLocks/>
              </p:cNvSpPr>
              <p:nvPr/>
            </p:nvSpPr>
            <p:spPr bwMode="auto">
              <a:xfrm>
                <a:off x="3492" y="3808"/>
                <a:ext cx="3" cy="4"/>
              </a:xfrm>
              <a:custGeom>
                <a:avLst/>
                <a:gdLst>
                  <a:gd name="T0" fmla="*/ 3 w 3"/>
                  <a:gd name="T1" fmla="*/ 2 h 4"/>
                  <a:gd name="T2" fmla="*/ 2 w 3"/>
                  <a:gd name="T3" fmla="*/ 3 h 4"/>
                  <a:gd name="T4" fmla="*/ 1 w 3"/>
                  <a:gd name="T5" fmla="*/ 4 h 4"/>
                  <a:gd name="T6" fmla="*/ 0 w 3"/>
                  <a:gd name="T7" fmla="*/ 2 h 4"/>
                  <a:gd name="T8" fmla="*/ 0 w 3"/>
                  <a:gd name="T9" fmla="*/ 0 h 4"/>
                  <a:gd name="T10" fmla="*/ 2 w 3"/>
                  <a:gd name="T11" fmla="*/ 0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2" y="3"/>
                    </a:lnTo>
                    <a:lnTo>
                      <a:pt x="1" y="4"/>
                    </a:lnTo>
                    <a:lnTo>
                      <a:pt x="0" y="2"/>
                    </a:lnTo>
                    <a:lnTo>
                      <a:pt x="0" y="0"/>
                    </a:lnTo>
                    <a:lnTo>
                      <a:pt x="2" y="0"/>
                    </a:lnTo>
                    <a:lnTo>
                      <a:pt x="3"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2" name="Freeform 193"/>
              <p:cNvSpPr>
                <a:spLocks/>
              </p:cNvSpPr>
              <p:nvPr/>
            </p:nvSpPr>
            <p:spPr bwMode="auto">
              <a:xfrm>
                <a:off x="3511" y="3788"/>
                <a:ext cx="4" cy="4"/>
              </a:xfrm>
              <a:custGeom>
                <a:avLst/>
                <a:gdLst>
                  <a:gd name="T0" fmla="*/ 4 w 4"/>
                  <a:gd name="T1" fmla="*/ 1 h 4"/>
                  <a:gd name="T2" fmla="*/ 4 w 4"/>
                  <a:gd name="T3" fmla="*/ 3 h 4"/>
                  <a:gd name="T4" fmla="*/ 2 w 4"/>
                  <a:gd name="T5" fmla="*/ 4 h 4"/>
                  <a:gd name="T6" fmla="*/ 0 w 4"/>
                  <a:gd name="T7" fmla="*/ 3 h 4"/>
                  <a:gd name="T8" fmla="*/ 1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4" y="3"/>
                    </a:lnTo>
                    <a:lnTo>
                      <a:pt x="2" y="4"/>
                    </a:lnTo>
                    <a:lnTo>
                      <a:pt x="0" y="3"/>
                    </a:lnTo>
                    <a:lnTo>
                      <a:pt x="1"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3" name="Freeform 194"/>
              <p:cNvSpPr>
                <a:spLocks/>
              </p:cNvSpPr>
              <p:nvPr/>
            </p:nvSpPr>
            <p:spPr bwMode="auto">
              <a:xfrm>
                <a:off x="3511" y="3808"/>
                <a:ext cx="4" cy="4"/>
              </a:xfrm>
              <a:custGeom>
                <a:avLst/>
                <a:gdLst>
                  <a:gd name="T0" fmla="*/ 2 w 4"/>
                  <a:gd name="T1" fmla="*/ 0 h 4"/>
                  <a:gd name="T2" fmla="*/ 4 w 4"/>
                  <a:gd name="T3" fmla="*/ 0 h 4"/>
                  <a:gd name="T4" fmla="*/ 4 w 4"/>
                  <a:gd name="T5" fmla="*/ 2 h 4"/>
                  <a:gd name="T6" fmla="*/ 2 w 4"/>
                  <a:gd name="T7" fmla="*/ 4 h 4"/>
                  <a:gd name="T8" fmla="*/ 1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2" y="4"/>
                    </a:lnTo>
                    <a:lnTo>
                      <a:pt x="1"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4" name="Freeform 195"/>
              <p:cNvSpPr>
                <a:spLocks/>
              </p:cNvSpPr>
              <p:nvPr/>
            </p:nvSpPr>
            <p:spPr bwMode="auto">
              <a:xfrm>
                <a:off x="3492" y="3788"/>
                <a:ext cx="3" cy="4"/>
              </a:xfrm>
              <a:custGeom>
                <a:avLst/>
                <a:gdLst>
                  <a:gd name="T0" fmla="*/ 1 w 3"/>
                  <a:gd name="T1" fmla="*/ 0 h 4"/>
                  <a:gd name="T2" fmla="*/ 2 w 3"/>
                  <a:gd name="T3" fmla="*/ 0 h 4"/>
                  <a:gd name="T4" fmla="*/ 3 w 3"/>
                  <a:gd name="T5" fmla="*/ 3 h 4"/>
                  <a:gd name="T6" fmla="*/ 2 w 3"/>
                  <a:gd name="T7" fmla="*/ 4 h 4"/>
                  <a:gd name="T8" fmla="*/ 0 w 3"/>
                  <a:gd name="T9" fmla="*/ 3 h 4"/>
                  <a:gd name="T10" fmla="*/ 0 w 3"/>
                  <a:gd name="T11" fmla="*/ 1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2" y="0"/>
                    </a:lnTo>
                    <a:lnTo>
                      <a:pt x="3" y="3"/>
                    </a:lnTo>
                    <a:lnTo>
                      <a:pt x="2" y="4"/>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5" name="Freeform 196"/>
              <p:cNvSpPr>
                <a:spLocks/>
              </p:cNvSpPr>
              <p:nvPr/>
            </p:nvSpPr>
            <p:spPr bwMode="auto">
              <a:xfrm>
                <a:off x="3500" y="3773"/>
                <a:ext cx="7"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6" name="Freeform 197"/>
              <p:cNvSpPr>
                <a:spLocks/>
              </p:cNvSpPr>
              <p:nvPr/>
            </p:nvSpPr>
            <p:spPr bwMode="auto">
              <a:xfrm>
                <a:off x="3500" y="3822"/>
                <a:ext cx="7"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7" name="Freeform 198"/>
              <p:cNvSpPr>
                <a:spLocks/>
              </p:cNvSpPr>
              <p:nvPr/>
            </p:nvSpPr>
            <p:spPr bwMode="auto">
              <a:xfrm>
                <a:off x="3476"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8" name="Freeform 199"/>
              <p:cNvSpPr>
                <a:spLocks/>
              </p:cNvSpPr>
              <p:nvPr/>
            </p:nvSpPr>
            <p:spPr bwMode="auto">
              <a:xfrm>
                <a:off x="3525" y="3796"/>
                <a:ext cx="5" cy="7"/>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9" name="Freeform 200"/>
              <p:cNvSpPr>
                <a:spLocks/>
              </p:cNvSpPr>
              <p:nvPr/>
            </p:nvSpPr>
            <p:spPr bwMode="auto">
              <a:xfrm>
                <a:off x="3478" y="3784"/>
                <a:ext cx="7" cy="7"/>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0" name="Freeform 201"/>
              <p:cNvSpPr>
                <a:spLocks/>
              </p:cNvSpPr>
              <p:nvPr/>
            </p:nvSpPr>
            <p:spPr bwMode="auto">
              <a:xfrm>
                <a:off x="3521" y="3808"/>
                <a:ext cx="7" cy="7"/>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1" name="Freeform 202"/>
              <p:cNvSpPr>
                <a:spLocks/>
              </p:cNvSpPr>
              <p:nvPr/>
            </p:nvSpPr>
            <p:spPr bwMode="auto">
              <a:xfrm>
                <a:off x="3488" y="3818"/>
                <a:ext cx="7" cy="6"/>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2" name="Freeform 203"/>
              <p:cNvSpPr>
                <a:spLocks/>
              </p:cNvSpPr>
              <p:nvPr/>
            </p:nvSpPr>
            <p:spPr bwMode="auto">
              <a:xfrm>
                <a:off x="3512" y="3775"/>
                <a:ext cx="7" cy="6"/>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3" name="Freeform 204"/>
              <p:cNvSpPr>
                <a:spLocks/>
              </p:cNvSpPr>
              <p:nvPr/>
            </p:nvSpPr>
            <p:spPr bwMode="auto">
              <a:xfrm>
                <a:off x="3487" y="3775"/>
                <a:ext cx="7" cy="7"/>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4" name="Freeform 205"/>
              <p:cNvSpPr>
                <a:spLocks/>
              </p:cNvSpPr>
              <p:nvPr/>
            </p:nvSpPr>
            <p:spPr bwMode="auto">
              <a:xfrm>
                <a:off x="3512" y="3818"/>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5" name="Freeform 206"/>
              <p:cNvSpPr>
                <a:spLocks/>
              </p:cNvSpPr>
              <p:nvPr/>
            </p:nvSpPr>
            <p:spPr bwMode="auto">
              <a:xfrm>
                <a:off x="3479" y="3809"/>
                <a:ext cx="7" cy="6"/>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6" name="Freeform 207"/>
              <p:cNvSpPr>
                <a:spLocks/>
              </p:cNvSpPr>
              <p:nvPr/>
            </p:nvSpPr>
            <p:spPr bwMode="auto">
              <a:xfrm>
                <a:off x="3521" y="3783"/>
                <a:ext cx="6" cy="8"/>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7" name="Rectangle 208"/>
              <p:cNvSpPr>
                <a:spLocks noChangeArrowheads="1"/>
              </p:cNvSpPr>
              <p:nvPr/>
            </p:nvSpPr>
            <p:spPr bwMode="auto">
              <a:xfrm>
                <a:off x="3932" y="3610"/>
                <a:ext cx="6" cy="4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8" name="Oval 209"/>
              <p:cNvSpPr>
                <a:spLocks noChangeArrowheads="1"/>
              </p:cNvSpPr>
              <p:nvPr/>
            </p:nvSpPr>
            <p:spPr bwMode="auto">
              <a:xfrm>
                <a:off x="3924" y="3655"/>
                <a:ext cx="8" cy="19"/>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9" name="Freeform 210"/>
              <p:cNvSpPr>
                <a:spLocks/>
              </p:cNvSpPr>
              <p:nvPr/>
            </p:nvSpPr>
            <p:spPr bwMode="auto">
              <a:xfrm>
                <a:off x="3919" y="3604"/>
                <a:ext cx="22" cy="62"/>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0" name="Freeform 211"/>
              <p:cNvSpPr>
                <a:spLocks/>
              </p:cNvSpPr>
              <p:nvPr/>
            </p:nvSpPr>
            <p:spPr bwMode="auto">
              <a:xfrm>
                <a:off x="3945" y="3592"/>
                <a:ext cx="29" cy="20"/>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1" name="Rectangle 212"/>
              <p:cNvSpPr>
                <a:spLocks noChangeArrowheads="1"/>
              </p:cNvSpPr>
              <p:nvPr/>
            </p:nvSpPr>
            <p:spPr bwMode="auto">
              <a:xfrm>
                <a:off x="3876" y="3780"/>
                <a:ext cx="79" cy="3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2" name="Rectangle 213"/>
              <p:cNvSpPr>
                <a:spLocks noChangeArrowheads="1"/>
              </p:cNvSpPr>
              <p:nvPr/>
            </p:nvSpPr>
            <p:spPr bwMode="auto">
              <a:xfrm>
                <a:off x="3873" y="3814"/>
                <a:ext cx="86" cy="9"/>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3" name="Freeform 214"/>
              <p:cNvSpPr>
                <a:spLocks/>
              </p:cNvSpPr>
              <p:nvPr/>
            </p:nvSpPr>
            <p:spPr bwMode="auto">
              <a:xfrm>
                <a:off x="3966" y="3666"/>
                <a:ext cx="32" cy="75"/>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4" name="Freeform 215"/>
              <p:cNvSpPr>
                <a:spLocks/>
              </p:cNvSpPr>
              <p:nvPr/>
            </p:nvSpPr>
            <p:spPr bwMode="auto">
              <a:xfrm>
                <a:off x="3850" y="3751"/>
                <a:ext cx="28" cy="60"/>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5" name="Freeform 216"/>
              <p:cNvSpPr>
                <a:spLocks/>
              </p:cNvSpPr>
              <p:nvPr/>
            </p:nvSpPr>
            <p:spPr bwMode="auto">
              <a:xfrm>
                <a:off x="3991" y="3725"/>
                <a:ext cx="143" cy="84"/>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6" name="Freeform 217"/>
              <p:cNvSpPr>
                <a:spLocks/>
              </p:cNvSpPr>
              <p:nvPr/>
            </p:nvSpPr>
            <p:spPr bwMode="auto">
              <a:xfrm>
                <a:off x="4129" y="3779"/>
                <a:ext cx="15" cy="36"/>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7" name="Freeform 218"/>
              <p:cNvSpPr>
                <a:spLocks/>
              </p:cNvSpPr>
              <p:nvPr/>
            </p:nvSpPr>
            <p:spPr bwMode="auto">
              <a:xfrm>
                <a:off x="3721" y="3760"/>
                <a:ext cx="114" cy="66"/>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8" name="Rectangle 219"/>
              <p:cNvSpPr>
                <a:spLocks noChangeArrowheads="1"/>
              </p:cNvSpPr>
              <p:nvPr/>
            </p:nvSpPr>
            <p:spPr bwMode="auto">
              <a:xfrm>
                <a:off x="3751" y="3750"/>
                <a:ext cx="15" cy="86"/>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9" name="Rectangle 220"/>
              <p:cNvSpPr>
                <a:spLocks noChangeArrowheads="1"/>
              </p:cNvSpPr>
              <p:nvPr/>
            </p:nvSpPr>
            <p:spPr bwMode="auto">
              <a:xfrm>
                <a:off x="3789" y="3750"/>
                <a:ext cx="15" cy="86"/>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0" name="Rectangle 221"/>
              <p:cNvSpPr>
                <a:spLocks noChangeArrowheads="1"/>
              </p:cNvSpPr>
              <p:nvPr/>
            </p:nvSpPr>
            <p:spPr bwMode="auto">
              <a:xfrm>
                <a:off x="3876" y="3777"/>
                <a:ext cx="79"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1" name="Rectangle 222"/>
              <p:cNvSpPr>
                <a:spLocks noChangeArrowheads="1"/>
              </p:cNvSpPr>
              <p:nvPr/>
            </p:nvSpPr>
            <p:spPr bwMode="auto">
              <a:xfrm>
                <a:off x="3873" y="3813"/>
                <a:ext cx="86" cy="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2" name="Rectangle 223"/>
              <p:cNvSpPr>
                <a:spLocks noChangeArrowheads="1"/>
              </p:cNvSpPr>
              <p:nvPr/>
            </p:nvSpPr>
            <p:spPr bwMode="auto">
              <a:xfrm>
                <a:off x="3966" y="3723"/>
                <a:ext cx="32"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3" name="Rectangle 224"/>
              <p:cNvSpPr>
                <a:spLocks noChangeArrowheads="1"/>
              </p:cNvSpPr>
              <p:nvPr/>
            </p:nvSpPr>
            <p:spPr bwMode="auto">
              <a:xfrm>
                <a:off x="3966" y="3706"/>
                <a:ext cx="32"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4" name="Rectangle 225"/>
              <p:cNvSpPr>
                <a:spLocks noChangeArrowheads="1"/>
              </p:cNvSpPr>
              <p:nvPr/>
            </p:nvSpPr>
            <p:spPr bwMode="auto">
              <a:xfrm>
                <a:off x="3966" y="3672"/>
                <a:ext cx="32"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5" name="Rectangle 226"/>
              <p:cNvSpPr>
                <a:spLocks noChangeArrowheads="1"/>
              </p:cNvSpPr>
              <p:nvPr/>
            </p:nvSpPr>
            <p:spPr bwMode="auto">
              <a:xfrm>
                <a:off x="3913" y="3578"/>
                <a:ext cx="3" cy="6"/>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6" name="Rectangle 227"/>
              <p:cNvSpPr>
                <a:spLocks noChangeArrowheads="1"/>
              </p:cNvSpPr>
              <p:nvPr/>
            </p:nvSpPr>
            <p:spPr bwMode="auto">
              <a:xfrm>
                <a:off x="3874" y="3578"/>
                <a:ext cx="4" cy="6"/>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8" name="Group 4"/>
            <p:cNvGrpSpPr>
              <a:grpSpLocks noChangeAspect="1"/>
            </p:cNvGrpSpPr>
            <p:nvPr/>
          </p:nvGrpSpPr>
          <p:grpSpPr bwMode="auto">
            <a:xfrm>
              <a:off x="5611203" y="5759316"/>
              <a:ext cx="1365250" cy="742950"/>
              <a:chOff x="3490" y="3579"/>
              <a:chExt cx="860" cy="468"/>
            </a:xfrm>
          </p:grpSpPr>
          <p:sp>
            <p:nvSpPr>
              <p:cNvPr id="39" name="AutoShape 3"/>
              <p:cNvSpPr>
                <a:spLocks noChangeAspect="1" noChangeArrowheads="1" noTextEdit="1"/>
              </p:cNvSpPr>
              <p:nvPr/>
            </p:nvSpPr>
            <p:spPr bwMode="auto">
              <a:xfrm>
                <a:off x="3490" y="3579"/>
                <a:ext cx="8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3" name="Rectangle 5"/>
              <p:cNvSpPr>
                <a:spLocks noChangeArrowheads="1"/>
              </p:cNvSpPr>
              <p:nvPr/>
            </p:nvSpPr>
            <p:spPr bwMode="auto">
              <a:xfrm>
                <a:off x="4018" y="3737"/>
                <a:ext cx="94" cy="9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07" name="Freeform 6"/>
              <p:cNvSpPr>
                <a:spLocks/>
              </p:cNvSpPr>
              <p:nvPr/>
            </p:nvSpPr>
            <p:spPr bwMode="auto">
              <a:xfrm>
                <a:off x="3640" y="3907"/>
                <a:ext cx="69" cy="33"/>
              </a:xfrm>
              <a:custGeom>
                <a:avLst/>
                <a:gdLst>
                  <a:gd name="T0" fmla="*/ 0 w 69"/>
                  <a:gd name="T1" fmla="*/ 11 h 33"/>
                  <a:gd name="T2" fmla="*/ 55 w 69"/>
                  <a:gd name="T3" fmla="*/ 0 h 33"/>
                  <a:gd name="T4" fmla="*/ 69 w 69"/>
                  <a:gd name="T5" fmla="*/ 28 h 33"/>
                  <a:gd name="T6" fmla="*/ 0 w 69"/>
                  <a:gd name="T7" fmla="*/ 33 h 33"/>
                  <a:gd name="T8" fmla="*/ 0 w 69"/>
                  <a:gd name="T9" fmla="*/ 11 h 33"/>
                </a:gdLst>
                <a:ahLst/>
                <a:cxnLst>
                  <a:cxn ang="0">
                    <a:pos x="T0" y="T1"/>
                  </a:cxn>
                  <a:cxn ang="0">
                    <a:pos x="T2" y="T3"/>
                  </a:cxn>
                  <a:cxn ang="0">
                    <a:pos x="T4" y="T5"/>
                  </a:cxn>
                  <a:cxn ang="0">
                    <a:pos x="T6" y="T7"/>
                  </a:cxn>
                  <a:cxn ang="0">
                    <a:pos x="T8" y="T9"/>
                  </a:cxn>
                </a:cxnLst>
                <a:rect l="0" t="0" r="r" b="b"/>
                <a:pathLst>
                  <a:path w="69" h="33">
                    <a:moveTo>
                      <a:pt x="0" y="11"/>
                    </a:moveTo>
                    <a:lnTo>
                      <a:pt x="55" y="0"/>
                    </a:lnTo>
                    <a:lnTo>
                      <a:pt x="69" y="28"/>
                    </a:lnTo>
                    <a:lnTo>
                      <a:pt x="0" y="33"/>
                    </a:lnTo>
                    <a:lnTo>
                      <a:pt x="0" y="11"/>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8" name="Rectangle 7"/>
              <p:cNvSpPr>
                <a:spLocks noChangeArrowheads="1"/>
              </p:cNvSpPr>
              <p:nvPr/>
            </p:nvSpPr>
            <p:spPr bwMode="auto">
              <a:xfrm>
                <a:off x="3998" y="3933"/>
                <a:ext cx="40" cy="5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9" name="Rectangle 8"/>
              <p:cNvSpPr>
                <a:spLocks noChangeArrowheads="1"/>
              </p:cNvSpPr>
              <p:nvPr/>
            </p:nvSpPr>
            <p:spPr bwMode="auto">
              <a:xfrm>
                <a:off x="3826" y="3919"/>
                <a:ext cx="214" cy="37"/>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9" name="Rectangle 9"/>
              <p:cNvSpPr>
                <a:spLocks noChangeArrowheads="1"/>
              </p:cNvSpPr>
              <p:nvPr/>
            </p:nvSpPr>
            <p:spPr bwMode="auto">
              <a:xfrm>
                <a:off x="4047" y="3919"/>
                <a:ext cx="98" cy="6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0" name="Oval 10"/>
              <p:cNvSpPr>
                <a:spLocks noChangeArrowheads="1"/>
              </p:cNvSpPr>
              <p:nvPr/>
            </p:nvSpPr>
            <p:spPr bwMode="auto">
              <a:xfrm>
                <a:off x="4090" y="3713"/>
                <a:ext cx="13" cy="11"/>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1" name="Rectangle 11"/>
              <p:cNvSpPr>
                <a:spLocks noChangeArrowheads="1"/>
              </p:cNvSpPr>
              <p:nvPr/>
            </p:nvSpPr>
            <p:spPr bwMode="auto">
              <a:xfrm>
                <a:off x="4051" y="3713"/>
                <a:ext cx="44" cy="1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2" name="Freeform 12"/>
              <p:cNvSpPr>
                <a:spLocks/>
              </p:cNvSpPr>
              <p:nvPr/>
            </p:nvSpPr>
            <p:spPr bwMode="auto">
              <a:xfrm>
                <a:off x="3596" y="3896"/>
                <a:ext cx="133" cy="38"/>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3" name="Rectangle 13"/>
              <p:cNvSpPr>
                <a:spLocks noChangeArrowheads="1"/>
              </p:cNvSpPr>
              <p:nvPr/>
            </p:nvSpPr>
            <p:spPr bwMode="auto">
              <a:xfrm>
                <a:off x="4018" y="3927"/>
                <a:ext cx="89" cy="3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8" name="Rectangle 14"/>
              <p:cNvSpPr>
                <a:spLocks noChangeArrowheads="1"/>
              </p:cNvSpPr>
              <p:nvPr/>
            </p:nvSpPr>
            <p:spPr bwMode="auto">
              <a:xfrm>
                <a:off x="4018" y="3927"/>
                <a:ext cx="89" cy="11"/>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9" name="Rectangle 15"/>
              <p:cNvSpPr>
                <a:spLocks noChangeArrowheads="1"/>
              </p:cNvSpPr>
              <p:nvPr/>
            </p:nvSpPr>
            <p:spPr bwMode="auto">
              <a:xfrm>
                <a:off x="3546" y="3919"/>
                <a:ext cx="284" cy="48"/>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0" name="Freeform 16"/>
              <p:cNvSpPr>
                <a:spLocks/>
              </p:cNvSpPr>
              <p:nvPr/>
            </p:nvSpPr>
            <p:spPr bwMode="auto">
              <a:xfrm>
                <a:off x="4309" y="3891"/>
                <a:ext cx="17" cy="18"/>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1" name="Freeform 17"/>
              <p:cNvSpPr>
                <a:spLocks/>
              </p:cNvSpPr>
              <p:nvPr/>
            </p:nvSpPr>
            <p:spPr bwMode="auto">
              <a:xfrm>
                <a:off x="4149" y="3891"/>
                <a:ext cx="187" cy="107"/>
              </a:xfrm>
              <a:custGeom>
                <a:avLst/>
                <a:gdLst>
                  <a:gd name="T0" fmla="*/ 11 w 187"/>
                  <a:gd name="T1" fmla="*/ 95 h 107"/>
                  <a:gd name="T2" fmla="*/ 73 w 187"/>
                  <a:gd name="T3" fmla="*/ 95 h 107"/>
                  <a:gd name="T4" fmla="*/ 168 w 187"/>
                  <a:gd name="T5" fmla="*/ 107 h 107"/>
                  <a:gd name="T6" fmla="*/ 187 w 187"/>
                  <a:gd name="T7" fmla="*/ 101 h 107"/>
                  <a:gd name="T8" fmla="*/ 187 w 187"/>
                  <a:gd name="T9" fmla="*/ 64 h 107"/>
                  <a:gd name="T10" fmla="*/ 178 w 187"/>
                  <a:gd name="T11" fmla="*/ 55 h 107"/>
                  <a:gd name="T12" fmla="*/ 161 w 187"/>
                  <a:gd name="T13" fmla="*/ 28 h 107"/>
                  <a:gd name="T14" fmla="*/ 135 w 187"/>
                  <a:gd name="T15" fmla="*/ 12 h 107"/>
                  <a:gd name="T16" fmla="*/ 96 w 187"/>
                  <a:gd name="T17" fmla="*/ 0 h 107"/>
                  <a:gd name="T18" fmla="*/ 0 w 187"/>
                  <a:gd name="T19" fmla="*/ 13 h 107"/>
                  <a:gd name="T20" fmla="*/ 23 w 187"/>
                  <a:gd name="T21" fmla="*/ 42 h 107"/>
                  <a:gd name="T22" fmla="*/ 11 w 187"/>
                  <a:gd name="T23"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07">
                    <a:moveTo>
                      <a:pt x="11" y="95"/>
                    </a:moveTo>
                    <a:lnTo>
                      <a:pt x="73" y="95"/>
                    </a:lnTo>
                    <a:lnTo>
                      <a:pt x="168" y="107"/>
                    </a:lnTo>
                    <a:lnTo>
                      <a:pt x="187" y="101"/>
                    </a:lnTo>
                    <a:lnTo>
                      <a:pt x="187" y="64"/>
                    </a:lnTo>
                    <a:lnTo>
                      <a:pt x="178" y="55"/>
                    </a:lnTo>
                    <a:lnTo>
                      <a:pt x="161" y="28"/>
                    </a:lnTo>
                    <a:lnTo>
                      <a:pt x="135" y="12"/>
                    </a:lnTo>
                    <a:lnTo>
                      <a:pt x="96" y="0"/>
                    </a:lnTo>
                    <a:lnTo>
                      <a:pt x="0" y="13"/>
                    </a:lnTo>
                    <a:lnTo>
                      <a:pt x="23" y="42"/>
                    </a:lnTo>
                    <a:lnTo>
                      <a:pt x="11" y="95"/>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2" name="Freeform 18"/>
              <p:cNvSpPr>
                <a:spLocks/>
              </p:cNvSpPr>
              <p:nvPr/>
            </p:nvSpPr>
            <p:spPr bwMode="auto">
              <a:xfrm>
                <a:off x="4286" y="3815"/>
                <a:ext cx="32" cy="104"/>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3" name="Freeform 19"/>
              <p:cNvSpPr>
                <a:spLocks noEditPoints="1"/>
              </p:cNvSpPr>
              <p:nvPr/>
            </p:nvSpPr>
            <p:spPr bwMode="auto">
              <a:xfrm>
                <a:off x="3826" y="3659"/>
                <a:ext cx="477" cy="334"/>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p>
            </p:txBody>
          </p:sp>
          <p:sp>
            <p:nvSpPr>
              <p:cNvPr id="134" name="Oval 20"/>
              <p:cNvSpPr>
                <a:spLocks noChangeArrowheads="1"/>
              </p:cNvSpPr>
              <p:nvPr/>
            </p:nvSpPr>
            <p:spPr bwMode="auto">
              <a:xfrm>
                <a:off x="4186"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5" name="Oval 21"/>
              <p:cNvSpPr>
                <a:spLocks noChangeArrowheads="1"/>
              </p:cNvSpPr>
              <p:nvPr/>
            </p:nvSpPr>
            <p:spPr bwMode="auto">
              <a:xfrm>
                <a:off x="4215"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6" name="Oval 22"/>
              <p:cNvSpPr>
                <a:spLocks noChangeArrowheads="1"/>
              </p:cNvSpPr>
              <p:nvPr/>
            </p:nvSpPr>
            <p:spPr bwMode="auto">
              <a:xfrm>
                <a:off x="4228" y="3958"/>
                <a:ext cx="49"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7" name="Freeform 23"/>
              <p:cNvSpPr>
                <a:spLocks/>
              </p:cNvSpPr>
              <p:nvPr/>
            </p:nvSpPr>
            <p:spPr bwMode="auto">
              <a:xfrm>
                <a:off x="3987" y="3745"/>
                <a:ext cx="35" cy="188"/>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8" name="Freeform 24"/>
              <p:cNvSpPr>
                <a:spLocks/>
              </p:cNvSpPr>
              <p:nvPr/>
            </p:nvSpPr>
            <p:spPr bwMode="auto">
              <a:xfrm>
                <a:off x="3986" y="3580"/>
                <a:ext cx="25" cy="182"/>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9" name="Freeform 25"/>
              <p:cNvSpPr>
                <a:spLocks/>
              </p:cNvSpPr>
              <p:nvPr/>
            </p:nvSpPr>
            <p:spPr bwMode="auto">
              <a:xfrm>
                <a:off x="4011" y="3690"/>
                <a:ext cx="73" cy="27"/>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0" name="Oval 26"/>
              <p:cNvSpPr>
                <a:spLocks noChangeArrowheads="1"/>
              </p:cNvSpPr>
              <p:nvPr/>
            </p:nvSpPr>
            <p:spPr bwMode="auto">
              <a:xfrm>
                <a:off x="4240" y="3970"/>
                <a:ext cx="24"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1" name="Freeform 27"/>
              <p:cNvSpPr>
                <a:spLocks/>
              </p:cNvSpPr>
              <p:nvPr/>
            </p:nvSpPr>
            <p:spPr bwMode="auto">
              <a:xfrm>
                <a:off x="4250" y="3963"/>
                <a:ext cx="4" cy="4"/>
              </a:xfrm>
              <a:custGeom>
                <a:avLst/>
                <a:gdLst>
                  <a:gd name="T0" fmla="*/ 1 w 4"/>
                  <a:gd name="T1" fmla="*/ 4 h 4"/>
                  <a:gd name="T2" fmla="*/ 0 w 4"/>
                  <a:gd name="T3" fmla="*/ 1 h 4"/>
                  <a:gd name="T4" fmla="*/ 1 w 4"/>
                  <a:gd name="T5" fmla="*/ 0 h 4"/>
                  <a:gd name="T6" fmla="*/ 3 w 4"/>
                  <a:gd name="T7" fmla="*/ 0 h 4"/>
                  <a:gd name="T8" fmla="*/ 4 w 4"/>
                  <a:gd name="T9" fmla="*/ 1 h 4"/>
                  <a:gd name="T10" fmla="*/ 3 w 4"/>
                  <a:gd name="T11" fmla="*/ 4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0" y="1"/>
                    </a:lnTo>
                    <a:lnTo>
                      <a:pt x="1" y="0"/>
                    </a:lnTo>
                    <a:lnTo>
                      <a:pt x="3" y="0"/>
                    </a:lnTo>
                    <a:lnTo>
                      <a:pt x="4"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2" name="Freeform 28"/>
              <p:cNvSpPr>
                <a:spLocks/>
              </p:cNvSpPr>
              <p:nvPr/>
            </p:nvSpPr>
            <p:spPr bwMode="auto">
              <a:xfrm>
                <a:off x="4250" y="3998"/>
                <a:ext cx="4" cy="5"/>
              </a:xfrm>
              <a:custGeom>
                <a:avLst/>
                <a:gdLst>
                  <a:gd name="T0" fmla="*/ 1 w 4"/>
                  <a:gd name="T1" fmla="*/ 5 h 5"/>
                  <a:gd name="T2" fmla="*/ 0 w 4"/>
                  <a:gd name="T3" fmla="*/ 2 h 5"/>
                  <a:gd name="T4" fmla="*/ 1 w 4"/>
                  <a:gd name="T5" fmla="*/ 0 h 5"/>
                  <a:gd name="T6" fmla="*/ 3 w 4"/>
                  <a:gd name="T7" fmla="*/ 0 h 5"/>
                  <a:gd name="T8" fmla="*/ 4 w 4"/>
                  <a:gd name="T9" fmla="*/ 2 h 5"/>
                  <a:gd name="T10" fmla="*/ 3 w 4"/>
                  <a:gd name="T11" fmla="*/ 5 h 5"/>
                  <a:gd name="T12" fmla="*/ 1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5"/>
                    </a:moveTo>
                    <a:lnTo>
                      <a:pt x="0" y="2"/>
                    </a:lnTo>
                    <a:lnTo>
                      <a:pt x="1" y="0"/>
                    </a:lnTo>
                    <a:lnTo>
                      <a:pt x="3" y="0"/>
                    </a:lnTo>
                    <a:lnTo>
                      <a:pt x="4" y="2"/>
                    </a:lnTo>
                    <a:lnTo>
                      <a:pt x="3" y="5"/>
                    </a:lnTo>
                    <a:lnTo>
                      <a:pt x="1"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3" name="Freeform 29"/>
              <p:cNvSpPr>
                <a:spLocks/>
              </p:cNvSpPr>
              <p:nvPr/>
            </p:nvSpPr>
            <p:spPr bwMode="auto">
              <a:xfrm>
                <a:off x="4232"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4" name="Freeform 30"/>
              <p:cNvSpPr>
                <a:spLocks/>
              </p:cNvSpPr>
              <p:nvPr/>
            </p:nvSpPr>
            <p:spPr bwMode="auto">
              <a:xfrm>
                <a:off x="4268" y="3980"/>
                <a:ext cx="3" cy="5"/>
              </a:xfrm>
              <a:custGeom>
                <a:avLst/>
                <a:gdLst>
                  <a:gd name="T0" fmla="*/ 3 w 3"/>
                  <a:gd name="T1" fmla="*/ 4 h 5"/>
                  <a:gd name="T2" fmla="*/ 2 w 3"/>
                  <a:gd name="T3" fmla="*/ 5 h 5"/>
                  <a:gd name="T4" fmla="*/ 0 w 3"/>
                  <a:gd name="T5" fmla="*/ 4 h 5"/>
                  <a:gd name="T6" fmla="*/ 0 w 3"/>
                  <a:gd name="T7" fmla="*/ 1 h 5"/>
                  <a:gd name="T8" fmla="*/ 2 w 3"/>
                  <a:gd name="T9" fmla="*/ 0 h 5"/>
                  <a:gd name="T10" fmla="*/ 3 w 3"/>
                  <a:gd name="T11" fmla="*/ 1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lnTo>
                      <a:pt x="2" y="5"/>
                    </a:lnTo>
                    <a:lnTo>
                      <a:pt x="0" y="4"/>
                    </a:lnTo>
                    <a:lnTo>
                      <a:pt x="0" y="1"/>
                    </a:lnTo>
                    <a:lnTo>
                      <a:pt x="2" y="0"/>
                    </a:lnTo>
                    <a:lnTo>
                      <a:pt x="3" y="1"/>
                    </a:lnTo>
                    <a:lnTo>
                      <a:pt x="3"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5" name="Freeform 31"/>
              <p:cNvSpPr>
                <a:spLocks/>
              </p:cNvSpPr>
              <p:nvPr/>
            </p:nvSpPr>
            <p:spPr bwMode="auto">
              <a:xfrm>
                <a:off x="4237" y="3993"/>
                <a:ext cx="5" cy="4"/>
              </a:xfrm>
              <a:custGeom>
                <a:avLst/>
                <a:gdLst>
                  <a:gd name="T0" fmla="*/ 5 w 5"/>
                  <a:gd name="T1" fmla="*/ 1 h 4"/>
                  <a:gd name="T2" fmla="*/ 5 w 5"/>
                  <a:gd name="T3" fmla="*/ 3 h 4"/>
                  <a:gd name="T4" fmla="*/ 2 w 5"/>
                  <a:gd name="T5" fmla="*/ 4 h 4"/>
                  <a:gd name="T6" fmla="*/ 0 w 5"/>
                  <a:gd name="T7" fmla="*/ 2 h 4"/>
                  <a:gd name="T8" fmla="*/ 1 w 5"/>
                  <a:gd name="T9" fmla="*/ 0 h 4"/>
                  <a:gd name="T10" fmla="*/ 4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5" y="3"/>
                    </a:lnTo>
                    <a:lnTo>
                      <a:pt x="2" y="4"/>
                    </a:lnTo>
                    <a:lnTo>
                      <a:pt x="0" y="2"/>
                    </a:lnTo>
                    <a:lnTo>
                      <a:pt x="1" y="0"/>
                    </a:lnTo>
                    <a:lnTo>
                      <a:pt x="4" y="0"/>
                    </a:lnTo>
                    <a:lnTo>
                      <a:pt x="5"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6" name="Freeform 32"/>
              <p:cNvSpPr>
                <a:spLocks/>
              </p:cNvSpPr>
              <p:nvPr/>
            </p:nvSpPr>
            <p:spPr bwMode="auto">
              <a:xfrm>
                <a:off x="4262" y="3967"/>
                <a:ext cx="5" cy="6"/>
              </a:xfrm>
              <a:custGeom>
                <a:avLst/>
                <a:gdLst>
                  <a:gd name="T0" fmla="*/ 5 w 5"/>
                  <a:gd name="T1" fmla="*/ 2 h 6"/>
                  <a:gd name="T2" fmla="*/ 4 w 5"/>
                  <a:gd name="T3" fmla="*/ 5 h 6"/>
                  <a:gd name="T4" fmla="*/ 2 w 5"/>
                  <a:gd name="T5" fmla="*/ 6 h 6"/>
                  <a:gd name="T6" fmla="*/ 0 w 5"/>
                  <a:gd name="T7" fmla="*/ 4 h 6"/>
                  <a:gd name="T8" fmla="*/ 0 w 5"/>
                  <a:gd name="T9" fmla="*/ 1 h 6"/>
                  <a:gd name="T10" fmla="*/ 3 w 5"/>
                  <a:gd name="T11" fmla="*/ 0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lnTo>
                      <a:pt x="4" y="5"/>
                    </a:lnTo>
                    <a:lnTo>
                      <a:pt x="2" y="6"/>
                    </a:lnTo>
                    <a:lnTo>
                      <a:pt x="0" y="4"/>
                    </a:lnTo>
                    <a:lnTo>
                      <a:pt x="0" y="1"/>
                    </a:lnTo>
                    <a:lnTo>
                      <a:pt x="3" y="0"/>
                    </a:lnTo>
                    <a:lnTo>
                      <a:pt x="5"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7" name="Freeform 33"/>
              <p:cNvSpPr>
                <a:spLocks/>
              </p:cNvSpPr>
              <p:nvPr/>
            </p:nvSpPr>
            <p:spPr bwMode="auto">
              <a:xfrm>
                <a:off x="4262" y="3993"/>
                <a:ext cx="5" cy="4"/>
              </a:xfrm>
              <a:custGeom>
                <a:avLst/>
                <a:gdLst>
                  <a:gd name="T0" fmla="*/ 2 w 5"/>
                  <a:gd name="T1" fmla="*/ 0 h 4"/>
                  <a:gd name="T2" fmla="*/ 4 w 5"/>
                  <a:gd name="T3" fmla="*/ 0 h 4"/>
                  <a:gd name="T4" fmla="*/ 5 w 5"/>
                  <a:gd name="T5" fmla="*/ 2 h 4"/>
                  <a:gd name="T6" fmla="*/ 3 w 5"/>
                  <a:gd name="T7" fmla="*/ 4 h 4"/>
                  <a:gd name="T8" fmla="*/ 0 w 5"/>
                  <a:gd name="T9" fmla="*/ 3 h 4"/>
                  <a:gd name="T10" fmla="*/ 0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lnTo>
                      <a:pt x="4" y="0"/>
                    </a:lnTo>
                    <a:lnTo>
                      <a:pt x="5" y="2"/>
                    </a:lnTo>
                    <a:lnTo>
                      <a:pt x="3" y="4"/>
                    </a:lnTo>
                    <a:lnTo>
                      <a:pt x="0"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0" name="Freeform 34"/>
              <p:cNvSpPr>
                <a:spLocks/>
              </p:cNvSpPr>
              <p:nvPr/>
            </p:nvSpPr>
            <p:spPr bwMode="auto">
              <a:xfrm>
                <a:off x="4237" y="3967"/>
                <a:ext cx="5" cy="6"/>
              </a:xfrm>
              <a:custGeom>
                <a:avLst/>
                <a:gdLst>
                  <a:gd name="T0" fmla="*/ 2 w 5"/>
                  <a:gd name="T1" fmla="*/ 0 h 6"/>
                  <a:gd name="T2" fmla="*/ 5 w 5"/>
                  <a:gd name="T3" fmla="*/ 1 h 6"/>
                  <a:gd name="T4" fmla="*/ 5 w 5"/>
                  <a:gd name="T5" fmla="*/ 4 h 6"/>
                  <a:gd name="T6" fmla="*/ 4 w 5"/>
                  <a:gd name="T7" fmla="*/ 6 h 6"/>
                  <a:gd name="T8" fmla="*/ 1 w 5"/>
                  <a:gd name="T9" fmla="*/ 5 h 6"/>
                  <a:gd name="T10" fmla="*/ 0 w 5"/>
                  <a:gd name="T11" fmla="*/ 2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lnTo>
                      <a:pt x="5" y="1"/>
                    </a:lnTo>
                    <a:lnTo>
                      <a:pt x="5" y="4"/>
                    </a:lnTo>
                    <a:lnTo>
                      <a:pt x="4" y="6"/>
                    </a:lnTo>
                    <a:lnTo>
                      <a:pt x="1" y="5"/>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1" name="Freeform 35"/>
              <p:cNvSpPr>
                <a:spLocks/>
              </p:cNvSpPr>
              <p:nvPr/>
            </p:nvSpPr>
            <p:spPr bwMode="auto">
              <a:xfrm>
                <a:off x="4248" y="3949"/>
                <a:ext cx="8" cy="5"/>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2" name="Freeform 36"/>
              <p:cNvSpPr>
                <a:spLocks/>
              </p:cNvSpPr>
              <p:nvPr/>
            </p:nvSpPr>
            <p:spPr bwMode="auto">
              <a:xfrm>
                <a:off x="4248" y="4010"/>
                <a:ext cx="8" cy="5"/>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3" name="Freeform 37"/>
              <p:cNvSpPr>
                <a:spLocks/>
              </p:cNvSpPr>
              <p:nvPr/>
            </p:nvSpPr>
            <p:spPr bwMode="auto">
              <a:xfrm>
                <a:off x="4219" y="3978"/>
                <a:ext cx="5" cy="8"/>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4" name="Freeform 38"/>
              <p:cNvSpPr>
                <a:spLocks/>
              </p:cNvSpPr>
              <p:nvPr/>
            </p:nvSpPr>
            <p:spPr bwMode="auto">
              <a:xfrm>
                <a:off x="4279" y="3978"/>
                <a:ext cx="7"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5" name="Freeform 39"/>
              <p:cNvSpPr>
                <a:spLocks/>
              </p:cNvSpPr>
              <p:nvPr/>
            </p:nvSpPr>
            <p:spPr bwMode="auto">
              <a:xfrm>
                <a:off x="4222" y="3963"/>
                <a:ext cx="8" cy="9"/>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6" name="Freeform 40"/>
              <p:cNvSpPr>
                <a:spLocks/>
              </p:cNvSpPr>
              <p:nvPr/>
            </p:nvSpPr>
            <p:spPr bwMode="auto">
              <a:xfrm>
                <a:off x="4275" y="3993"/>
                <a:ext cx="7" cy="8"/>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7" name="Freeform 41"/>
              <p:cNvSpPr>
                <a:spLocks/>
              </p:cNvSpPr>
              <p:nvPr/>
            </p:nvSpPr>
            <p:spPr bwMode="auto">
              <a:xfrm>
                <a:off x="4233" y="4005"/>
                <a:ext cx="9" cy="8"/>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8" name="Freeform 42"/>
              <p:cNvSpPr>
                <a:spLocks/>
              </p:cNvSpPr>
              <p:nvPr/>
            </p:nvSpPr>
            <p:spPr bwMode="auto">
              <a:xfrm>
                <a:off x="4262" y="3952"/>
                <a:ext cx="9" cy="7"/>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9" name="Freeform 43"/>
              <p:cNvSpPr>
                <a:spLocks/>
              </p:cNvSpPr>
              <p:nvPr/>
            </p:nvSpPr>
            <p:spPr bwMode="auto">
              <a:xfrm>
                <a:off x="4232" y="3952"/>
                <a:ext cx="9" cy="8"/>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4" name="Freeform 44"/>
              <p:cNvSpPr>
                <a:spLocks/>
              </p:cNvSpPr>
              <p:nvPr/>
            </p:nvSpPr>
            <p:spPr bwMode="auto">
              <a:xfrm>
                <a:off x="4263" y="4004"/>
                <a:ext cx="9" cy="9"/>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5" name="Freeform 45"/>
              <p:cNvSpPr>
                <a:spLocks/>
              </p:cNvSpPr>
              <p:nvPr/>
            </p:nvSpPr>
            <p:spPr bwMode="auto">
              <a:xfrm>
                <a:off x="4222" y="3993"/>
                <a:ext cx="8" cy="9"/>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6" name="Freeform 46"/>
              <p:cNvSpPr>
                <a:spLocks/>
              </p:cNvSpPr>
              <p:nvPr/>
            </p:nvSpPr>
            <p:spPr bwMode="auto">
              <a:xfrm>
                <a:off x="4274" y="3962"/>
                <a:ext cx="8" cy="9"/>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7" name="Oval 47"/>
              <p:cNvSpPr>
                <a:spLocks noChangeArrowheads="1"/>
              </p:cNvSpPr>
              <p:nvPr/>
            </p:nvSpPr>
            <p:spPr bwMode="auto">
              <a:xfrm>
                <a:off x="3640"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8" name="Oval 48"/>
              <p:cNvSpPr>
                <a:spLocks noChangeArrowheads="1"/>
              </p:cNvSpPr>
              <p:nvPr/>
            </p:nvSpPr>
            <p:spPr bwMode="auto">
              <a:xfrm>
                <a:off x="3669"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9" name="Oval 49"/>
              <p:cNvSpPr>
                <a:spLocks noChangeArrowheads="1"/>
              </p:cNvSpPr>
              <p:nvPr/>
            </p:nvSpPr>
            <p:spPr bwMode="auto">
              <a:xfrm>
                <a:off x="3682" y="3958"/>
                <a:ext cx="49"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0" name="Oval 50"/>
              <p:cNvSpPr>
                <a:spLocks noChangeArrowheads="1"/>
              </p:cNvSpPr>
              <p:nvPr/>
            </p:nvSpPr>
            <p:spPr bwMode="auto">
              <a:xfrm>
                <a:off x="3693" y="3970"/>
                <a:ext cx="25"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1" name="Freeform 51"/>
              <p:cNvSpPr>
                <a:spLocks/>
              </p:cNvSpPr>
              <p:nvPr/>
            </p:nvSpPr>
            <p:spPr bwMode="auto">
              <a:xfrm>
                <a:off x="3703" y="3963"/>
                <a:ext cx="6" cy="4"/>
              </a:xfrm>
              <a:custGeom>
                <a:avLst/>
                <a:gdLst>
                  <a:gd name="T0" fmla="*/ 1 w 6"/>
                  <a:gd name="T1" fmla="*/ 4 h 4"/>
                  <a:gd name="T2" fmla="*/ 0 w 6"/>
                  <a:gd name="T3" fmla="*/ 1 h 4"/>
                  <a:gd name="T4" fmla="*/ 1 w 6"/>
                  <a:gd name="T5" fmla="*/ 0 h 4"/>
                  <a:gd name="T6" fmla="*/ 4 w 6"/>
                  <a:gd name="T7" fmla="*/ 0 h 4"/>
                  <a:gd name="T8" fmla="*/ 6 w 6"/>
                  <a:gd name="T9" fmla="*/ 1 h 4"/>
                  <a:gd name="T10" fmla="*/ 4 w 6"/>
                  <a:gd name="T11" fmla="*/ 4 h 4"/>
                  <a:gd name="T12" fmla="*/ 1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1" y="4"/>
                    </a:moveTo>
                    <a:lnTo>
                      <a:pt x="0" y="1"/>
                    </a:lnTo>
                    <a:lnTo>
                      <a:pt x="1" y="0"/>
                    </a:lnTo>
                    <a:lnTo>
                      <a:pt x="4" y="0"/>
                    </a:lnTo>
                    <a:lnTo>
                      <a:pt x="6" y="1"/>
                    </a:lnTo>
                    <a:lnTo>
                      <a:pt x="4"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2" name="Freeform 52"/>
              <p:cNvSpPr>
                <a:spLocks/>
              </p:cNvSpPr>
              <p:nvPr/>
            </p:nvSpPr>
            <p:spPr bwMode="auto">
              <a:xfrm>
                <a:off x="3703" y="3998"/>
                <a:ext cx="6" cy="5"/>
              </a:xfrm>
              <a:custGeom>
                <a:avLst/>
                <a:gdLst>
                  <a:gd name="T0" fmla="*/ 1 w 6"/>
                  <a:gd name="T1" fmla="*/ 5 h 5"/>
                  <a:gd name="T2" fmla="*/ 0 w 6"/>
                  <a:gd name="T3" fmla="*/ 2 h 5"/>
                  <a:gd name="T4" fmla="*/ 1 w 6"/>
                  <a:gd name="T5" fmla="*/ 0 h 5"/>
                  <a:gd name="T6" fmla="*/ 4 w 6"/>
                  <a:gd name="T7" fmla="*/ 0 h 5"/>
                  <a:gd name="T8" fmla="*/ 6 w 6"/>
                  <a:gd name="T9" fmla="*/ 2 h 5"/>
                  <a:gd name="T10" fmla="*/ 4 w 6"/>
                  <a:gd name="T11" fmla="*/ 5 h 5"/>
                  <a:gd name="T12" fmla="*/ 1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1" y="5"/>
                    </a:moveTo>
                    <a:lnTo>
                      <a:pt x="0" y="2"/>
                    </a:lnTo>
                    <a:lnTo>
                      <a:pt x="1" y="0"/>
                    </a:lnTo>
                    <a:lnTo>
                      <a:pt x="4" y="0"/>
                    </a:lnTo>
                    <a:lnTo>
                      <a:pt x="6" y="2"/>
                    </a:lnTo>
                    <a:lnTo>
                      <a:pt x="4" y="5"/>
                    </a:lnTo>
                    <a:lnTo>
                      <a:pt x="1"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3" name="Freeform 53"/>
              <p:cNvSpPr>
                <a:spLocks/>
              </p:cNvSpPr>
              <p:nvPr/>
            </p:nvSpPr>
            <p:spPr bwMode="auto">
              <a:xfrm>
                <a:off x="3686"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4" name="Freeform 54"/>
              <p:cNvSpPr>
                <a:spLocks/>
              </p:cNvSpPr>
              <p:nvPr/>
            </p:nvSpPr>
            <p:spPr bwMode="auto">
              <a:xfrm>
                <a:off x="3722" y="3980"/>
                <a:ext cx="4" cy="5"/>
              </a:xfrm>
              <a:custGeom>
                <a:avLst/>
                <a:gdLst>
                  <a:gd name="T0" fmla="*/ 4 w 4"/>
                  <a:gd name="T1" fmla="*/ 4 h 5"/>
                  <a:gd name="T2" fmla="*/ 1 w 4"/>
                  <a:gd name="T3" fmla="*/ 5 h 5"/>
                  <a:gd name="T4" fmla="*/ 0 w 4"/>
                  <a:gd name="T5" fmla="*/ 4 h 5"/>
                  <a:gd name="T6" fmla="*/ 0 w 4"/>
                  <a:gd name="T7" fmla="*/ 1 h 5"/>
                  <a:gd name="T8" fmla="*/ 1 w 4"/>
                  <a:gd name="T9" fmla="*/ 0 h 5"/>
                  <a:gd name="T10" fmla="*/ 4 w 4"/>
                  <a:gd name="T11" fmla="*/ 1 h 5"/>
                  <a:gd name="T12" fmla="*/ 4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4"/>
                    </a:moveTo>
                    <a:lnTo>
                      <a:pt x="1" y="5"/>
                    </a:lnTo>
                    <a:lnTo>
                      <a:pt x="0" y="4"/>
                    </a:lnTo>
                    <a:lnTo>
                      <a:pt x="0" y="1"/>
                    </a:lnTo>
                    <a:lnTo>
                      <a:pt x="1" y="0"/>
                    </a:lnTo>
                    <a:lnTo>
                      <a:pt x="4" y="1"/>
                    </a:lnTo>
                    <a:lnTo>
                      <a:pt x="4"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5" name="Freeform 55"/>
              <p:cNvSpPr>
                <a:spLocks/>
              </p:cNvSpPr>
              <p:nvPr/>
            </p:nvSpPr>
            <p:spPr bwMode="auto">
              <a:xfrm>
                <a:off x="3691" y="3993"/>
                <a:ext cx="5" cy="4"/>
              </a:xfrm>
              <a:custGeom>
                <a:avLst/>
                <a:gdLst>
                  <a:gd name="T0" fmla="*/ 5 w 5"/>
                  <a:gd name="T1" fmla="*/ 1 h 4"/>
                  <a:gd name="T2" fmla="*/ 4 w 5"/>
                  <a:gd name="T3" fmla="*/ 3 h 4"/>
                  <a:gd name="T4" fmla="*/ 2 w 5"/>
                  <a:gd name="T5" fmla="*/ 4 h 4"/>
                  <a:gd name="T6" fmla="*/ 0 w 5"/>
                  <a:gd name="T7" fmla="*/ 2 h 4"/>
                  <a:gd name="T8" fmla="*/ 1 w 5"/>
                  <a:gd name="T9" fmla="*/ 0 h 4"/>
                  <a:gd name="T10" fmla="*/ 3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4" y="3"/>
                    </a:lnTo>
                    <a:lnTo>
                      <a:pt x="2" y="4"/>
                    </a:lnTo>
                    <a:lnTo>
                      <a:pt x="0" y="2"/>
                    </a:lnTo>
                    <a:lnTo>
                      <a:pt x="1" y="0"/>
                    </a:lnTo>
                    <a:lnTo>
                      <a:pt x="3" y="0"/>
                    </a:lnTo>
                    <a:lnTo>
                      <a:pt x="5"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6" name="Freeform 56"/>
              <p:cNvSpPr>
                <a:spLocks/>
              </p:cNvSpPr>
              <p:nvPr/>
            </p:nvSpPr>
            <p:spPr bwMode="auto">
              <a:xfrm>
                <a:off x="3716" y="3967"/>
                <a:ext cx="5" cy="6"/>
              </a:xfrm>
              <a:custGeom>
                <a:avLst/>
                <a:gdLst>
                  <a:gd name="T0" fmla="*/ 5 w 5"/>
                  <a:gd name="T1" fmla="*/ 2 h 6"/>
                  <a:gd name="T2" fmla="*/ 5 w 5"/>
                  <a:gd name="T3" fmla="*/ 5 h 6"/>
                  <a:gd name="T4" fmla="*/ 2 w 5"/>
                  <a:gd name="T5" fmla="*/ 6 h 6"/>
                  <a:gd name="T6" fmla="*/ 0 w 5"/>
                  <a:gd name="T7" fmla="*/ 4 h 6"/>
                  <a:gd name="T8" fmla="*/ 1 w 5"/>
                  <a:gd name="T9" fmla="*/ 1 h 6"/>
                  <a:gd name="T10" fmla="*/ 3 w 5"/>
                  <a:gd name="T11" fmla="*/ 0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lnTo>
                      <a:pt x="5" y="5"/>
                    </a:lnTo>
                    <a:lnTo>
                      <a:pt x="2" y="6"/>
                    </a:lnTo>
                    <a:lnTo>
                      <a:pt x="0" y="4"/>
                    </a:lnTo>
                    <a:lnTo>
                      <a:pt x="1" y="1"/>
                    </a:lnTo>
                    <a:lnTo>
                      <a:pt x="3" y="0"/>
                    </a:lnTo>
                    <a:lnTo>
                      <a:pt x="5"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7" name="Freeform 57"/>
              <p:cNvSpPr>
                <a:spLocks/>
              </p:cNvSpPr>
              <p:nvPr/>
            </p:nvSpPr>
            <p:spPr bwMode="auto">
              <a:xfrm>
                <a:off x="3716" y="3993"/>
                <a:ext cx="5" cy="4"/>
              </a:xfrm>
              <a:custGeom>
                <a:avLst/>
                <a:gdLst>
                  <a:gd name="T0" fmla="*/ 2 w 5"/>
                  <a:gd name="T1" fmla="*/ 0 h 4"/>
                  <a:gd name="T2" fmla="*/ 5 w 5"/>
                  <a:gd name="T3" fmla="*/ 0 h 4"/>
                  <a:gd name="T4" fmla="*/ 5 w 5"/>
                  <a:gd name="T5" fmla="*/ 2 h 4"/>
                  <a:gd name="T6" fmla="*/ 3 w 5"/>
                  <a:gd name="T7" fmla="*/ 4 h 4"/>
                  <a:gd name="T8" fmla="*/ 1 w 5"/>
                  <a:gd name="T9" fmla="*/ 3 h 4"/>
                  <a:gd name="T10" fmla="*/ 0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lnTo>
                      <a:pt x="5" y="0"/>
                    </a:lnTo>
                    <a:lnTo>
                      <a:pt x="5" y="2"/>
                    </a:lnTo>
                    <a:lnTo>
                      <a:pt x="3" y="4"/>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8" name="Freeform 58"/>
              <p:cNvSpPr>
                <a:spLocks/>
              </p:cNvSpPr>
              <p:nvPr/>
            </p:nvSpPr>
            <p:spPr bwMode="auto">
              <a:xfrm>
                <a:off x="3691" y="3967"/>
                <a:ext cx="5" cy="6"/>
              </a:xfrm>
              <a:custGeom>
                <a:avLst/>
                <a:gdLst>
                  <a:gd name="T0" fmla="*/ 2 w 5"/>
                  <a:gd name="T1" fmla="*/ 0 h 6"/>
                  <a:gd name="T2" fmla="*/ 4 w 5"/>
                  <a:gd name="T3" fmla="*/ 1 h 6"/>
                  <a:gd name="T4" fmla="*/ 5 w 5"/>
                  <a:gd name="T5" fmla="*/ 4 h 6"/>
                  <a:gd name="T6" fmla="*/ 3 w 5"/>
                  <a:gd name="T7" fmla="*/ 6 h 6"/>
                  <a:gd name="T8" fmla="*/ 1 w 5"/>
                  <a:gd name="T9" fmla="*/ 5 h 6"/>
                  <a:gd name="T10" fmla="*/ 0 w 5"/>
                  <a:gd name="T11" fmla="*/ 2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lnTo>
                      <a:pt x="4" y="1"/>
                    </a:lnTo>
                    <a:lnTo>
                      <a:pt x="5" y="4"/>
                    </a:lnTo>
                    <a:lnTo>
                      <a:pt x="3" y="6"/>
                    </a:lnTo>
                    <a:lnTo>
                      <a:pt x="1" y="5"/>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9" name="Freeform 59"/>
              <p:cNvSpPr>
                <a:spLocks/>
              </p:cNvSpPr>
              <p:nvPr/>
            </p:nvSpPr>
            <p:spPr bwMode="auto">
              <a:xfrm>
                <a:off x="3702" y="3949"/>
                <a:ext cx="8" cy="5"/>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0" name="Freeform 60"/>
              <p:cNvSpPr>
                <a:spLocks/>
              </p:cNvSpPr>
              <p:nvPr/>
            </p:nvSpPr>
            <p:spPr bwMode="auto">
              <a:xfrm>
                <a:off x="3702" y="4010"/>
                <a:ext cx="8" cy="5"/>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1" name="Freeform 61"/>
              <p:cNvSpPr>
                <a:spLocks/>
              </p:cNvSpPr>
              <p:nvPr/>
            </p:nvSpPr>
            <p:spPr bwMode="auto">
              <a:xfrm>
                <a:off x="3673" y="3978"/>
                <a:ext cx="5" cy="8"/>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2" name="Freeform 62"/>
              <p:cNvSpPr>
                <a:spLocks/>
              </p:cNvSpPr>
              <p:nvPr/>
            </p:nvSpPr>
            <p:spPr bwMode="auto">
              <a:xfrm>
                <a:off x="3733" y="3978"/>
                <a:ext cx="7"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3" name="Freeform 63"/>
              <p:cNvSpPr>
                <a:spLocks/>
              </p:cNvSpPr>
              <p:nvPr/>
            </p:nvSpPr>
            <p:spPr bwMode="auto">
              <a:xfrm>
                <a:off x="3675" y="3963"/>
                <a:ext cx="9" cy="9"/>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4" name="Freeform 64"/>
              <p:cNvSpPr>
                <a:spLocks/>
              </p:cNvSpPr>
              <p:nvPr/>
            </p:nvSpPr>
            <p:spPr bwMode="auto">
              <a:xfrm>
                <a:off x="3729" y="3993"/>
                <a:ext cx="8" cy="8"/>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5" name="Freeform 65"/>
              <p:cNvSpPr>
                <a:spLocks/>
              </p:cNvSpPr>
              <p:nvPr/>
            </p:nvSpPr>
            <p:spPr bwMode="auto">
              <a:xfrm>
                <a:off x="3687" y="4005"/>
                <a:ext cx="8" cy="8"/>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6" name="Freeform 66"/>
              <p:cNvSpPr>
                <a:spLocks/>
              </p:cNvSpPr>
              <p:nvPr/>
            </p:nvSpPr>
            <p:spPr bwMode="auto">
              <a:xfrm>
                <a:off x="3716" y="3952"/>
                <a:ext cx="9" cy="7"/>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7" name="Freeform 67"/>
              <p:cNvSpPr>
                <a:spLocks/>
              </p:cNvSpPr>
              <p:nvPr/>
            </p:nvSpPr>
            <p:spPr bwMode="auto">
              <a:xfrm>
                <a:off x="3686" y="3952"/>
                <a:ext cx="8" cy="8"/>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8" name="Freeform 68"/>
              <p:cNvSpPr>
                <a:spLocks/>
              </p:cNvSpPr>
              <p:nvPr/>
            </p:nvSpPr>
            <p:spPr bwMode="auto">
              <a:xfrm>
                <a:off x="3717" y="4004"/>
                <a:ext cx="9" cy="9"/>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9" name="Freeform 69"/>
              <p:cNvSpPr>
                <a:spLocks/>
              </p:cNvSpPr>
              <p:nvPr/>
            </p:nvSpPr>
            <p:spPr bwMode="auto">
              <a:xfrm>
                <a:off x="3676" y="3993"/>
                <a:ext cx="8" cy="9"/>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0" name="Freeform 70"/>
              <p:cNvSpPr>
                <a:spLocks/>
              </p:cNvSpPr>
              <p:nvPr/>
            </p:nvSpPr>
            <p:spPr bwMode="auto">
              <a:xfrm>
                <a:off x="3728" y="3962"/>
                <a:ext cx="8" cy="9"/>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1" name="Oval 71"/>
              <p:cNvSpPr>
                <a:spLocks noChangeArrowheads="1"/>
              </p:cNvSpPr>
              <p:nvPr/>
            </p:nvSpPr>
            <p:spPr bwMode="auto">
              <a:xfrm>
                <a:off x="3490"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2" name="Oval 72"/>
              <p:cNvSpPr>
                <a:spLocks noChangeArrowheads="1"/>
              </p:cNvSpPr>
              <p:nvPr/>
            </p:nvSpPr>
            <p:spPr bwMode="auto">
              <a:xfrm>
                <a:off x="3519"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3" name="Oval 73"/>
              <p:cNvSpPr>
                <a:spLocks noChangeArrowheads="1"/>
              </p:cNvSpPr>
              <p:nvPr/>
            </p:nvSpPr>
            <p:spPr bwMode="auto">
              <a:xfrm>
                <a:off x="3532" y="3958"/>
                <a:ext cx="48"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4" name="Oval 74"/>
              <p:cNvSpPr>
                <a:spLocks noChangeArrowheads="1"/>
              </p:cNvSpPr>
              <p:nvPr/>
            </p:nvSpPr>
            <p:spPr bwMode="auto">
              <a:xfrm>
                <a:off x="3543" y="3970"/>
                <a:ext cx="26"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5" name="Freeform 75"/>
              <p:cNvSpPr>
                <a:spLocks/>
              </p:cNvSpPr>
              <p:nvPr/>
            </p:nvSpPr>
            <p:spPr bwMode="auto">
              <a:xfrm>
                <a:off x="3553" y="3963"/>
                <a:ext cx="6" cy="4"/>
              </a:xfrm>
              <a:custGeom>
                <a:avLst/>
                <a:gdLst>
                  <a:gd name="T0" fmla="*/ 2 w 6"/>
                  <a:gd name="T1" fmla="*/ 4 h 4"/>
                  <a:gd name="T2" fmla="*/ 0 w 6"/>
                  <a:gd name="T3" fmla="*/ 1 h 4"/>
                  <a:gd name="T4" fmla="*/ 2 w 6"/>
                  <a:gd name="T5" fmla="*/ 0 h 4"/>
                  <a:gd name="T6" fmla="*/ 4 w 6"/>
                  <a:gd name="T7" fmla="*/ 0 h 4"/>
                  <a:gd name="T8" fmla="*/ 6 w 6"/>
                  <a:gd name="T9" fmla="*/ 1 h 4"/>
                  <a:gd name="T10" fmla="*/ 4 w 6"/>
                  <a:gd name="T11" fmla="*/ 4 h 4"/>
                  <a:gd name="T12" fmla="*/ 2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4"/>
                    </a:moveTo>
                    <a:lnTo>
                      <a:pt x="0" y="1"/>
                    </a:lnTo>
                    <a:lnTo>
                      <a:pt x="2" y="0"/>
                    </a:lnTo>
                    <a:lnTo>
                      <a:pt x="4" y="0"/>
                    </a:lnTo>
                    <a:lnTo>
                      <a:pt x="6" y="1"/>
                    </a:lnTo>
                    <a:lnTo>
                      <a:pt x="4" y="4"/>
                    </a:lnTo>
                    <a:lnTo>
                      <a:pt x="2"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6" name="Freeform 76"/>
              <p:cNvSpPr>
                <a:spLocks/>
              </p:cNvSpPr>
              <p:nvPr/>
            </p:nvSpPr>
            <p:spPr bwMode="auto">
              <a:xfrm>
                <a:off x="3553" y="3998"/>
                <a:ext cx="6" cy="5"/>
              </a:xfrm>
              <a:custGeom>
                <a:avLst/>
                <a:gdLst>
                  <a:gd name="T0" fmla="*/ 2 w 6"/>
                  <a:gd name="T1" fmla="*/ 5 h 5"/>
                  <a:gd name="T2" fmla="*/ 0 w 6"/>
                  <a:gd name="T3" fmla="*/ 2 h 5"/>
                  <a:gd name="T4" fmla="*/ 2 w 6"/>
                  <a:gd name="T5" fmla="*/ 0 h 5"/>
                  <a:gd name="T6" fmla="*/ 4 w 6"/>
                  <a:gd name="T7" fmla="*/ 0 h 5"/>
                  <a:gd name="T8" fmla="*/ 6 w 6"/>
                  <a:gd name="T9" fmla="*/ 2 h 5"/>
                  <a:gd name="T10" fmla="*/ 4 w 6"/>
                  <a:gd name="T11" fmla="*/ 5 h 5"/>
                  <a:gd name="T12" fmla="*/ 2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5"/>
                    </a:moveTo>
                    <a:lnTo>
                      <a:pt x="0" y="2"/>
                    </a:lnTo>
                    <a:lnTo>
                      <a:pt x="2" y="0"/>
                    </a:lnTo>
                    <a:lnTo>
                      <a:pt x="4" y="0"/>
                    </a:lnTo>
                    <a:lnTo>
                      <a:pt x="6" y="2"/>
                    </a:lnTo>
                    <a:lnTo>
                      <a:pt x="4" y="5"/>
                    </a:lnTo>
                    <a:lnTo>
                      <a:pt x="2"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7" name="Freeform 77"/>
              <p:cNvSpPr>
                <a:spLocks/>
              </p:cNvSpPr>
              <p:nvPr/>
            </p:nvSpPr>
            <p:spPr bwMode="auto">
              <a:xfrm>
                <a:off x="3536" y="3980"/>
                <a:ext cx="5" cy="5"/>
              </a:xfrm>
              <a:custGeom>
                <a:avLst/>
                <a:gdLst>
                  <a:gd name="T0" fmla="*/ 5 w 5"/>
                  <a:gd name="T1" fmla="*/ 4 h 5"/>
                  <a:gd name="T2" fmla="*/ 3 w 5"/>
                  <a:gd name="T3" fmla="*/ 5 h 5"/>
                  <a:gd name="T4" fmla="*/ 0 w 5"/>
                  <a:gd name="T5" fmla="*/ 4 h 5"/>
                  <a:gd name="T6" fmla="*/ 0 w 5"/>
                  <a:gd name="T7" fmla="*/ 1 h 5"/>
                  <a:gd name="T8" fmla="*/ 3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3" y="5"/>
                    </a:lnTo>
                    <a:lnTo>
                      <a:pt x="0" y="4"/>
                    </a:lnTo>
                    <a:lnTo>
                      <a:pt x="0" y="1"/>
                    </a:lnTo>
                    <a:lnTo>
                      <a:pt x="3"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8" name="Freeform 78"/>
              <p:cNvSpPr>
                <a:spLocks/>
              </p:cNvSpPr>
              <p:nvPr/>
            </p:nvSpPr>
            <p:spPr bwMode="auto">
              <a:xfrm>
                <a:off x="3571"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9" name="Freeform 79"/>
              <p:cNvSpPr>
                <a:spLocks/>
              </p:cNvSpPr>
              <p:nvPr/>
            </p:nvSpPr>
            <p:spPr bwMode="auto">
              <a:xfrm>
                <a:off x="3542" y="3993"/>
                <a:ext cx="4" cy="4"/>
              </a:xfrm>
              <a:custGeom>
                <a:avLst/>
                <a:gdLst>
                  <a:gd name="T0" fmla="*/ 4 w 4"/>
                  <a:gd name="T1" fmla="*/ 1 h 4"/>
                  <a:gd name="T2" fmla="*/ 3 w 4"/>
                  <a:gd name="T3" fmla="*/ 3 h 4"/>
                  <a:gd name="T4" fmla="*/ 1 w 4"/>
                  <a:gd name="T5" fmla="*/ 4 h 4"/>
                  <a:gd name="T6" fmla="*/ 0 w 4"/>
                  <a:gd name="T7" fmla="*/ 2 h 4"/>
                  <a:gd name="T8" fmla="*/ 0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3" y="3"/>
                    </a:lnTo>
                    <a:lnTo>
                      <a:pt x="1" y="4"/>
                    </a:lnTo>
                    <a:lnTo>
                      <a:pt x="0" y="2"/>
                    </a:lnTo>
                    <a:lnTo>
                      <a:pt x="0"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0" name="Freeform 80"/>
              <p:cNvSpPr>
                <a:spLocks/>
              </p:cNvSpPr>
              <p:nvPr/>
            </p:nvSpPr>
            <p:spPr bwMode="auto">
              <a:xfrm>
                <a:off x="3566" y="3967"/>
                <a:ext cx="4" cy="6"/>
              </a:xfrm>
              <a:custGeom>
                <a:avLst/>
                <a:gdLst>
                  <a:gd name="T0" fmla="*/ 4 w 4"/>
                  <a:gd name="T1" fmla="*/ 2 h 6"/>
                  <a:gd name="T2" fmla="*/ 4 w 4"/>
                  <a:gd name="T3" fmla="*/ 5 h 6"/>
                  <a:gd name="T4" fmla="*/ 2 w 4"/>
                  <a:gd name="T5" fmla="*/ 6 h 6"/>
                  <a:gd name="T6" fmla="*/ 0 w 4"/>
                  <a:gd name="T7" fmla="*/ 4 h 6"/>
                  <a:gd name="T8" fmla="*/ 1 w 4"/>
                  <a:gd name="T9" fmla="*/ 1 h 6"/>
                  <a:gd name="T10" fmla="*/ 3 w 4"/>
                  <a:gd name="T11" fmla="*/ 0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lnTo>
                      <a:pt x="4" y="5"/>
                    </a:lnTo>
                    <a:lnTo>
                      <a:pt x="2" y="6"/>
                    </a:lnTo>
                    <a:lnTo>
                      <a:pt x="0" y="4"/>
                    </a:lnTo>
                    <a:lnTo>
                      <a:pt x="1" y="1"/>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1" name="Freeform 81"/>
              <p:cNvSpPr>
                <a:spLocks/>
              </p:cNvSpPr>
              <p:nvPr/>
            </p:nvSpPr>
            <p:spPr bwMode="auto">
              <a:xfrm>
                <a:off x="3566" y="3993"/>
                <a:ext cx="4" cy="4"/>
              </a:xfrm>
              <a:custGeom>
                <a:avLst/>
                <a:gdLst>
                  <a:gd name="T0" fmla="*/ 2 w 4"/>
                  <a:gd name="T1" fmla="*/ 0 h 4"/>
                  <a:gd name="T2" fmla="*/ 4 w 4"/>
                  <a:gd name="T3" fmla="*/ 0 h 4"/>
                  <a:gd name="T4" fmla="*/ 4 w 4"/>
                  <a:gd name="T5" fmla="*/ 2 h 4"/>
                  <a:gd name="T6" fmla="*/ 3 w 4"/>
                  <a:gd name="T7" fmla="*/ 4 h 4"/>
                  <a:gd name="T8" fmla="*/ 1 w 4"/>
                  <a:gd name="T9" fmla="*/ 3 h 4"/>
                  <a:gd name="T10" fmla="*/ 0 w 4"/>
                  <a:gd name="T11" fmla="*/ 1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3" y="4"/>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2" name="Freeform 82"/>
              <p:cNvSpPr>
                <a:spLocks/>
              </p:cNvSpPr>
              <p:nvPr/>
            </p:nvSpPr>
            <p:spPr bwMode="auto">
              <a:xfrm>
                <a:off x="3542" y="3967"/>
                <a:ext cx="4" cy="6"/>
              </a:xfrm>
              <a:custGeom>
                <a:avLst/>
                <a:gdLst>
                  <a:gd name="T0" fmla="*/ 1 w 4"/>
                  <a:gd name="T1" fmla="*/ 0 h 6"/>
                  <a:gd name="T2" fmla="*/ 3 w 4"/>
                  <a:gd name="T3" fmla="*/ 1 h 6"/>
                  <a:gd name="T4" fmla="*/ 4 w 4"/>
                  <a:gd name="T5" fmla="*/ 4 h 6"/>
                  <a:gd name="T6" fmla="*/ 2 w 4"/>
                  <a:gd name="T7" fmla="*/ 6 h 6"/>
                  <a:gd name="T8" fmla="*/ 0 w 4"/>
                  <a:gd name="T9" fmla="*/ 5 h 6"/>
                  <a:gd name="T10" fmla="*/ 0 w 4"/>
                  <a:gd name="T11" fmla="*/ 2 h 6"/>
                  <a:gd name="T12" fmla="*/ 1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0"/>
                    </a:moveTo>
                    <a:lnTo>
                      <a:pt x="3" y="1"/>
                    </a:lnTo>
                    <a:lnTo>
                      <a:pt x="4" y="4"/>
                    </a:lnTo>
                    <a:lnTo>
                      <a:pt x="2" y="6"/>
                    </a:lnTo>
                    <a:lnTo>
                      <a:pt x="0" y="5"/>
                    </a:lnTo>
                    <a:lnTo>
                      <a:pt x="0" y="2"/>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3" name="Freeform 83"/>
              <p:cNvSpPr>
                <a:spLocks/>
              </p:cNvSpPr>
              <p:nvPr/>
            </p:nvSpPr>
            <p:spPr bwMode="auto">
              <a:xfrm>
                <a:off x="3552" y="3949"/>
                <a:ext cx="9" cy="5"/>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4" name="Freeform 84"/>
              <p:cNvSpPr>
                <a:spLocks/>
              </p:cNvSpPr>
              <p:nvPr/>
            </p:nvSpPr>
            <p:spPr bwMode="auto">
              <a:xfrm>
                <a:off x="3552" y="4010"/>
                <a:ext cx="9" cy="5"/>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5" name="Freeform 85"/>
              <p:cNvSpPr>
                <a:spLocks/>
              </p:cNvSpPr>
              <p:nvPr/>
            </p:nvSpPr>
            <p:spPr bwMode="auto">
              <a:xfrm>
                <a:off x="3523" y="3978"/>
                <a:ext cx="6"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6" name="Freeform 86"/>
              <p:cNvSpPr>
                <a:spLocks/>
              </p:cNvSpPr>
              <p:nvPr/>
            </p:nvSpPr>
            <p:spPr bwMode="auto">
              <a:xfrm>
                <a:off x="3583" y="3978"/>
                <a:ext cx="6" cy="8"/>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7" name="Freeform 87"/>
              <p:cNvSpPr>
                <a:spLocks/>
              </p:cNvSpPr>
              <p:nvPr/>
            </p:nvSpPr>
            <p:spPr bwMode="auto">
              <a:xfrm>
                <a:off x="3525" y="3963"/>
                <a:ext cx="8" cy="9"/>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8" name="Freeform 88"/>
              <p:cNvSpPr>
                <a:spLocks/>
              </p:cNvSpPr>
              <p:nvPr/>
            </p:nvSpPr>
            <p:spPr bwMode="auto">
              <a:xfrm>
                <a:off x="3579" y="3993"/>
                <a:ext cx="8" cy="8"/>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9" name="Freeform 89"/>
              <p:cNvSpPr>
                <a:spLocks/>
              </p:cNvSpPr>
              <p:nvPr/>
            </p:nvSpPr>
            <p:spPr bwMode="auto">
              <a:xfrm>
                <a:off x="3537" y="4005"/>
                <a:ext cx="9" cy="8"/>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0" name="Freeform 90"/>
              <p:cNvSpPr>
                <a:spLocks/>
              </p:cNvSpPr>
              <p:nvPr/>
            </p:nvSpPr>
            <p:spPr bwMode="auto">
              <a:xfrm>
                <a:off x="3567" y="3952"/>
                <a:ext cx="8" cy="7"/>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1" name="Freeform 91"/>
              <p:cNvSpPr>
                <a:spLocks/>
              </p:cNvSpPr>
              <p:nvPr/>
            </p:nvSpPr>
            <p:spPr bwMode="auto">
              <a:xfrm>
                <a:off x="3536" y="3952"/>
                <a:ext cx="9" cy="8"/>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2" name="Freeform 92"/>
              <p:cNvSpPr>
                <a:spLocks/>
              </p:cNvSpPr>
              <p:nvPr/>
            </p:nvSpPr>
            <p:spPr bwMode="auto">
              <a:xfrm>
                <a:off x="3567" y="4004"/>
                <a:ext cx="9" cy="9"/>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3" name="Freeform 93"/>
              <p:cNvSpPr>
                <a:spLocks/>
              </p:cNvSpPr>
              <p:nvPr/>
            </p:nvSpPr>
            <p:spPr bwMode="auto">
              <a:xfrm>
                <a:off x="3526" y="3993"/>
                <a:ext cx="8" cy="9"/>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4" name="Freeform 94"/>
              <p:cNvSpPr>
                <a:spLocks/>
              </p:cNvSpPr>
              <p:nvPr/>
            </p:nvSpPr>
            <p:spPr bwMode="auto">
              <a:xfrm>
                <a:off x="3579" y="3962"/>
                <a:ext cx="7" cy="9"/>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5" name="Rectangle 95"/>
              <p:cNvSpPr>
                <a:spLocks noChangeArrowheads="1"/>
              </p:cNvSpPr>
              <p:nvPr/>
            </p:nvSpPr>
            <p:spPr bwMode="auto">
              <a:xfrm>
                <a:off x="4087" y="3747"/>
                <a:ext cx="8" cy="5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6" name="Oval 96"/>
              <p:cNvSpPr>
                <a:spLocks noChangeArrowheads="1"/>
              </p:cNvSpPr>
              <p:nvPr/>
            </p:nvSpPr>
            <p:spPr bwMode="auto">
              <a:xfrm>
                <a:off x="4077" y="3802"/>
                <a:ext cx="11" cy="25"/>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7" name="Freeform 97"/>
              <p:cNvSpPr>
                <a:spLocks/>
              </p:cNvSpPr>
              <p:nvPr/>
            </p:nvSpPr>
            <p:spPr bwMode="auto">
              <a:xfrm>
                <a:off x="4071" y="3740"/>
                <a:ext cx="28" cy="76"/>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8" name="Freeform 98"/>
              <p:cNvSpPr>
                <a:spLocks/>
              </p:cNvSpPr>
              <p:nvPr/>
            </p:nvSpPr>
            <p:spPr bwMode="auto">
              <a:xfrm>
                <a:off x="4103" y="3724"/>
                <a:ext cx="36" cy="25"/>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9" name="Rectangle 99"/>
              <p:cNvSpPr>
                <a:spLocks noChangeArrowheads="1"/>
              </p:cNvSpPr>
              <p:nvPr/>
            </p:nvSpPr>
            <p:spPr bwMode="auto">
              <a:xfrm>
                <a:off x="4018" y="3958"/>
                <a:ext cx="98" cy="40"/>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0" name="Rectangle 100"/>
              <p:cNvSpPr>
                <a:spLocks noChangeArrowheads="1"/>
              </p:cNvSpPr>
              <p:nvPr/>
            </p:nvSpPr>
            <p:spPr bwMode="auto">
              <a:xfrm>
                <a:off x="4014" y="4000"/>
                <a:ext cx="107" cy="1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1" name="Freeform 101"/>
              <p:cNvSpPr>
                <a:spLocks/>
              </p:cNvSpPr>
              <p:nvPr/>
            </p:nvSpPr>
            <p:spPr bwMode="auto">
              <a:xfrm>
                <a:off x="4129" y="3817"/>
                <a:ext cx="40" cy="92"/>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2" name="Freeform 102"/>
              <p:cNvSpPr>
                <a:spLocks/>
              </p:cNvSpPr>
              <p:nvPr/>
            </p:nvSpPr>
            <p:spPr bwMode="auto">
              <a:xfrm>
                <a:off x="3986" y="3922"/>
                <a:ext cx="34" cy="74"/>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3" name="Freeform 103"/>
              <p:cNvSpPr>
                <a:spLocks/>
              </p:cNvSpPr>
              <p:nvPr/>
            </p:nvSpPr>
            <p:spPr bwMode="auto">
              <a:xfrm>
                <a:off x="4160" y="3889"/>
                <a:ext cx="177" cy="104"/>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4" name="Freeform 104"/>
              <p:cNvSpPr>
                <a:spLocks/>
              </p:cNvSpPr>
              <p:nvPr/>
            </p:nvSpPr>
            <p:spPr bwMode="auto">
              <a:xfrm>
                <a:off x="4332" y="3956"/>
                <a:ext cx="18" cy="45"/>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5" name="Freeform 105"/>
              <p:cNvSpPr>
                <a:spLocks/>
              </p:cNvSpPr>
              <p:nvPr/>
            </p:nvSpPr>
            <p:spPr bwMode="auto">
              <a:xfrm>
                <a:off x="3826" y="3933"/>
                <a:ext cx="141" cy="82"/>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6" name="Rectangle 106"/>
              <p:cNvSpPr>
                <a:spLocks noChangeArrowheads="1"/>
              </p:cNvSpPr>
              <p:nvPr/>
            </p:nvSpPr>
            <p:spPr bwMode="auto">
              <a:xfrm>
                <a:off x="3863" y="3920"/>
                <a:ext cx="19" cy="107"/>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7" name="Rectangle 107"/>
              <p:cNvSpPr>
                <a:spLocks noChangeArrowheads="1"/>
              </p:cNvSpPr>
              <p:nvPr/>
            </p:nvSpPr>
            <p:spPr bwMode="auto">
              <a:xfrm>
                <a:off x="3910" y="3920"/>
                <a:ext cx="19" cy="107"/>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8" name="Rectangle 108"/>
              <p:cNvSpPr>
                <a:spLocks noChangeArrowheads="1"/>
              </p:cNvSpPr>
              <p:nvPr/>
            </p:nvSpPr>
            <p:spPr bwMode="auto">
              <a:xfrm>
                <a:off x="4018" y="3954"/>
                <a:ext cx="98" cy="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9" name="Rectangle 109"/>
              <p:cNvSpPr>
                <a:spLocks noChangeArrowheads="1"/>
              </p:cNvSpPr>
              <p:nvPr/>
            </p:nvSpPr>
            <p:spPr bwMode="auto">
              <a:xfrm>
                <a:off x="4014" y="3998"/>
                <a:ext cx="107"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0" name="Rectangle 110"/>
              <p:cNvSpPr>
                <a:spLocks noChangeArrowheads="1"/>
              </p:cNvSpPr>
              <p:nvPr/>
            </p:nvSpPr>
            <p:spPr bwMode="auto">
              <a:xfrm>
                <a:off x="4129" y="3886"/>
                <a:ext cx="40" cy="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1" name="Rectangle 111"/>
              <p:cNvSpPr>
                <a:spLocks noChangeArrowheads="1"/>
              </p:cNvSpPr>
              <p:nvPr/>
            </p:nvSpPr>
            <p:spPr bwMode="auto">
              <a:xfrm>
                <a:off x="4129" y="3866"/>
                <a:ext cx="40" cy="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2" name="Rectangle 112"/>
              <p:cNvSpPr>
                <a:spLocks noChangeArrowheads="1"/>
              </p:cNvSpPr>
              <p:nvPr/>
            </p:nvSpPr>
            <p:spPr bwMode="auto">
              <a:xfrm>
                <a:off x="4129" y="3823"/>
                <a:ext cx="40" cy="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3" name="Rectangle 113"/>
              <p:cNvSpPr>
                <a:spLocks noChangeArrowheads="1"/>
              </p:cNvSpPr>
              <p:nvPr/>
            </p:nvSpPr>
            <p:spPr bwMode="auto">
              <a:xfrm>
                <a:off x="4063" y="3707"/>
                <a:ext cx="5"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4" name="Rectangle 114"/>
              <p:cNvSpPr>
                <a:spLocks noChangeArrowheads="1"/>
              </p:cNvSpPr>
              <p:nvPr/>
            </p:nvSpPr>
            <p:spPr bwMode="auto">
              <a:xfrm>
                <a:off x="4015" y="3707"/>
                <a:ext cx="6"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476" name="Group 475">
            <a:extLst>
              <a:ext uri="{FF2B5EF4-FFF2-40B4-BE49-F238E27FC236}">
                <a16:creationId xmlns:a16="http://schemas.microsoft.com/office/drawing/2014/main" id="{28DD7712-F989-4F14-9F29-9E1C06B7ABA5}"/>
              </a:ext>
            </a:extLst>
          </p:cNvPr>
          <p:cNvGrpSpPr/>
          <p:nvPr/>
        </p:nvGrpSpPr>
        <p:grpSpPr>
          <a:xfrm>
            <a:off x="1872281" y="-910036"/>
            <a:ext cx="613835" cy="613835"/>
            <a:chOff x="1735525" y="2640999"/>
            <a:chExt cx="1426464" cy="1426464"/>
          </a:xfrm>
        </p:grpSpPr>
        <p:sp>
          <p:nvSpPr>
            <p:cNvPr id="477" name="Oval 476">
              <a:extLst>
                <a:ext uri="{FF2B5EF4-FFF2-40B4-BE49-F238E27FC236}">
                  <a16:creationId xmlns:a16="http://schemas.microsoft.com/office/drawing/2014/main" id="{EA783111-5F71-4EB5-9A17-8C67AE2FDE56}"/>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478" name="Group 477">
              <a:extLst>
                <a:ext uri="{FF2B5EF4-FFF2-40B4-BE49-F238E27FC236}">
                  <a16:creationId xmlns:a16="http://schemas.microsoft.com/office/drawing/2014/main" id="{638ED8D6-4DA8-4FBE-BA6A-56C3F973BE6D}"/>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479" name="Oval 5">
                <a:extLst>
                  <a:ext uri="{FF2B5EF4-FFF2-40B4-BE49-F238E27FC236}">
                    <a16:creationId xmlns:a16="http://schemas.microsoft.com/office/drawing/2014/main" id="{93FB7960-F1EA-453A-93B3-8A7427D407F1}"/>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480" name="Freeform 6">
                <a:extLst>
                  <a:ext uri="{FF2B5EF4-FFF2-40B4-BE49-F238E27FC236}">
                    <a16:creationId xmlns:a16="http://schemas.microsoft.com/office/drawing/2014/main" id="{465EBBE1-2719-44D4-A2F3-00B095A58BA3}"/>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481" name="Freeform 7">
                <a:extLst>
                  <a:ext uri="{FF2B5EF4-FFF2-40B4-BE49-F238E27FC236}">
                    <a16:creationId xmlns:a16="http://schemas.microsoft.com/office/drawing/2014/main" id="{4FF9903B-40CA-485A-9A46-70167FEF1EE2}"/>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482" name="Freeform 8">
                <a:extLst>
                  <a:ext uri="{FF2B5EF4-FFF2-40B4-BE49-F238E27FC236}">
                    <a16:creationId xmlns:a16="http://schemas.microsoft.com/office/drawing/2014/main" id="{57DDCF95-6CEF-4F09-B20E-20CE87221535}"/>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spTree>
    <p:extLst>
      <p:ext uri="{BB962C8B-B14F-4D97-AF65-F5344CB8AC3E}">
        <p14:creationId xmlns:p14="http://schemas.microsoft.com/office/powerpoint/2010/main" val="4057424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loud"/>
          <p:cNvSpPr>
            <a:spLocks noChangeAspect="1"/>
          </p:cNvSpPr>
          <p:nvPr/>
        </p:nvSpPr>
        <p:spPr bwMode="black">
          <a:xfrm>
            <a:off x="2785352" y="1289695"/>
            <a:ext cx="9195133" cy="544919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5B9BD5">
              <a:lumMod val="40000"/>
              <a:lumOff val="60000"/>
            </a:srgbClr>
          </a:solidFill>
          <a:ln w="76200" cap="flat" cmpd="sng" algn="ctr">
            <a:gradFill flip="none" rotWithShape="1">
              <a:gsLst>
                <a:gs pos="50000">
                  <a:srgbClr val="5EB6DA"/>
                </a:gs>
                <a:gs pos="50000">
                  <a:srgbClr val="3999C6"/>
                </a:gs>
              </a:gsLst>
              <a:lin ang="8100000" scaled="1"/>
              <a:tileRect/>
            </a:gradFill>
            <a:prstDash val="solid"/>
            <a:miter lim="800000"/>
          </a:ln>
          <a:effectLst/>
        </p:spPr>
        <p:txBody>
          <a:bodyPr tIns="822727" rtlCol="0" anchor="ctr"/>
          <a:lstStyle/>
          <a:p>
            <a:pPr algn="ctr" defTabSz="914049">
              <a:lnSpc>
                <a:spcPct val="80000"/>
              </a:lnSpc>
              <a:defRPr/>
            </a:pPr>
            <a:endParaRPr lang="en-US" sz="4400" kern="0" spc="-150" dirty="0">
              <a:solidFill>
                <a:srgbClr val="FFFFFF"/>
              </a:solidFill>
              <a:latin typeface="Segoe UI Light"/>
            </a:endParaRPr>
          </a:p>
        </p:txBody>
      </p:sp>
      <p:cxnSp>
        <p:nvCxnSpPr>
          <p:cNvPr id="114" name="2 fg"/>
          <p:cNvCxnSpPr/>
          <p:nvPr/>
        </p:nvCxnSpPr>
        <p:spPr>
          <a:xfrm>
            <a:off x="658405" y="5465881"/>
            <a:ext cx="338646" cy="1045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115" name="2   Arrow fg"/>
          <p:cNvCxnSpPr/>
          <p:nvPr/>
        </p:nvCxnSpPr>
        <p:spPr>
          <a:xfrm>
            <a:off x="1832080" y="5800797"/>
            <a:ext cx="1592908" cy="317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117" name="2 Field Gateway"/>
          <p:cNvGrpSpPr/>
          <p:nvPr/>
        </p:nvGrpSpPr>
        <p:grpSpPr>
          <a:xfrm>
            <a:off x="1038981" y="5263801"/>
            <a:ext cx="768873" cy="1063307"/>
            <a:chOff x="1547306" y="5067599"/>
            <a:chExt cx="769091" cy="1063609"/>
          </a:xfrm>
        </p:grpSpPr>
        <p:sp>
          <p:nvSpPr>
            <p:cNvPr id="118" name="Rectangle 117"/>
            <p:cNvSpPr/>
            <p:nvPr/>
          </p:nvSpPr>
          <p:spPr bwMode="auto">
            <a:xfrm>
              <a:off x="1547306" y="5067599"/>
              <a:ext cx="769091" cy="1063609"/>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200" kern="0" dirty="0">
                  <a:solidFill>
                    <a:srgbClr val="404040">
                      <a:lumMod val="50000"/>
                    </a:srgbClr>
                  </a:solidFill>
                  <a:latin typeface="Segoe UI Light"/>
                  <a:ea typeface="Segoe UI" pitchFamily="34" charset="0"/>
                  <a:cs typeface="Segoe UI" pitchFamily="34" charset="0"/>
                </a:rPr>
                <a:t>Field Gateway</a:t>
              </a:r>
            </a:p>
          </p:txBody>
        </p:sp>
        <p:sp>
          <p:nvSpPr>
            <p:cNvPr id="119" name="Frame 5"/>
            <p:cNvSpPr>
              <a:spLocks noChangeAspect="1"/>
            </p:cNvSpPr>
            <p:nvPr/>
          </p:nvSpPr>
          <p:spPr bwMode="auto">
            <a:xfrm>
              <a:off x="1683184" y="5179458"/>
              <a:ext cx="497333" cy="497199"/>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sz="2000" kern="0" spc="-50" dirty="0">
                <a:solidFill>
                  <a:prstClr val="black"/>
                </a:solidFill>
                <a:latin typeface="Segoe UI Light"/>
                <a:ea typeface="Segoe UI" pitchFamily="34" charset="0"/>
                <a:cs typeface="Segoe UI" pitchFamily="34" charset="0"/>
              </a:endParaRPr>
            </a:p>
          </p:txBody>
        </p:sp>
      </p:grpSp>
      <p:cxnSp>
        <p:nvCxnSpPr>
          <p:cNvPr id="120" name="Straight Arrow Connector 119"/>
          <p:cNvCxnSpPr/>
          <p:nvPr/>
        </p:nvCxnSpPr>
        <p:spPr>
          <a:xfrm>
            <a:off x="4603043" y="5431759"/>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cxnSp>
        <p:nvCxnSpPr>
          <p:cNvPr id="121" name="Straight Arrow Connector 120"/>
          <p:cNvCxnSpPr/>
          <p:nvPr/>
        </p:nvCxnSpPr>
        <p:spPr>
          <a:xfrm>
            <a:off x="4603043" y="4141129"/>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cxnSp>
        <p:nvCxnSpPr>
          <p:cNvPr id="122" name="Straight Arrow Connector 121"/>
          <p:cNvCxnSpPr/>
          <p:nvPr/>
        </p:nvCxnSpPr>
        <p:spPr>
          <a:xfrm>
            <a:off x="4603043" y="2926841"/>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125" name="Straight Arrow Connector 124"/>
          <p:cNvCxnSpPr/>
          <p:nvPr/>
        </p:nvCxnSpPr>
        <p:spPr>
          <a:xfrm>
            <a:off x="8904607" y="2926841"/>
            <a:ext cx="365656"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grpSp>
        <p:nvGrpSpPr>
          <p:cNvPr id="126" name="1 Devices - sensors"/>
          <p:cNvGrpSpPr/>
          <p:nvPr/>
        </p:nvGrpSpPr>
        <p:grpSpPr>
          <a:xfrm>
            <a:off x="306299" y="2409937"/>
            <a:ext cx="333556" cy="3930325"/>
            <a:chOff x="814417" y="2055636"/>
            <a:chExt cx="333651" cy="3931439"/>
          </a:xfrm>
        </p:grpSpPr>
        <p:sp>
          <p:nvSpPr>
            <p:cNvPr id="127" name="Rectangle 126"/>
            <p:cNvSpPr/>
            <p:nvPr/>
          </p:nvSpPr>
          <p:spPr bwMode="auto">
            <a:xfrm>
              <a:off x="814417" y="20556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28" name="Frame 5"/>
            <p:cNvSpPr>
              <a:spLocks noChangeAspect="1"/>
            </p:cNvSpPr>
            <p:nvPr/>
          </p:nvSpPr>
          <p:spPr bwMode="auto">
            <a:xfrm>
              <a:off x="856938" y="209186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9" name="Rectangle 128"/>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0" name="Frame 5"/>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1" name="Rectangle 130"/>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2" name="Frame 5"/>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3" name="Rectangle 132"/>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4" name="Frame 5"/>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5" name="Rectangle 134"/>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6" name="Frame 5"/>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7" name="Rectangle 136"/>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8" name="Frame 5"/>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9" name="Rectangle 138"/>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0" name="Frame 5"/>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1" name="Rectangle 140"/>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2" name="Frame 5"/>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3" name="Rectangle 142"/>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4" name="Frame 5"/>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5" name="Rectangle 144"/>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6" name="Frame 5"/>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7" name="Rectangle 146"/>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8" name="Frame 5"/>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149" name="3 Protocol Adaptation"/>
          <p:cNvGrpSpPr/>
          <p:nvPr/>
        </p:nvGrpSpPr>
        <p:grpSpPr>
          <a:xfrm>
            <a:off x="2609777" y="2737083"/>
            <a:ext cx="830153" cy="1061928"/>
            <a:chOff x="2503269" y="3539000"/>
            <a:chExt cx="901479" cy="1062230"/>
          </a:xfrm>
        </p:grpSpPr>
        <p:sp>
          <p:nvSpPr>
            <p:cNvPr id="150" name="Rectangle 149"/>
            <p:cNvSpPr/>
            <p:nvPr/>
          </p:nvSpPr>
          <p:spPr bwMode="auto">
            <a:xfrm>
              <a:off x="2503269" y="3539000"/>
              <a:ext cx="901479" cy="1062230"/>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73131"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200" kern="0" dirty="0">
                  <a:solidFill>
                    <a:srgbClr val="404040">
                      <a:lumMod val="50000"/>
                    </a:srgbClr>
                  </a:solidFill>
                  <a:latin typeface="Segoe UI Light"/>
                  <a:ea typeface="Segoe UI" pitchFamily="34" charset="0"/>
                  <a:cs typeface="Segoe UI" pitchFamily="34" charset="0"/>
                </a:rPr>
                <a:t>Protocol Adaptation</a:t>
              </a:r>
            </a:p>
          </p:txBody>
        </p:sp>
        <p:sp>
          <p:nvSpPr>
            <p:cNvPr id="151" name="Rectangle 31"/>
            <p:cNvSpPr>
              <a:spLocks noChangeArrowheads="1"/>
            </p:cNvSpPr>
            <p:nvPr/>
          </p:nvSpPr>
          <p:spPr bwMode="auto">
            <a:xfrm>
              <a:off x="2715594" y="3656543"/>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2" name="Rectangle 32"/>
            <p:cNvSpPr>
              <a:spLocks noChangeArrowheads="1"/>
            </p:cNvSpPr>
            <p:nvPr/>
          </p:nvSpPr>
          <p:spPr bwMode="auto">
            <a:xfrm>
              <a:off x="2715594" y="3784262"/>
              <a:ext cx="170000" cy="88896"/>
            </a:xfrm>
            <a:prstGeom prst="rect">
              <a:avLst/>
            </a:prstGeom>
            <a:solidFill>
              <a:srgbClr val="00B294"/>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3" name="Rectangle 33"/>
            <p:cNvSpPr>
              <a:spLocks noChangeArrowheads="1"/>
            </p:cNvSpPr>
            <p:nvPr/>
          </p:nvSpPr>
          <p:spPr bwMode="auto">
            <a:xfrm>
              <a:off x="2715594" y="3919601"/>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4" name="Rectangle 35"/>
            <p:cNvSpPr>
              <a:spLocks noChangeArrowheads="1"/>
            </p:cNvSpPr>
            <p:nvPr/>
          </p:nvSpPr>
          <p:spPr bwMode="auto">
            <a:xfrm>
              <a:off x="3073158" y="3837173"/>
              <a:ext cx="168521" cy="86356"/>
            </a:xfrm>
            <a:prstGeom prst="rect">
              <a:avLst/>
            </a:prstGeom>
            <a:solidFill>
              <a:srgbClr val="70AD47"/>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5" name="Rectangle 38"/>
            <p:cNvSpPr>
              <a:spLocks noChangeArrowheads="1"/>
            </p:cNvSpPr>
            <p:nvPr/>
          </p:nvSpPr>
          <p:spPr bwMode="auto">
            <a:xfrm>
              <a:off x="2718874" y="4047320"/>
              <a:ext cx="170000" cy="86356"/>
            </a:xfrm>
            <a:prstGeom prst="rect">
              <a:avLst/>
            </a:prstGeom>
            <a:solidFill>
              <a:srgbClr val="FF8C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cxnSp>
          <p:nvCxnSpPr>
            <p:cNvPr id="156" name="Elbow Connector 51"/>
            <p:cNvCxnSpPr>
              <a:stCxn id="151" idx="3"/>
              <a:endCxn id="154" idx="1"/>
            </p:cNvCxnSpPr>
            <p:nvPr/>
          </p:nvCxnSpPr>
          <p:spPr>
            <a:xfrm>
              <a:off x="2885594" y="3697181"/>
              <a:ext cx="187563" cy="183170"/>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7" name="Elbow Connector 52"/>
            <p:cNvCxnSpPr>
              <a:stCxn id="152" idx="3"/>
              <a:endCxn id="154" idx="1"/>
            </p:cNvCxnSpPr>
            <p:nvPr/>
          </p:nvCxnSpPr>
          <p:spPr>
            <a:xfrm>
              <a:off x="2885594" y="3828710"/>
              <a:ext cx="187563" cy="51641"/>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8" name="Elbow Connector 53"/>
            <p:cNvCxnSpPr>
              <a:stCxn id="153" idx="3"/>
              <a:endCxn id="154" idx="1"/>
            </p:cNvCxnSpPr>
            <p:nvPr/>
          </p:nvCxnSpPr>
          <p:spPr>
            <a:xfrm flipV="1">
              <a:off x="2885594" y="3880351"/>
              <a:ext cx="187563" cy="79888"/>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9" name="Elbow Connector 54"/>
            <p:cNvCxnSpPr>
              <a:stCxn id="155" idx="3"/>
              <a:endCxn id="154" idx="1"/>
            </p:cNvCxnSpPr>
            <p:nvPr/>
          </p:nvCxnSpPr>
          <p:spPr>
            <a:xfrm flipV="1">
              <a:off x="2888874" y="3880351"/>
              <a:ext cx="184284" cy="210147"/>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grpSp>
      <p:grpSp>
        <p:nvGrpSpPr>
          <p:cNvPr id="160" name="4  Batch Analytics &amp; Visualizations"/>
          <p:cNvGrpSpPr/>
          <p:nvPr/>
        </p:nvGrpSpPr>
        <p:grpSpPr>
          <a:xfrm>
            <a:off x="5101939" y="2314987"/>
            <a:ext cx="3671066" cy="1203957"/>
            <a:chOff x="5450423" y="2008244"/>
            <a:chExt cx="3672108" cy="1204299"/>
          </a:xfrm>
        </p:grpSpPr>
        <p:sp>
          <p:nvSpPr>
            <p:cNvPr id="161" name="Rectangle 160"/>
            <p:cNvSpPr/>
            <p:nvPr/>
          </p:nvSpPr>
          <p:spPr bwMode="auto">
            <a:xfrm rot="16200000">
              <a:off x="6684327" y="774340"/>
              <a:ext cx="1204299"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100" b="1" kern="0" dirty="0">
                  <a:solidFill>
                    <a:srgbClr val="404040">
                      <a:lumMod val="50000"/>
                    </a:srgbClr>
                  </a:solidFill>
                  <a:latin typeface="Segoe UI Light"/>
                  <a:ea typeface="Segoe UI Black" panose="020B0A02040204020203" pitchFamily="34" charset="0"/>
                  <a:cs typeface="Segoe UI Black" panose="020B0A02040204020203" pitchFamily="34" charset="0"/>
                </a:rPr>
                <a:t>   </a:t>
              </a:r>
              <a:endParaRPr lang="en-US" sz="3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400" b="1" kern="0" dirty="0">
                  <a:solidFill>
                    <a:srgbClr val="404040">
                      <a:lumMod val="50000"/>
                    </a:srgbClr>
                  </a:solidFill>
                  <a:latin typeface="Segoe UI Light"/>
                  <a:ea typeface="Segoe UI Black" panose="020B0A02040204020203" pitchFamily="34" charset="0"/>
                  <a:cs typeface="Segoe UI Black" panose="020B0A02040204020203" pitchFamily="34" charset="0"/>
                </a:rPr>
                <a:t>Cold Path Analytics</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Find insights over historical data</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ML, and Azure Data Lake Analytics</a:t>
              </a:r>
            </a:p>
          </p:txBody>
        </p:sp>
        <p:sp>
          <p:nvSpPr>
            <p:cNvPr id="162" name="Donut 15"/>
            <p:cNvSpPr/>
            <p:nvPr/>
          </p:nvSpPr>
          <p:spPr bwMode="auto">
            <a:xfrm>
              <a:off x="8211129" y="2347651"/>
              <a:ext cx="201211" cy="200210"/>
            </a:xfrm>
            <a:custGeom>
              <a:avLst/>
              <a:gdLst/>
              <a:ahLst/>
              <a:cxnLst/>
              <a:rect l="l" t="t" r="r" b="b"/>
              <a:pathLst>
                <a:path w="786988" h="783276">
                  <a:moveTo>
                    <a:pt x="469995" y="99669"/>
                  </a:moveTo>
                  <a:cubicBezTo>
                    <a:pt x="349970" y="99669"/>
                    <a:pt x="252671" y="196968"/>
                    <a:pt x="252671" y="316993"/>
                  </a:cubicBezTo>
                  <a:cubicBezTo>
                    <a:pt x="252671" y="437018"/>
                    <a:pt x="349970" y="534317"/>
                    <a:pt x="469995" y="534317"/>
                  </a:cubicBezTo>
                  <a:cubicBezTo>
                    <a:pt x="590020" y="534317"/>
                    <a:pt x="687319" y="437018"/>
                    <a:pt x="687319" y="316993"/>
                  </a:cubicBezTo>
                  <a:cubicBezTo>
                    <a:pt x="687319" y="196968"/>
                    <a:pt x="590020" y="99669"/>
                    <a:pt x="469995" y="99669"/>
                  </a:cubicBezTo>
                  <a:close/>
                  <a:moveTo>
                    <a:pt x="469995" y="0"/>
                  </a:moveTo>
                  <a:cubicBezTo>
                    <a:pt x="645065" y="0"/>
                    <a:pt x="786988" y="141923"/>
                    <a:pt x="786988" y="316993"/>
                  </a:cubicBezTo>
                  <a:cubicBezTo>
                    <a:pt x="786988" y="492063"/>
                    <a:pt x="645065" y="633986"/>
                    <a:pt x="469995" y="633986"/>
                  </a:cubicBezTo>
                  <a:cubicBezTo>
                    <a:pt x="406791" y="633986"/>
                    <a:pt x="347908" y="615489"/>
                    <a:pt x="298782" y="583117"/>
                  </a:cubicBezTo>
                  <a:lnTo>
                    <a:pt x="118646" y="762954"/>
                  </a:lnTo>
                  <a:cubicBezTo>
                    <a:pt x="91472" y="790083"/>
                    <a:pt x="47451" y="790046"/>
                    <a:pt x="20322" y="762872"/>
                  </a:cubicBezTo>
                  <a:cubicBezTo>
                    <a:pt x="-6806" y="735698"/>
                    <a:pt x="-6770" y="691678"/>
                    <a:pt x="20404" y="664549"/>
                  </a:cubicBezTo>
                  <a:lnTo>
                    <a:pt x="201471" y="483783"/>
                  </a:lnTo>
                  <a:cubicBezTo>
                    <a:pt x="170460" y="435720"/>
                    <a:pt x="153002" y="378395"/>
                    <a:pt x="153002" y="316993"/>
                  </a:cubicBezTo>
                  <a:cubicBezTo>
                    <a:pt x="153002" y="141923"/>
                    <a:pt x="294925" y="0"/>
                    <a:pt x="469995" y="0"/>
                  </a:cubicBezTo>
                  <a:close/>
                </a:path>
              </a:pathLst>
            </a:custGeom>
            <a:gradFill rotWithShape="1">
              <a:gsLst>
                <a:gs pos="50000">
                  <a:srgbClr val="5EB6DA"/>
                </a:gs>
                <a:gs pos="50000">
                  <a:srgbClr val="3999C6"/>
                </a:gs>
              </a:gsLst>
              <a:lin ang="8100000" scaled="1"/>
            </a:gradFill>
            <a:ln w="6350" cap="flat" cmpd="sng" algn="ctr">
              <a:noFill/>
              <a:prstDash val="solid"/>
              <a:miter lim="800000"/>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algn="ctr" defTabSz="913748" fontAlgn="base">
                <a:spcBef>
                  <a:spcPct val="0"/>
                </a:spcBef>
                <a:spcAft>
                  <a:spcPct val="0"/>
                </a:spcAft>
                <a:defRPr/>
              </a:pPr>
              <a:endParaRPr lang="en-US" sz="1600" kern="0" spc="-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163" name="Picture 162"/>
            <p:cNvPicPr>
              <a:picLocks noChangeAspect="1"/>
            </p:cNvPicPr>
            <p:nvPr/>
          </p:nvPicPr>
          <p:blipFill>
            <a:blip r:embed="rId3">
              <a:clrChange>
                <a:clrFrom>
                  <a:srgbClr val="FFFFFF"/>
                </a:clrFrom>
                <a:clrTo>
                  <a:srgbClr val="FFFFFF">
                    <a:alpha val="0"/>
                  </a:srgbClr>
                </a:clrTo>
              </a:clrChange>
            </a:blip>
            <a:stretch>
              <a:fillRect/>
            </a:stretch>
          </p:blipFill>
          <p:spPr>
            <a:xfrm>
              <a:off x="8011778" y="2480749"/>
              <a:ext cx="965079" cy="656115"/>
            </a:xfrm>
            <a:prstGeom prst="rect">
              <a:avLst/>
            </a:prstGeom>
          </p:spPr>
        </p:pic>
      </p:grpSp>
      <p:grpSp>
        <p:nvGrpSpPr>
          <p:cNvPr id="164" name="5 Hot Path Analytics"/>
          <p:cNvGrpSpPr/>
          <p:nvPr/>
        </p:nvGrpSpPr>
        <p:grpSpPr>
          <a:xfrm>
            <a:off x="5101937" y="3631735"/>
            <a:ext cx="3680388" cy="1276780"/>
            <a:chOff x="5450422" y="3278736"/>
            <a:chExt cx="3681432" cy="1184581"/>
          </a:xfrm>
        </p:grpSpPr>
        <p:sp>
          <p:nvSpPr>
            <p:cNvPr id="165" name="Rectangle 164"/>
            <p:cNvSpPr/>
            <p:nvPr/>
          </p:nvSpPr>
          <p:spPr bwMode="auto">
            <a:xfrm rot="16200000">
              <a:off x="6709892" y="2019266"/>
              <a:ext cx="1153167"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500" b="1" kern="0" dirty="0">
                  <a:solidFill>
                    <a:srgbClr val="404040">
                      <a:lumMod val="50000"/>
                    </a:srgbClr>
                  </a:solidFill>
                  <a:ea typeface="Segoe UI Black" panose="020B0A02040204020203" pitchFamily="34" charset="0"/>
                  <a:cs typeface="Segoe UI Black" panose="020B0A02040204020203" pitchFamily="34" charset="0"/>
                </a:rPr>
                <a:t> </a:t>
              </a:r>
              <a:endParaRPr lang="en-US" sz="800" b="1" kern="0" dirty="0">
                <a:solidFill>
                  <a:srgbClr val="404040">
                    <a:lumMod val="50000"/>
                  </a:srgbClr>
                </a:solidFill>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600" b="1" kern="0" dirty="0">
                  <a:solidFill>
                    <a:srgbClr val="404040">
                      <a:lumMod val="50000"/>
                    </a:srgbClr>
                  </a:solidFill>
                  <a:latin typeface="Segoe UI Light"/>
                  <a:ea typeface="Segoe UI Black" panose="020B0A02040204020203" pitchFamily="34" charset="0"/>
                  <a:cs typeface="Segoe UI Black" panose="020B0A02040204020203" pitchFamily="34" charset="0"/>
                </a:rPr>
                <a:t>Hot Path Analytics</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Real-time monitoring</a:t>
              </a:r>
            </a:p>
            <a:p>
              <a:pPr defTabSz="913397" fontAlgn="base">
                <a:lnSpc>
                  <a:spcPct val="90000"/>
                </a:lnSpc>
                <a:spcBef>
                  <a:spcPct val="0"/>
                </a:spcBef>
                <a:spcAft>
                  <a:spcPts val="600"/>
                </a:spcAft>
                <a:defRPr/>
              </a:pPr>
              <a:br>
                <a:rPr lang="en-US" sz="1000" u="sng" kern="0" dirty="0">
                  <a:solidFill>
                    <a:srgbClr val="404040">
                      <a:lumMod val="50000"/>
                    </a:srgbClr>
                  </a:solidFill>
                  <a:latin typeface="Segoe UI Light"/>
                  <a:ea typeface="Segoe UI" pitchFamily="34" charset="0"/>
                  <a:cs typeface="Segoe UI" pitchFamily="34" charset="0"/>
                </a:rPr>
              </a:br>
              <a:r>
                <a:rPr lang="en-US" sz="1100" u="sng" kern="0" dirty="0">
                  <a:solidFill>
                    <a:srgbClr val="404040">
                      <a:lumMod val="50000"/>
                    </a:srgbClr>
                  </a:solidFill>
                  <a:latin typeface="Segoe UI Light"/>
                  <a:ea typeface="Segoe UI" pitchFamily="34" charset="0"/>
                  <a:cs typeface="Segoe UI" pitchFamily="34" charset="0"/>
                </a:rPr>
                <a:t>Technology</a:t>
              </a:r>
              <a:r>
                <a:rPr lang="en-US" sz="1100" u="sng" kern="0" dirty="0">
                  <a:solidFill>
                    <a:srgbClr val="404040">
                      <a:lumMod val="50000"/>
                    </a:srgbClr>
                  </a:solidFill>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Stream Analytics, and HDInsight Spark &amp; Storm</a:t>
              </a:r>
            </a:p>
          </p:txBody>
        </p:sp>
        <p:pic>
          <p:nvPicPr>
            <p:cNvPr id="166" name="Picture 165"/>
            <p:cNvPicPr>
              <a:picLocks noChangeAspect="1"/>
            </p:cNvPicPr>
            <p:nvPr/>
          </p:nvPicPr>
          <p:blipFill>
            <a:blip r:embed="rId4">
              <a:clrChange>
                <a:clrFrom>
                  <a:srgbClr val="FFFFFF"/>
                </a:clrFrom>
                <a:clrTo>
                  <a:srgbClr val="FFFFFF">
                    <a:alpha val="0"/>
                  </a:srgbClr>
                </a:clrTo>
              </a:clrChange>
            </a:blip>
            <a:stretch>
              <a:fillRect/>
            </a:stretch>
          </p:blipFill>
          <p:spPr>
            <a:xfrm>
              <a:off x="8089835" y="3293698"/>
              <a:ext cx="1042019" cy="540305"/>
            </a:xfrm>
            <a:prstGeom prst="rect">
              <a:avLst/>
            </a:prstGeom>
          </p:spPr>
        </p:pic>
        <p:sp>
          <p:nvSpPr>
            <p:cNvPr id="167" name="Freeform 63"/>
            <p:cNvSpPr/>
            <p:nvPr/>
          </p:nvSpPr>
          <p:spPr bwMode="auto">
            <a:xfrm>
              <a:off x="8082643" y="3758837"/>
              <a:ext cx="562569" cy="704480"/>
            </a:xfrm>
            <a:custGeom>
              <a:avLst/>
              <a:gdLst>
                <a:gd name="connsiteX0" fmla="*/ 0 w 562569"/>
                <a:gd name="connsiteY0" fmla="*/ 0 h 704480"/>
                <a:gd name="connsiteX1" fmla="*/ 0 w 562569"/>
                <a:gd name="connsiteY1" fmla="*/ 0 h 704480"/>
                <a:gd name="connsiteX2" fmla="*/ 506186 w 562569"/>
                <a:gd name="connsiteY2" fmla="*/ 568234 h 704480"/>
                <a:gd name="connsiteX3" fmla="*/ 522514 w 562569"/>
                <a:gd name="connsiteY3" fmla="*/ 620486 h 704480"/>
                <a:gd name="connsiteX4" fmla="*/ 535577 w 562569"/>
                <a:gd name="connsiteY4" fmla="*/ 649877 h 704480"/>
                <a:gd name="connsiteX5" fmla="*/ 538843 w 562569"/>
                <a:gd name="connsiteY5" fmla="*/ 666206 h 704480"/>
                <a:gd name="connsiteX6" fmla="*/ 551906 w 562569"/>
                <a:gd name="connsiteY6" fmla="*/ 679269 h 704480"/>
                <a:gd name="connsiteX7" fmla="*/ 551906 w 562569"/>
                <a:gd name="connsiteY7" fmla="*/ 672737 h 70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69" h="704480">
                  <a:moveTo>
                    <a:pt x="0" y="0"/>
                  </a:moveTo>
                  <a:lnTo>
                    <a:pt x="0" y="0"/>
                  </a:lnTo>
                  <a:cubicBezTo>
                    <a:pt x="168729" y="189411"/>
                    <a:pt x="340331" y="376301"/>
                    <a:pt x="506186" y="568234"/>
                  </a:cubicBezTo>
                  <a:cubicBezTo>
                    <a:pt x="525364" y="590428"/>
                    <a:pt x="515255" y="598709"/>
                    <a:pt x="522514" y="620486"/>
                  </a:cubicBezTo>
                  <a:cubicBezTo>
                    <a:pt x="533359" y="653020"/>
                    <a:pt x="530233" y="628504"/>
                    <a:pt x="535577" y="649877"/>
                  </a:cubicBezTo>
                  <a:cubicBezTo>
                    <a:pt x="536923" y="655262"/>
                    <a:pt x="536089" y="661387"/>
                    <a:pt x="538843" y="666206"/>
                  </a:cubicBezTo>
                  <a:cubicBezTo>
                    <a:pt x="601893" y="776543"/>
                    <a:pt x="515111" y="605679"/>
                    <a:pt x="551906" y="679269"/>
                  </a:cubicBezTo>
                  <a:lnTo>
                    <a:pt x="551906" y="672737"/>
                  </a:lnTo>
                </a:path>
              </a:pathLst>
            </a:custGeom>
            <a:noFill/>
            <a:ln w="6350" cap="flat" cmpd="sng" algn="ctr">
              <a:no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grpSp>
          <p:nvGrpSpPr>
            <p:cNvPr id="168" name="Group 167"/>
            <p:cNvGrpSpPr/>
            <p:nvPr/>
          </p:nvGrpSpPr>
          <p:grpSpPr>
            <a:xfrm>
              <a:off x="8351817" y="3852488"/>
              <a:ext cx="490879" cy="404121"/>
              <a:chOff x="7675590" y="3471813"/>
              <a:chExt cx="577669" cy="475570"/>
            </a:xfrm>
          </p:grpSpPr>
          <p:sp>
            <p:nvSpPr>
              <p:cNvPr id="169" name="Freeform 65"/>
              <p:cNvSpPr>
                <a:spLocks noEditPoints="1"/>
              </p:cNvSpPr>
              <p:nvPr/>
            </p:nvSpPr>
            <p:spPr bwMode="auto">
              <a:xfrm>
                <a:off x="7779932" y="3471813"/>
                <a:ext cx="473327" cy="47557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gradFill rotWithShape="1">
                <a:gsLst>
                  <a:gs pos="50000">
                    <a:srgbClr val="5EB6DA"/>
                  </a:gs>
                  <a:gs pos="50000">
                    <a:srgbClr val="3999C6"/>
                  </a:gs>
                </a:gsLst>
                <a:lin ang="8100000" scaled="1"/>
              </a:gradFill>
              <a:ln w="6350" cap="flat" cmpd="sng" algn="ctr">
                <a:noFill/>
                <a:prstDash val="solid"/>
                <a:miter lim="800000"/>
                <a:headEnd type="none" w="med" len="med"/>
                <a:tailEnd type="none" w="med" len="med"/>
              </a:ln>
              <a:effectLst/>
            </p:spPr>
            <p:txBody>
              <a:bodyPr rot="0" spcFirstLastPara="0" vertOverflow="overflow" horzOverflow="overflow" vert="horz" wrap="square" lIns="91414" tIns="91414" rIns="34285" bIns="34285" numCol="1" spcCol="0" rtlCol="0" fromWordArt="0" anchor="b" anchorCtr="0" forceAA="0" compatLnSpc="1">
                <a:prstTxWarp prst="textNoShape">
                  <a:avLst/>
                </a:prstTxWarp>
                <a:noAutofit/>
              </a:bodyPr>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170" name="Group 169"/>
              <p:cNvGrpSpPr/>
              <p:nvPr/>
            </p:nvGrpSpPr>
            <p:grpSpPr>
              <a:xfrm>
                <a:off x="7782698" y="3571498"/>
                <a:ext cx="341279" cy="239441"/>
                <a:chOff x="9441838" y="3565088"/>
                <a:chExt cx="1231545" cy="864052"/>
              </a:xfrm>
              <a:solidFill>
                <a:sysClr val="window" lastClr="FFFFFF"/>
              </a:solidFill>
            </p:grpSpPr>
            <p:sp>
              <p:nvSpPr>
                <p:cNvPr id="174" name="Oval 173"/>
                <p:cNvSpPr/>
                <p:nvPr/>
              </p:nvSpPr>
              <p:spPr bwMode="auto">
                <a:xfrm>
                  <a:off x="9916043" y="3671804"/>
                  <a:ext cx="757340" cy="757336"/>
                </a:xfrm>
                <a:prstGeom prst="ellipse">
                  <a:avLst/>
                </a:prstGeom>
                <a:grpFill/>
                <a:ln w="6350" cap="flat" cmpd="sng" algn="ctr">
                  <a:noFill/>
                  <a:prstDash val="solid"/>
                  <a:miter lim="800000"/>
                  <a:headEnd type="none" w="med" len="med"/>
                  <a:tailEnd type="none" w="med" len="med"/>
                </a:ln>
                <a:effectLst/>
              </p:spPr>
              <p:txBody>
                <a:bodyPr lIns="91414" tIns="91414" rIns="34285" bIns="34285" rtlCol="0" anchor="b" anchorCtr="0"/>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5" name="Oval 174"/>
                <p:cNvSpPr/>
                <p:nvPr/>
              </p:nvSpPr>
              <p:spPr bwMode="auto">
                <a:xfrm>
                  <a:off x="9441838" y="3565088"/>
                  <a:ext cx="971392" cy="574923"/>
                </a:xfrm>
                <a:prstGeom prst="ellipse">
                  <a:avLst/>
                </a:prstGeom>
                <a:grpFill/>
                <a:ln w="6350" cap="flat" cmpd="sng" algn="ctr">
                  <a:noFill/>
                  <a:prstDash val="solid"/>
                  <a:miter lim="800000"/>
                  <a:headEnd type="none" w="med" len="med"/>
                  <a:tailEnd type="none" w="med" len="med"/>
                </a:ln>
                <a:effectLst/>
              </p:spPr>
              <p:txBody>
                <a:bodyPr lIns="91414" tIns="91414" rIns="34285" bIns="34285" rtlCol="0" anchor="b" anchorCtr="0"/>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171" name="Freeform 67"/>
              <p:cNvSpPr/>
              <p:nvPr/>
            </p:nvSpPr>
            <p:spPr bwMode="auto">
              <a:xfrm>
                <a:off x="7726563" y="3624414"/>
                <a:ext cx="311448" cy="74608"/>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Lst>
                <a:ahLst/>
                <a:cxnLst>
                  <a:cxn ang="0">
                    <a:pos x="connsiteX0" y="connsiteY0"/>
                  </a:cxn>
                  <a:cxn ang="0">
                    <a:pos x="connsiteX1" y="connsiteY1"/>
                  </a:cxn>
                  <a:cxn ang="0">
                    <a:pos x="connsiteX2" y="connsiteY2"/>
                  </a:cxn>
                </a:cxnLst>
                <a:rect l="l" t="t" r="r" b="b"/>
                <a:pathLst>
                  <a:path w="10784" h="20445">
                    <a:moveTo>
                      <a:pt x="10784" y="15756"/>
                    </a:moveTo>
                    <a:cubicBezTo>
                      <a:pt x="6939" y="-15198"/>
                      <a:pt x="4490" y="7431"/>
                      <a:pt x="2974" y="16574"/>
                    </a:cubicBezTo>
                    <a:cubicBezTo>
                      <a:pt x="1458" y="25717"/>
                      <a:pt x="393" y="16153"/>
                      <a:pt x="0" y="13449"/>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sp>
            <p:nvSpPr>
              <p:cNvPr id="172" name="Freeform 68"/>
              <p:cNvSpPr/>
              <p:nvPr/>
            </p:nvSpPr>
            <p:spPr bwMode="auto">
              <a:xfrm>
                <a:off x="7675590" y="3678237"/>
                <a:ext cx="313120" cy="71900"/>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 name="connsiteX0" fmla="*/ 10784 w 10784"/>
                  <a:gd name="connsiteY0" fmla="*/ 15201 h 21304"/>
                  <a:gd name="connsiteX1" fmla="*/ 5063 w 10784"/>
                  <a:gd name="connsiteY1" fmla="*/ 17805 h 21304"/>
                  <a:gd name="connsiteX2" fmla="*/ 0 w 10784"/>
                  <a:gd name="connsiteY2" fmla="*/ 12894 h 21304"/>
                  <a:gd name="connsiteX0" fmla="*/ 10784 w 10784"/>
                  <a:gd name="connsiteY0" fmla="*/ 14472 h 19292"/>
                  <a:gd name="connsiteX1" fmla="*/ 5063 w 10784"/>
                  <a:gd name="connsiteY1" fmla="*/ 17076 h 19292"/>
                  <a:gd name="connsiteX2" fmla="*/ 0 w 10784"/>
                  <a:gd name="connsiteY2" fmla="*/ 12165 h 19292"/>
                  <a:gd name="connsiteX0" fmla="*/ 10784 w 10784"/>
                  <a:gd name="connsiteY0" fmla="*/ 11390 h 16210"/>
                  <a:gd name="connsiteX1" fmla="*/ 5063 w 10784"/>
                  <a:gd name="connsiteY1" fmla="*/ 13994 h 16210"/>
                  <a:gd name="connsiteX2" fmla="*/ 0 w 10784"/>
                  <a:gd name="connsiteY2" fmla="*/ 9083 h 16210"/>
                  <a:gd name="connsiteX0" fmla="*/ 10784 w 10784"/>
                  <a:gd name="connsiteY0" fmla="*/ 11390 h 19703"/>
                  <a:gd name="connsiteX1" fmla="*/ 5063 w 10784"/>
                  <a:gd name="connsiteY1" fmla="*/ 13994 h 19703"/>
                  <a:gd name="connsiteX2" fmla="*/ 0 w 10784"/>
                  <a:gd name="connsiteY2" fmla="*/ 9083 h 19703"/>
                </a:gdLst>
                <a:ahLst/>
                <a:cxnLst>
                  <a:cxn ang="0">
                    <a:pos x="connsiteX0" y="connsiteY0"/>
                  </a:cxn>
                  <a:cxn ang="0">
                    <a:pos x="connsiteX1" y="connsiteY1"/>
                  </a:cxn>
                  <a:cxn ang="0">
                    <a:pos x="connsiteX2" y="connsiteY2"/>
                  </a:cxn>
                </a:cxnLst>
                <a:rect l="l" t="t" r="r" b="b"/>
                <a:pathLst>
                  <a:path w="10784" h="19703">
                    <a:moveTo>
                      <a:pt x="10784" y="11390"/>
                    </a:moveTo>
                    <a:cubicBezTo>
                      <a:pt x="7502" y="-12617"/>
                      <a:pt x="6086" y="7828"/>
                      <a:pt x="5063" y="13994"/>
                    </a:cubicBezTo>
                    <a:cubicBezTo>
                      <a:pt x="4040" y="20160"/>
                      <a:pt x="1731" y="24689"/>
                      <a:pt x="0" y="9083"/>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sp>
            <p:nvSpPr>
              <p:cNvPr id="173" name="Freeform 69"/>
              <p:cNvSpPr/>
              <p:nvPr/>
            </p:nvSpPr>
            <p:spPr bwMode="auto">
              <a:xfrm>
                <a:off x="7675591" y="3738652"/>
                <a:ext cx="307517" cy="73724"/>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 name="connsiteX0" fmla="*/ 10784 w 10784"/>
                  <a:gd name="connsiteY0" fmla="*/ 13023 h 26368"/>
                  <a:gd name="connsiteX1" fmla="*/ 5204 w 10784"/>
                  <a:gd name="connsiteY1" fmla="*/ 23964 h 26368"/>
                  <a:gd name="connsiteX2" fmla="*/ 0 w 10784"/>
                  <a:gd name="connsiteY2" fmla="*/ 10716 h 26368"/>
                  <a:gd name="connsiteX0" fmla="*/ 10784 w 10784"/>
                  <a:gd name="connsiteY0" fmla="*/ 7155 h 20500"/>
                  <a:gd name="connsiteX1" fmla="*/ 5204 w 10784"/>
                  <a:gd name="connsiteY1" fmla="*/ 18096 h 20500"/>
                  <a:gd name="connsiteX2" fmla="*/ 0 w 10784"/>
                  <a:gd name="connsiteY2" fmla="*/ 4848 h 20500"/>
                  <a:gd name="connsiteX0" fmla="*/ 10784 w 10784"/>
                  <a:gd name="connsiteY0" fmla="*/ 6425 h 18282"/>
                  <a:gd name="connsiteX1" fmla="*/ 5204 w 10784"/>
                  <a:gd name="connsiteY1" fmla="*/ 17366 h 18282"/>
                  <a:gd name="connsiteX2" fmla="*/ 0 w 10784"/>
                  <a:gd name="connsiteY2" fmla="*/ 4118 h 18282"/>
                  <a:gd name="connsiteX0" fmla="*/ 10784 w 10784"/>
                  <a:gd name="connsiteY0" fmla="*/ 6425 h 18593"/>
                  <a:gd name="connsiteX1" fmla="*/ 5204 w 10784"/>
                  <a:gd name="connsiteY1" fmla="*/ 17366 h 18593"/>
                  <a:gd name="connsiteX2" fmla="*/ 0 w 10784"/>
                  <a:gd name="connsiteY2" fmla="*/ 4118 h 18593"/>
                  <a:gd name="connsiteX0" fmla="*/ 10784 w 10784"/>
                  <a:gd name="connsiteY0" fmla="*/ 6773 h 19765"/>
                  <a:gd name="connsiteX1" fmla="*/ 5204 w 10784"/>
                  <a:gd name="connsiteY1" fmla="*/ 17714 h 19765"/>
                  <a:gd name="connsiteX2" fmla="*/ 0 w 10784"/>
                  <a:gd name="connsiteY2" fmla="*/ 4466 h 19765"/>
                  <a:gd name="connsiteX0" fmla="*/ 10784 w 10784"/>
                  <a:gd name="connsiteY0" fmla="*/ 8591 h 21583"/>
                  <a:gd name="connsiteX1" fmla="*/ 5204 w 10784"/>
                  <a:gd name="connsiteY1" fmla="*/ 19532 h 21583"/>
                  <a:gd name="connsiteX2" fmla="*/ 0 w 10784"/>
                  <a:gd name="connsiteY2" fmla="*/ 6284 h 21583"/>
                  <a:gd name="connsiteX0" fmla="*/ 10784 w 10784"/>
                  <a:gd name="connsiteY0" fmla="*/ 7120 h 20112"/>
                  <a:gd name="connsiteX1" fmla="*/ 5204 w 10784"/>
                  <a:gd name="connsiteY1" fmla="*/ 18061 h 20112"/>
                  <a:gd name="connsiteX2" fmla="*/ 0 w 10784"/>
                  <a:gd name="connsiteY2" fmla="*/ 4813 h 20112"/>
                  <a:gd name="connsiteX0" fmla="*/ 10784 w 10784"/>
                  <a:gd name="connsiteY0" fmla="*/ 8331 h 21323"/>
                  <a:gd name="connsiteX1" fmla="*/ 5204 w 10784"/>
                  <a:gd name="connsiteY1" fmla="*/ 19272 h 21323"/>
                  <a:gd name="connsiteX2" fmla="*/ 0 w 10784"/>
                  <a:gd name="connsiteY2" fmla="*/ 6024 h 21323"/>
                  <a:gd name="connsiteX0" fmla="*/ 10784 w 10784"/>
                  <a:gd name="connsiteY0" fmla="*/ 7812 h 20804"/>
                  <a:gd name="connsiteX1" fmla="*/ 5204 w 10784"/>
                  <a:gd name="connsiteY1" fmla="*/ 18753 h 20804"/>
                  <a:gd name="connsiteX2" fmla="*/ 0 w 10784"/>
                  <a:gd name="connsiteY2" fmla="*/ 5505 h 20804"/>
                  <a:gd name="connsiteX0" fmla="*/ 10948 w 10948"/>
                  <a:gd name="connsiteY0" fmla="*/ 6691 h 17636"/>
                  <a:gd name="connsiteX1" fmla="*/ 5368 w 10948"/>
                  <a:gd name="connsiteY1" fmla="*/ 17632 h 17636"/>
                  <a:gd name="connsiteX2" fmla="*/ 0 w 10948"/>
                  <a:gd name="connsiteY2" fmla="*/ 4186 h 17636"/>
                  <a:gd name="connsiteX0" fmla="*/ 10948 w 10948"/>
                  <a:gd name="connsiteY0" fmla="*/ 6691 h 17636"/>
                  <a:gd name="connsiteX1" fmla="*/ 5368 w 10948"/>
                  <a:gd name="connsiteY1" fmla="*/ 17632 h 17636"/>
                  <a:gd name="connsiteX2" fmla="*/ 0 w 10948"/>
                  <a:gd name="connsiteY2" fmla="*/ 4186 h 17636"/>
                  <a:gd name="connsiteX0" fmla="*/ 10971 w 10971"/>
                  <a:gd name="connsiteY0" fmla="*/ 6691 h 17636"/>
                  <a:gd name="connsiteX1" fmla="*/ 5391 w 10971"/>
                  <a:gd name="connsiteY1" fmla="*/ 17632 h 17636"/>
                  <a:gd name="connsiteX2" fmla="*/ 0 w 10971"/>
                  <a:gd name="connsiteY2" fmla="*/ 4186 h 17636"/>
                  <a:gd name="connsiteX0" fmla="*/ 10971 w 10971"/>
                  <a:gd name="connsiteY0" fmla="*/ 6691 h 17636"/>
                  <a:gd name="connsiteX1" fmla="*/ 5391 w 10971"/>
                  <a:gd name="connsiteY1" fmla="*/ 17632 h 17636"/>
                  <a:gd name="connsiteX2" fmla="*/ 0 w 10971"/>
                  <a:gd name="connsiteY2" fmla="*/ 4186 h 17636"/>
                  <a:gd name="connsiteX0" fmla="*/ 10666 w 10666"/>
                  <a:gd name="connsiteY0" fmla="*/ 6761 h 17703"/>
                  <a:gd name="connsiteX1" fmla="*/ 5086 w 10666"/>
                  <a:gd name="connsiteY1" fmla="*/ 17702 h 17703"/>
                  <a:gd name="connsiteX2" fmla="*/ 0 w 10666"/>
                  <a:gd name="connsiteY2" fmla="*/ 7432 h 17703"/>
                  <a:gd name="connsiteX0" fmla="*/ 10877 w 10877"/>
                  <a:gd name="connsiteY0" fmla="*/ 6669 h 17617"/>
                  <a:gd name="connsiteX1" fmla="*/ 5297 w 10877"/>
                  <a:gd name="connsiteY1" fmla="*/ 17610 h 17617"/>
                  <a:gd name="connsiteX2" fmla="*/ 0 w 10877"/>
                  <a:gd name="connsiteY2" fmla="*/ 3172 h 17617"/>
                  <a:gd name="connsiteX0" fmla="*/ 10877 w 10877"/>
                  <a:gd name="connsiteY0" fmla="*/ 6669 h 17617"/>
                  <a:gd name="connsiteX1" fmla="*/ 5297 w 10877"/>
                  <a:gd name="connsiteY1" fmla="*/ 17610 h 17617"/>
                  <a:gd name="connsiteX2" fmla="*/ 0 w 10877"/>
                  <a:gd name="connsiteY2" fmla="*/ 3172 h 17617"/>
                  <a:gd name="connsiteX0" fmla="*/ 10877 w 10877"/>
                  <a:gd name="connsiteY0" fmla="*/ 7417 h 20060"/>
                  <a:gd name="connsiteX1" fmla="*/ 5297 w 10877"/>
                  <a:gd name="connsiteY1" fmla="*/ 18358 h 20060"/>
                  <a:gd name="connsiteX2" fmla="*/ 0 w 10877"/>
                  <a:gd name="connsiteY2" fmla="*/ 3920 h 20060"/>
                  <a:gd name="connsiteX0" fmla="*/ 10971 w 10971"/>
                  <a:gd name="connsiteY0" fmla="*/ 6682 h 17628"/>
                  <a:gd name="connsiteX1" fmla="*/ 5391 w 10971"/>
                  <a:gd name="connsiteY1" fmla="*/ 17623 h 17628"/>
                  <a:gd name="connsiteX2" fmla="*/ 0 w 10971"/>
                  <a:gd name="connsiteY2" fmla="*/ 3780 h 17628"/>
                  <a:gd name="connsiteX0" fmla="*/ 10971 w 10971"/>
                  <a:gd name="connsiteY0" fmla="*/ 6682 h 18885"/>
                  <a:gd name="connsiteX1" fmla="*/ 5391 w 10971"/>
                  <a:gd name="connsiteY1" fmla="*/ 17623 h 18885"/>
                  <a:gd name="connsiteX2" fmla="*/ 0 w 10971"/>
                  <a:gd name="connsiteY2" fmla="*/ 3780 h 18885"/>
                  <a:gd name="connsiteX0" fmla="*/ 10971 w 10971"/>
                  <a:gd name="connsiteY0" fmla="*/ 7726 h 22919"/>
                  <a:gd name="connsiteX1" fmla="*/ 5391 w 10971"/>
                  <a:gd name="connsiteY1" fmla="*/ 18667 h 22919"/>
                  <a:gd name="connsiteX2" fmla="*/ 0 w 10971"/>
                  <a:gd name="connsiteY2" fmla="*/ 4824 h 22919"/>
                  <a:gd name="connsiteX0" fmla="*/ 10971 w 10971"/>
                  <a:gd name="connsiteY0" fmla="*/ 7466 h 21967"/>
                  <a:gd name="connsiteX1" fmla="*/ 5391 w 10971"/>
                  <a:gd name="connsiteY1" fmla="*/ 18407 h 21967"/>
                  <a:gd name="connsiteX2" fmla="*/ 0 w 10971"/>
                  <a:gd name="connsiteY2" fmla="*/ 4564 h 21967"/>
                  <a:gd name="connsiteX0" fmla="*/ 10971 w 10971"/>
                  <a:gd name="connsiteY0" fmla="*/ 7466 h 21070"/>
                  <a:gd name="connsiteX1" fmla="*/ 5391 w 10971"/>
                  <a:gd name="connsiteY1" fmla="*/ 18407 h 21070"/>
                  <a:gd name="connsiteX2" fmla="*/ 0 w 10971"/>
                  <a:gd name="connsiteY2" fmla="*/ 4564 h 21070"/>
                  <a:gd name="connsiteX0" fmla="*/ 10971 w 10971"/>
                  <a:gd name="connsiteY0" fmla="*/ 7466 h 21492"/>
                  <a:gd name="connsiteX1" fmla="*/ 5391 w 10971"/>
                  <a:gd name="connsiteY1" fmla="*/ 18407 h 21492"/>
                  <a:gd name="connsiteX2" fmla="*/ 0 w 10971"/>
                  <a:gd name="connsiteY2" fmla="*/ 4564 h 21492"/>
                  <a:gd name="connsiteX0" fmla="*/ 10971 w 10971"/>
                  <a:gd name="connsiteY0" fmla="*/ 7610 h 21090"/>
                  <a:gd name="connsiteX1" fmla="*/ 5814 w 10971"/>
                  <a:gd name="connsiteY1" fmla="*/ 17757 h 21090"/>
                  <a:gd name="connsiteX2" fmla="*/ 0 w 10971"/>
                  <a:gd name="connsiteY2" fmla="*/ 4708 h 21090"/>
                  <a:gd name="connsiteX0" fmla="*/ 10971 w 10971"/>
                  <a:gd name="connsiteY0" fmla="*/ 7895 h 20418"/>
                  <a:gd name="connsiteX1" fmla="*/ 5814 w 10971"/>
                  <a:gd name="connsiteY1" fmla="*/ 16572 h 20418"/>
                  <a:gd name="connsiteX2" fmla="*/ 0 w 10971"/>
                  <a:gd name="connsiteY2" fmla="*/ 4993 h 20418"/>
                  <a:gd name="connsiteX0" fmla="*/ 10971 w 10971"/>
                  <a:gd name="connsiteY0" fmla="*/ 6825 h 19348"/>
                  <a:gd name="connsiteX1" fmla="*/ 5814 w 10971"/>
                  <a:gd name="connsiteY1" fmla="*/ 15502 h 19348"/>
                  <a:gd name="connsiteX2" fmla="*/ 0 w 10971"/>
                  <a:gd name="connsiteY2" fmla="*/ 3923 h 19348"/>
                  <a:gd name="connsiteX0" fmla="*/ 10971 w 10971"/>
                  <a:gd name="connsiteY0" fmla="*/ 7680 h 20203"/>
                  <a:gd name="connsiteX1" fmla="*/ 5814 w 10971"/>
                  <a:gd name="connsiteY1" fmla="*/ 16357 h 20203"/>
                  <a:gd name="connsiteX2" fmla="*/ 0 w 10971"/>
                  <a:gd name="connsiteY2" fmla="*/ 4778 h 20203"/>
                </a:gdLst>
                <a:ahLst/>
                <a:cxnLst>
                  <a:cxn ang="0">
                    <a:pos x="connsiteX0" y="connsiteY0"/>
                  </a:cxn>
                  <a:cxn ang="0">
                    <a:pos x="connsiteX1" y="connsiteY1"/>
                  </a:cxn>
                  <a:cxn ang="0">
                    <a:pos x="connsiteX2" y="connsiteY2"/>
                  </a:cxn>
                </a:cxnLst>
                <a:rect l="l" t="t" r="r" b="b"/>
                <a:pathLst>
                  <a:path w="10971" h="20203">
                    <a:moveTo>
                      <a:pt x="10971" y="7680"/>
                    </a:moveTo>
                    <a:cubicBezTo>
                      <a:pt x="8294" y="-11867"/>
                      <a:pt x="7267" y="11482"/>
                      <a:pt x="5814" y="16357"/>
                    </a:cubicBezTo>
                    <a:cubicBezTo>
                      <a:pt x="4361" y="21232"/>
                      <a:pt x="2271" y="24950"/>
                      <a:pt x="0" y="4778"/>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grpSp>
      </p:grpSp>
      <p:sp>
        <p:nvSpPr>
          <p:cNvPr id="177" name="Rectangle 176"/>
          <p:cNvSpPr/>
          <p:nvPr/>
        </p:nvSpPr>
        <p:spPr bwMode="auto">
          <a:xfrm>
            <a:off x="9378813" y="2316645"/>
            <a:ext cx="2141910"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p:txBody>
      </p:sp>
      <p:grpSp>
        <p:nvGrpSpPr>
          <p:cNvPr id="207" name="6 Hot Path Business Logic"/>
          <p:cNvGrpSpPr/>
          <p:nvPr/>
        </p:nvGrpSpPr>
        <p:grpSpPr>
          <a:xfrm>
            <a:off x="5101938" y="4974827"/>
            <a:ext cx="3673197" cy="1322661"/>
            <a:chOff x="5450422" y="4485437"/>
            <a:chExt cx="3674239" cy="1201144"/>
          </a:xfrm>
        </p:grpSpPr>
        <p:sp>
          <p:nvSpPr>
            <p:cNvPr id="208" name="Rectangle 207"/>
            <p:cNvSpPr/>
            <p:nvPr/>
          </p:nvSpPr>
          <p:spPr bwMode="auto">
            <a:xfrm rot="16200000">
              <a:off x="6685904" y="3249955"/>
              <a:ext cx="1201144"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500" b="1" kern="0" dirty="0">
                  <a:solidFill>
                    <a:srgbClr val="404040">
                      <a:lumMod val="50000"/>
                    </a:srgbClr>
                  </a:solidFill>
                  <a:ea typeface="Segoe UI Black" panose="020B0A02040204020203" pitchFamily="34" charset="0"/>
                  <a:cs typeface="Segoe UI Black" panose="020B0A02040204020203" pitchFamily="34" charset="0"/>
                </a:rPr>
                <a:t> </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600" b="1" kern="0" dirty="0">
                  <a:solidFill>
                    <a:srgbClr val="404040">
                      <a:lumMod val="50000"/>
                    </a:srgbClr>
                  </a:solidFill>
                  <a:latin typeface="Segoe UI Light"/>
                  <a:ea typeface="Segoe UI Black" panose="020B0A02040204020203" pitchFamily="34" charset="0"/>
                  <a:cs typeface="Segoe UI Black" panose="020B0A02040204020203" pitchFamily="34" charset="0"/>
                </a:rPr>
                <a:t>Warm Path Analytics</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Ad-hoc visual exploration of time series data</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Time Series Insights</a:t>
              </a:r>
            </a:p>
          </p:txBody>
        </p:sp>
        <p:pic>
          <p:nvPicPr>
            <p:cNvPr id="209" name="Picture 208"/>
            <p:cNvPicPr>
              <a:picLocks noChangeAspect="1"/>
            </p:cNvPicPr>
            <p:nvPr/>
          </p:nvPicPr>
          <p:blipFill>
            <a:blip r:embed="rId4">
              <a:clrChange>
                <a:clrFrom>
                  <a:srgbClr val="FFFFFF"/>
                </a:clrFrom>
                <a:clrTo>
                  <a:srgbClr val="FFFFFF">
                    <a:alpha val="0"/>
                  </a:srgbClr>
                </a:clrTo>
              </a:clrChange>
            </a:blip>
            <a:stretch>
              <a:fillRect/>
            </a:stretch>
          </p:blipFill>
          <p:spPr>
            <a:xfrm>
              <a:off x="8082642" y="4991732"/>
              <a:ext cx="1042019" cy="540305"/>
            </a:xfrm>
            <a:prstGeom prst="rect">
              <a:avLst/>
            </a:prstGeom>
          </p:spPr>
        </p:pic>
      </p:grpSp>
      <p:sp>
        <p:nvSpPr>
          <p:cNvPr id="211" name="Rectangle 210"/>
          <p:cNvSpPr/>
          <p:nvPr/>
        </p:nvSpPr>
        <p:spPr bwMode="auto">
          <a:xfrm>
            <a:off x="3445345" y="2316645"/>
            <a:ext cx="1150342"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defRPr/>
            </a:pPr>
            <a:r>
              <a:rPr lang="en-US" sz="2000" b="1" kern="0" dirty="0">
                <a:solidFill>
                  <a:srgbClr val="404040">
                    <a:lumMod val="50000"/>
                  </a:srgbClr>
                </a:solidFill>
                <a:latin typeface="Segoe UI Light"/>
                <a:ea typeface="Segoe UI Black" panose="020B0A02040204020203" pitchFamily="34" charset="0"/>
                <a:cs typeface="Segoe UI Black" panose="020B0A02040204020203" pitchFamily="34" charset="0"/>
              </a:rPr>
              <a:t>IoT Hub Cloud Gateway </a:t>
            </a:r>
          </a:p>
          <a:p>
            <a:pPr defTabSz="913397" fontAlgn="base">
              <a:lnSpc>
                <a:spcPct val="90000"/>
              </a:lnSpc>
              <a:spcBef>
                <a:spcPct val="0"/>
              </a:spcBef>
              <a:defRPr/>
            </a:pPr>
            <a:endParaRPr lang="en-US" sz="16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defRPr/>
            </a:pPr>
            <a:endParaRPr lang="en-US" sz="16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defRPr/>
            </a:pPr>
            <a:endParaRPr lang="en-US" sz="105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r>
              <a:rPr lang="en-US" sz="1400" kern="0" dirty="0">
                <a:solidFill>
                  <a:srgbClr val="404040">
                    <a:lumMod val="50000"/>
                  </a:srgbClr>
                </a:solidFill>
                <a:latin typeface="Segoe UI Light"/>
                <a:ea typeface="Segoe UI" pitchFamily="34" charset="0"/>
                <a:cs typeface="Segoe UI" pitchFamily="34" charset="0"/>
              </a:rPr>
              <a:t>Connect and Manage Devices</a:t>
            </a: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p:txBody>
      </p:sp>
      <p:cxnSp>
        <p:nvCxnSpPr>
          <p:cNvPr id="223" name="2 fg"/>
          <p:cNvCxnSpPr/>
          <p:nvPr/>
        </p:nvCxnSpPr>
        <p:spPr>
          <a:xfrm flipV="1">
            <a:off x="654630" y="5821007"/>
            <a:ext cx="345525" cy="357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25" name="2 fg"/>
          <p:cNvCxnSpPr/>
          <p:nvPr/>
        </p:nvCxnSpPr>
        <p:spPr>
          <a:xfrm flipV="1">
            <a:off x="656113" y="4903494"/>
            <a:ext cx="333637" cy="20008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226" name="2 Field Gateway"/>
          <p:cNvGrpSpPr/>
          <p:nvPr/>
        </p:nvGrpSpPr>
        <p:grpSpPr>
          <a:xfrm>
            <a:off x="1037012" y="3998924"/>
            <a:ext cx="768873" cy="1063307"/>
            <a:chOff x="1547306" y="5067599"/>
            <a:chExt cx="769091" cy="1063609"/>
          </a:xfrm>
        </p:grpSpPr>
        <p:sp>
          <p:nvSpPr>
            <p:cNvPr id="227" name="Rectangle 226"/>
            <p:cNvSpPr/>
            <p:nvPr/>
          </p:nvSpPr>
          <p:spPr bwMode="auto">
            <a:xfrm>
              <a:off x="1547306" y="5067599"/>
              <a:ext cx="769091" cy="1063609"/>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200" kern="0" dirty="0">
                  <a:solidFill>
                    <a:srgbClr val="404040">
                      <a:lumMod val="50000"/>
                    </a:srgbClr>
                  </a:solidFill>
                  <a:latin typeface="Segoe UI Light"/>
                  <a:ea typeface="Segoe UI" pitchFamily="34" charset="0"/>
                  <a:cs typeface="Segoe UI" pitchFamily="34" charset="0"/>
                </a:rPr>
                <a:t>Field Gateway</a:t>
              </a:r>
            </a:p>
          </p:txBody>
        </p:sp>
        <p:sp>
          <p:nvSpPr>
            <p:cNvPr id="228" name="Frame 5"/>
            <p:cNvSpPr>
              <a:spLocks noChangeAspect="1"/>
            </p:cNvSpPr>
            <p:nvPr/>
          </p:nvSpPr>
          <p:spPr bwMode="auto">
            <a:xfrm>
              <a:off x="1683184" y="5179458"/>
              <a:ext cx="497333" cy="497199"/>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sz="2000" kern="0" spc="-50" dirty="0">
                <a:solidFill>
                  <a:prstClr val="black"/>
                </a:solidFill>
                <a:latin typeface="Segoe UI Light"/>
                <a:ea typeface="Segoe UI" pitchFamily="34" charset="0"/>
                <a:cs typeface="Segoe UI" pitchFamily="34" charset="0"/>
              </a:endParaRPr>
            </a:p>
          </p:txBody>
        </p:sp>
      </p:grpSp>
      <p:grpSp>
        <p:nvGrpSpPr>
          <p:cNvPr id="229" name="3 Protocol Adaptation"/>
          <p:cNvGrpSpPr/>
          <p:nvPr/>
        </p:nvGrpSpPr>
        <p:grpSpPr>
          <a:xfrm>
            <a:off x="1801647" y="4000301"/>
            <a:ext cx="808130" cy="1061928"/>
            <a:chOff x="2505117" y="3539000"/>
            <a:chExt cx="877565" cy="1062230"/>
          </a:xfrm>
        </p:grpSpPr>
        <p:sp>
          <p:nvSpPr>
            <p:cNvPr id="230" name="Rectangle 229"/>
            <p:cNvSpPr/>
            <p:nvPr/>
          </p:nvSpPr>
          <p:spPr bwMode="auto">
            <a:xfrm>
              <a:off x="2505117" y="3539000"/>
              <a:ext cx="877565" cy="1062230"/>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73131"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200" kern="0" dirty="0">
                  <a:solidFill>
                    <a:srgbClr val="404040">
                      <a:lumMod val="50000"/>
                    </a:srgbClr>
                  </a:solidFill>
                  <a:latin typeface="Segoe UI Light"/>
                  <a:ea typeface="Segoe UI" pitchFamily="34" charset="0"/>
                  <a:cs typeface="Segoe UI" pitchFamily="34" charset="0"/>
                </a:rPr>
                <a:t>Protocol Adaptation</a:t>
              </a:r>
            </a:p>
          </p:txBody>
        </p:sp>
        <p:sp>
          <p:nvSpPr>
            <p:cNvPr id="231" name="Rectangle 31"/>
            <p:cNvSpPr>
              <a:spLocks noChangeArrowheads="1"/>
            </p:cNvSpPr>
            <p:nvPr/>
          </p:nvSpPr>
          <p:spPr bwMode="auto">
            <a:xfrm>
              <a:off x="2715594" y="3656543"/>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2000" kern="0" dirty="0">
                <a:solidFill>
                  <a:srgbClr val="404040"/>
                </a:solidFill>
                <a:latin typeface="Segoe UI Light"/>
              </a:endParaRPr>
            </a:p>
          </p:txBody>
        </p:sp>
        <p:sp>
          <p:nvSpPr>
            <p:cNvPr id="232" name="Rectangle 32"/>
            <p:cNvSpPr>
              <a:spLocks noChangeArrowheads="1"/>
            </p:cNvSpPr>
            <p:nvPr/>
          </p:nvSpPr>
          <p:spPr bwMode="auto">
            <a:xfrm>
              <a:off x="2715594" y="3784262"/>
              <a:ext cx="170000" cy="88896"/>
            </a:xfrm>
            <a:prstGeom prst="rect">
              <a:avLst/>
            </a:prstGeom>
            <a:solidFill>
              <a:srgbClr val="00B294"/>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2000" kern="0" dirty="0">
                <a:solidFill>
                  <a:srgbClr val="404040"/>
                </a:solidFill>
                <a:latin typeface="Segoe UI Light"/>
              </a:endParaRPr>
            </a:p>
          </p:txBody>
        </p:sp>
        <p:sp>
          <p:nvSpPr>
            <p:cNvPr id="236" name="Rectangle 33"/>
            <p:cNvSpPr>
              <a:spLocks noChangeArrowheads="1"/>
            </p:cNvSpPr>
            <p:nvPr/>
          </p:nvSpPr>
          <p:spPr bwMode="auto">
            <a:xfrm>
              <a:off x="2715594" y="3919601"/>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2000" kern="0" dirty="0">
                <a:solidFill>
                  <a:srgbClr val="404040"/>
                </a:solidFill>
                <a:latin typeface="Segoe UI Light"/>
              </a:endParaRPr>
            </a:p>
          </p:txBody>
        </p:sp>
        <p:sp>
          <p:nvSpPr>
            <p:cNvPr id="237" name="Rectangle 35"/>
            <p:cNvSpPr>
              <a:spLocks noChangeArrowheads="1"/>
            </p:cNvSpPr>
            <p:nvPr/>
          </p:nvSpPr>
          <p:spPr bwMode="auto">
            <a:xfrm>
              <a:off x="3073158" y="3837173"/>
              <a:ext cx="168521" cy="86356"/>
            </a:xfrm>
            <a:prstGeom prst="rect">
              <a:avLst/>
            </a:prstGeom>
            <a:solidFill>
              <a:srgbClr val="70AD47"/>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2000" kern="0" dirty="0">
                <a:solidFill>
                  <a:srgbClr val="404040"/>
                </a:solidFill>
                <a:latin typeface="Segoe UI Light"/>
              </a:endParaRPr>
            </a:p>
          </p:txBody>
        </p:sp>
        <p:sp>
          <p:nvSpPr>
            <p:cNvPr id="238" name="Rectangle 38"/>
            <p:cNvSpPr>
              <a:spLocks noChangeArrowheads="1"/>
            </p:cNvSpPr>
            <p:nvPr/>
          </p:nvSpPr>
          <p:spPr bwMode="auto">
            <a:xfrm>
              <a:off x="2718874" y="4047320"/>
              <a:ext cx="170000" cy="86356"/>
            </a:xfrm>
            <a:prstGeom prst="rect">
              <a:avLst/>
            </a:prstGeom>
            <a:solidFill>
              <a:srgbClr val="FF8C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2000" kern="0" dirty="0">
                <a:solidFill>
                  <a:srgbClr val="404040"/>
                </a:solidFill>
                <a:latin typeface="Segoe UI Light"/>
              </a:endParaRPr>
            </a:p>
          </p:txBody>
        </p:sp>
        <p:cxnSp>
          <p:nvCxnSpPr>
            <p:cNvPr id="239" name="Elbow Connector 132"/>
            <p:cNvCxnSpPr>
              <a:stCxn id="231" idx="3"/>
              <a:endCxn id="237" idx="1"/>
            </p:cNvCxnSpPr>
            <p:nvPr/>
          </p:nvCxnSpPr>
          <p:spPr>
            <a:xfrm>
              <a:off x="2885594" y="3697181"/>
              <a:ext cx="187563" cy="183170"/>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0" name="Elbow Connector 133"/>
            <p:cNvCxnSpPr>
              <a:stCxn id="232" idx="3"/>
              <a:endCxn id="237" idx="1"/>
            </p:cNvCxnSpPr>
            <p:nvPr/>
          </p:nvCxnSpPr>
          <p:spPr>
            <a:xfrm>
              <a:off x="2885594" y="3828710"/>
              <a:ext cx="187563" cy="51641"/>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1" name="Elbow Connector 134"/>
            <p:cNvCxnSpPr>
              <a:stCxn id="236" idx="3"/>
              <a:endCxn id="237" idx="1"/>
            </p:cNvCxnSpPr>
            <p:nvPr/>
          </p:nvCxnSpPr>
          <p:spPr>
            <a:xfrm flipV="1">
              <a:off x="2885594" y="3880351"/>
              <a:ext cx="187563" cy="79888"/>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2" name="Elbow Connector 135"/>
            <p:cNvCxnSpPr>
              <a:stCxn id="238" idx="3"/>
              <a:endCxn id="237" idx="1"/>
            </p:cNvCxnSpPr>
            <p:nvPr/>
          </p:nvCxnSpPr>
          <p:spPr>
            <a:xfrm flipV="1">
              <a:off x="2888874" y="3880351"/>
              <a:ext cx="184284" cy="210147"/>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grpSp>
      <p:cxnSp>
        <p:nvCxnSpPr>
          <p:cNvPr id="243" name="2   Arrow fg"/>
          <p:cNvCxnSpPr/>
          <p:nvPr/>
        </p:nvCxnSpPr>
        <p:spPr>
          <a:xfrm>
            <a:off x="2628389" y="4535359"/>
            <a:ext cx="765368" cy="22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4" name="2   Arrow fg"/>
          <p:cNvCxnSpPr/>
          <p:nvPr/>
        </p:nvCxnSpPr>
        <p:spPr>
          <a:xfrm flipV="1">
            <a:off x="662825" y="3305073"/>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5" name="2   Arrow fg"/>
          <p:cNvCxnSpPr/>
          <p:nvPr/>
        </p:nvCxnSpPr>
        <p:spPr>
          <a:xfrm flipV="1">
            <a:off x="662824" y="2950304"/>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6" name="2   Arrow fg"/>
          <p:cNvCxnSpPr/>
          <p:nvPr/>
        </p:nvCxnSpPr>
        <p:spPr>
          <a:xfrm flipV="1">
            <a:off x="662824" y="3651256"/>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7" name="2 fg"/>
          <p:cNvCxnSpPr/>
          <p:nvPr/>
        </p:nvCxnSpPr>
        <p:spPr>
          <a:xfrm>
            <a:off x="658678" y="4026016"/>
            <a:ext cx="325567" cy="160045"/>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8" name="2 fg"/>
          <p:cNvCxnSpPr/>
          <p:nvPr/>
        </p:nvCxnSpPr>
        <p:spPr>
          <a:xfrm>
            <a:off x="662079" y="4399084"/>
            <a:ext cx="326933" cy="5813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9" name="2 fg"/>
          <p:cNvCxnSpPr/>
          <p:nvPr/>
        </p:nvCxnSpPr>
        <p:spPr>
          <a:xfrm flipV="1">
            <a:off x="664586" y="4679241"/>
            <a:ext cx="319659" cy="8692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sp>
        <p:nvSpPr>
          <p:cNvPr id="275" name="device"/>
          <p:cNvSpPr/>
          <p:nvPr/>
        </p:nvSpPr>
        <p:spPr bwMode="auto">
          <a:xfrm>
            <a:off x="274904" y="1430445"/>
            <a:ext cx="2667262" cy="400048"/>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Things</a:t>
            </a:r>
          </a:p>
        </p:txBody>
      </p:sp>
      <p:sp>
        <p:nvSpPr>
          <p:cNvPr id="276" name="device"/>
          <p:cNvSpPr/>
          <p:nvPr/>
        </p:nvSpPr>
        <p:spPr bwMode="auto">
          <a:xfrm>
            <a:off x="3316314" y="1430444"/>
            <a:ext cx="5903164" cy="39645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Insights</a:t>
            </a:r>
          </a:p>
        </p:txBody>
      </p:sp>
      <p:sp>
        <p:nvSpPr>
          <p:cNvPr id="277" name="device"/>
          <p:cNvSpPr/>
          <p:nvPr/>
        </p:nvSpPr>
        <p:spPr bwMode="auto">
          <a:xfrm>
            <a:off x="9378814" y="1430444"/>
            <a:ext cx="2569020" cy="40004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Actions</a:t>
            </a:r>
          </a:p>
        </p:txBody>
      </p:sp>
      <p:grpSp>
        <p:nvGrpSpPr>
          <p:cNvPr id="278" name="Group 277"/>
          <p:cNvGrpSpPr/>
          <p:nvPr/>
        </p:nvGrpSpPr>
        <p:grpSpPr>
          <a:xfrm>
            <a:off x="3638598" y="2564338"/>
            <a:ext cx="793749" cy="767251"/>
            <a:chOff x="4394200" y="2326592"/>
            <a:chExt cx="4115573" cy="4144960"/>
          </a:xfrm>
        </p:grpSpPr>
        <p:sp>
          <p:nvSpPr>
            <p:cNvPr id="297" name="Rectangle 296"/>
            <p:cNvSpPr/>
            <p:nvPr/>
          </p:nvSpPr>
          <p:spPr bwMode="auto">
            <a:xfrm>
              <a:off x="4394200" y="2326592"/>
              <a:ext cx="4115573" cy="4144960"/>
            </a:xfrm>
            <a:prstGeom prst="rect">
              <a:avLst/>
            </a:prstGeom>
            <a:noFill/>
            <a:ln w="3175" cap="flat" cmpd="sng" algn="ctr">
              <a:solidFill>
                <a:schemeClr val="bg1"/>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8" name="L-Shape 297"/>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9" name="L-Shape 298"/>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725750" y="1867906"/>
            <a:ext cx="1458847" cy="768819"/>
          </a:xfrm>
          <a:prstGeom prst="rect">
            <a:avLst/>
          </a:prstGeom>
        </p:spPr>
        <p:txBody>
          <a:bodyPr wrap="none">
            <a:spAutoFit/>
          </a:bodyPr>
          <a:lstStyle/>
          <a:p>
            <a:pPr defTabSz="914049"/>
            <a:r>
              <a:rPr lang="en-US" sz="1077" u="sng" kern="0" dirty="0">
                <a:solidFill>
                  <a:prstClr val="black"/>
                </a:solidFill>
                <a:latin typeface="Segoe UI Light" panose="020B0502040204020203" pitchFamily="34" charset="0"/>
                <a:cs typeface="Segoe UI Light" panose="020B0502040204020203" pitchFamily="34" charset="0"/>
              </a:rPr>
              <a:t>Technology</a:t>
            </a:r>
          </a:p>
          <a:p>
            <a:pPr defTabSz="914049"/>
            <a:endParaRPr lang="en-US" sz="1077" u="sng" kern="0" dirty="0">
              <a:solidFill>
                <a:prstClr val="black"/>
              </a:solidFill>
              <a:latin typeface="Segoe UI Light" panose="020B0502040204020203" pitchFamily="34" charset="0"/>
              <a:cs typeface="Segoe UI Light" panose="020B0502040204020203" pitchFamily="34" charset="0"/>
            </a:endParaRPr>
          </a:p>
          <a:p>
            <a:pPr defTabSz="914049"/>
            <a:r>
              <a:rPr lang="en-US" sz="1077" kern="0" dirty="0">
                <a:solidFill>
                  <a:prstClr val="black"/>
                </a:solidFill>
                <a:latin typeface="Segoe UI Light" panose="020B0502040204020203" pitchFamily="34" charset="0"/>
                <a:cs typeface="Segoe UI Light" panose="020B0502040204020203" pitchFamily="34" charset="0"/>
              </a:rPr>
              <a:t>Azure IoT Device SDK</a:t>
            </a:r>
          </a:p>
          <a:p>
            <a:pPr defTabSz="914049"/>
            <a:r>
              <a:rPr lang="en-US" sz="1077" kern="0" dirty="0">
                <a:solidFill>
                  <a:prstClr val="black"/>
                </a:solidFill>
                <a:latin typeface="Segoe UI Light" panose="020B0502040204020203" pitchFamily="34" charset="0"/>
                <a:cs typeface="Segoe UI Light" panose="020B0502040204020203" pitchFamily="34" charset="0"/>
              </a:rPr>
              <a:t>Azure IoT Edge</a:t>
            </a:r>
            <a:endParaRPr lang="en-US" sz="1077" dirty="0">
              <a:solidFill>
                <a:srgbClr val="505050"/>
              </a:solidFill>
            </a:endParaRPr>
          </a:p>
        </p:txBody>
      </p:sp>
      <p:grpSp>
        <p:nvGrpSpPr>
          <p:cNvPr id="6" name="Group 5"/>
          <p:cNvGrpSpPr/>
          <p:nvPr/>
        </p:nvGrpSpPr>
        <p:grpSpPr>
          <a:xfrm>
            <a:off x="9526454" y="2452315"/>
            <a:ext cx="1894537" cy="3712114"/>
            <a:chOff x="9527427" y="2455404"/>
            <a:chExt cx="1895074" cy="3256668"/>
          </a:xfrm>
        </p:grpSpPr>
        <p:sp>
          <p:nvSpPr>
            <p:cNvPr id="176" name="Rectangle 175"/>
            <p:cNvSpPr/>
            <p:nvPr/>
          </p:nvSpPr>
          <p:spPr bwMode="auto">
            <a:xfrm>
              <a:off x="9527427" y="2455404"/>
              <a:ext cx="1885750" cy="1570781"/>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Black" panose="020B0A02040204020203" pitchFamily="34" charset="0"/>
                  <a:cs typeface="Segoe UI Black" panose="020B0A02040204020203" pitchFamily="34" charset="0"/>
                </a:rPr>
                <a:t>Manage</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View and manage solutions</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App Service, Power Bi, API Apps, Mobile Apps, </a:t>
              </a:r>
              <a:r>
                <a:rPr lang="en-US" sz="1100" kern="0" dirty="0" err="1">
                  <a:solidFill>
                    <a:srgbClr val="404040">
                      <a:lumMod val="50000"/>
                    </a:srgbClr>
                  </a:solidFill>
                  <a:latin typeface="Segoe UI Light"/>
                  <a:ea typeface="Segoe UI" pitchFamily="34" charset="0"/>
                  <a:cs typeface="Segoe UI" pitchFamily="34" charset="0"/>
                </a:rPr>
                <a:t>Xamarin</a:t>
              </a:r>
              <a:r>
                <a:rPr lang="en-US" sz="1100" kern="0" dirty="0">
                  <a:solidFill>
                    <a:srgbClr val="404040">
                      <a:lumMod val="50000"/>
                    </a:srgbClr>
                  </a:solidFill>
                  <a:latin typeface="Segoe UI Light"/>
                  <a:ea typeface="Segoe UI" pitchFamily="34" charset="0"/>
                  <a:cs typeface="Segoe UI" pitchFamily="34" charset="0"/>
                </a:rPr>
                <a:t> Apps, and Azure Search</a:t>
              </a:r>
            </a:p>
          </p:txBody>
        </p:sp>
        <p:sp>
          <p:nvSpPr>
            <p:cNvPr id="178" name="Rectangle 177"/>
            <p:cNvSpPr/>
            <p:nvPr/>
          </p:nvSpPr>
          <p:spPr bwMode="auto">
            <a:xfrm>
              <a:off x="9536751" y="4141291"/>
              <a:ext cx="1885750" cy="1570781"/>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2000" b="1" kern="0" dirty="0">
                  <a:solidFill>
                    <a:srgbClr val="404040">
                      <a:lumMod val="50000"/>
                    </a:srgbClr>
                  </a:solidFill>
                  <a:latin typeface="Segoe UI Light"/>
                  <a:ea typeface="Segoe UI Black" panose="020B0A02040204020203" pitchFamily="34" charset="0"/>
                  <a:cs typeface="Segoe UI Black" panose="020B0A02040204020203" pitchFamily="34" charset="0"/>
                </a:rPr>
                <a:t>Business Integration</a:t>
              </a:r>
              <a:endParaRPr lang="en-US" sz="12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Connect to business process</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Logic Apps, API Management, Biztalk Services</a:t>
              </a:r>
            </a:p>
          </p:txBody>
        </p:sp>
      </p:grpSp>
      <p:cxnSp>
        <p:nvCxnSpPr>
          <p:cNvPr id="179" name="Straight Arrow Connector 178"/>
          <p:cNvCxnSpPr/>
          <p:nvPr/>
        </p:nvCxnSpPr>
        <p:spPr>
          <a:xfrm>
            <a:off x="8853822" y="4263448"/>
            <a:ext cx="365656"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180" name="Straight Arrow Connector 179"/>
          <p:cNvCxnSpPr/>
          <p:nvPr/>
        </p:nvCxnSpPr>
        <p:spPr>
          <a:xfrm>
            <a:off x="8846568" y="5704796"/>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sp>
        <p:nvSpPr>
          <p:cNvPr id="3" name="Content Placeholder 2">
            <a:extLst>
              <a:ext uri="{FF2B5EF4-FFF2-40B4-BE49-F238E27FC236}">
                <a16:creationId xmlns:a16="http://schemas.microsoft.com/office/drawing/2014/main" id="{077FACB2-8C05-4D7C-8F70-AFD2C76619B2}"/>
              </a:ext>
            </a:extLst>
          </p:cNvPr>
          <p:cNvSpPr>
            <a:spLocks noGrp="1"/>
          </p:cNvSpPr>
          <p:nvPr>
            <p:ph sz="quarter" idx="14"/>
          </p:nvPr>
        </p:nvSpPr>
        <p:spPr/>
        <p:txBody>
          <a:bodyPr/>
          <a:lstStyle/>
          <a:p>
            <a:r>
              <a:rPr lang="en-US" dirty="0"/>
              <a:t>Azure IoT Architecture</a:t>
            </a:r>
          </a:p>
        </p:txBody>
      </p:sp>
      <p:sp>
        <p:nvSpPr>
          <p:cNvPr id="116" name="Rectangle 115">
            <a:extLst>
              <a:ext uri="{FF2B5EF4-FFF2-40B4-BE49-F238E27FC236}">
                <a16:creationId xmlns:a16="http://schemas.microsoft.com/office/drawing/2014/main" id="{3F1E16A2-9F77-48B5-A52F-67B748D67D0C}"/>
              </a:ext>
            </a:extLst>
          </p:cNvPr>
          <p:cNvSpPr/>
          <p:nvPr/>
        </p:nvSpPr>
        <p:spPr>
          <a:xfrm flipH="1">
            <a:off x="9292816" y="-1151472"/>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123" name="Rectangle 122">
            <a:extLst>
              <a:ext uri="{FF2B5EF4-FFF2-40B4-BE49-F238E27FC236}">
                <a16:creationId xmlns:a16="http://schemas.microsoft.com/office/drawing/2014/main" id="{D74005A4-FCD9-4608-99D9-3D58FB1B4FB2}"/>
              </a:ext>
            </a:extLst>
          </p:cNvPr>
          <p:cNvSpPr/>
          <p:nvPr/>
        </p:nvSpPr>
        <p:spPr>
          <a:xfrm flipH="1">
            <a:off x="1852921" y="-1151472"/>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124" name="Rectangle 123">
            <a:extLst>
              <a:ext uri="{FF2B5EF4-FFF2-40B4-BE49-F238E27FC236}">
                <a16:creationId xmlns:a16="http://schemas.microsoft.com/office/drawing/2014/main" id="{66421B73-D1F1-4CD4-BFAC-BB495BC80558}"/>
              </a:ext>
            </a:extLst>
          </p:cNvPr>
          <p:cNvSpPr/>
          <p:nvPr/>
        </p:nvSpPr>
        <p:spPr>
          <a:xfrm flipH="1">
            <a:off x="5499771" y="-1151472"/>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181" name="Group 180">
            <a:extLst>
              <a:ext uri="{FF2B5EF4-FFF2-40B4-BE49-F238E27FC236}">
                <a16:creationId xmlns:a16="http://schemas.microsoft.com/office/drawing/2014/main" id="{6D9D78D7-E342-4EED-BBAD-CC197FDD7EA1}"/>
              </a:ext>
            </a:extLst>
          </p:cNvPr>
          <p:cNvGrpSpPr/>
          <p:nvPr/>
        </p:nvGrpSpPr>
        <p:grpSpPr>
          <a:xfrm>
            <a:off x="9507875" y="1311394"/>
            <a:ext cx="613835" cy="613835"/>
            <a:chOff x="9297983" y="2640999"/>
            <a:chExt cx="1426464" cy="1426464"/>
          </a:xfrm>
        </p:grpSpPr>
        <p:sp>
          <p:nvSpPr>
            <p:cNvPr id="182" name="Oval 181">
              <a:extLst>
                <a:ext uri="{FF2B5EF4-FFF2-40B4-BE49-F238E27FC236}">
                  <a16:creationId xmlns:a16="http://schemas.microsoft.com/office/drawing/2014/main" id="{5347734A-4C9E-469A-B3AA-0F12F69FDED9}"/>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83" name="Freeform 104">
              <a:extLst>
                <a:ext uri="{FF2B5EF4-FFF2-40B4-BE49-F238E27FC236}">
                  <a16:creationId xmlns:a16="http://schemas.microsoft.com/office/drawing/2014/main" id="{C0F789D5-2E5B-4E98-8365-895191DEDC8A}"/>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84" name="Group 183">
            <a:extLst>
              <a:ext uri="{FF2B5EF4-FFF2-40B4-BE49-F238E27FC236}">
                <a16:creationId xmlns:a16="http://schemas.microsoft.com/office/drawing/2014/main" id="{CF4C8668-58D9-4032-92A2-42FC3D7C4027}"/>
              </a:ext>
            </a:extLst>
          </p:cNvPr>
          <p:cNvGrpSpPr/>
          <p:nvPr/>
        </p:nvGrpSpPr>
        <p:grpSpPr>
          <a:xfrm>
            <a:off x="2089543" y="1311394"/>
            <a:ext cx="613835" cy="613835"/>
            <a:chOff x="1735525" y="2640999"/>
            <a:chExt cx="1426464" cy="1426464"/>
          </a:xfrm>
        </p:grpSpPr>
        <p:sp>
          <p:nvSpPr>
            <p:cNvPr id="185" name="Oval 184">
              <a:extLst>
                <a:ext uri="{FF2B5EF4-FFF2-40B4-BE49-F238E27FC236}">
                  <a16:creationId xmlns:a16="http://schemas.microsoft.com/office/drawing/2014/main" id="{BD73DEFE-34A6-4D12-A68D-3F7AD1F213DF}"/>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86" name="Group 185">
              <a:extLst>
                <a:ext uri="{FF2B5EF4-FFF2-40B4-BE49-F238E27FC236}">
                  <a16:creationId xmlns:a16="http://schemas.microsoft.com/office/drawing/2014/main" id="{1F2EC024-C415-401F-A4B3-93E351B5E7A7}"/>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87" name="Oval 5">
                <a:extLst>
                  <a:ext uri="{FF2B5EF4-FFF2-40B4-BE49-F238E27FC236}">
                    <a16:creationId xmlns:a16="http://schemas.microsoft.com/office/drawing/2014/main" id="{167E5450-A2DA-44DB-A1F3-00228B3D337D}"/>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88" name="Freeform 6">
                <a:extLst>
                  <a:ext uri="{FF2B5EF4-FFF2-40B4-BE49-F238E27FC236}">
                    <a16:creationId xmlns:a16="http://schemas.microsoft.com/office/drawing/2014/main" id="{CF483F4D-0AA5-4D0C-9537-8B29E7E1CEBF}"/>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9" name="Freeform 7">
                <a:extLst>
                  <a:ext uri="{FF2B5EF4-FFF2-40B4-BE49-F238E27FC236}">
                    <a16:creationId xmlns:a16="http://schemas.microsoft.com/office/drawing/2014/main" id="{0107BFD4-B06F-4727-8B61-767F1D95E768}"/>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90" name="Freeform 8">
                <a:extLst>
                  <a:ext uri="{FF2B5EF4-FFF2-40B4-BE49-F238E27FC236}">
                    <a16:creationId xmlns:a16="http://schemas.microsoft.com/office/drawing/2014/main" id="{C81299BA-D2F0-4E8F-AAA2-76C2CFD247EF}"/>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1" name="Group 190">
            <a:extLst>
              <a:ext uri="{FF2B5EF4-FFF2-40B4-BE49-F238E27FC236}">
                <a16:creationId xmlns:a16="http://schemas.microsoft.com/office/drawing/2014/main" id="{8B079195-42AD-4FF6-A61A-ED35DDD35B03}"/>
              </a:ext>
            </a:extLst>
          </p:cNvPr>
          <p:cNvGrpSpPr/>
          <p:nvPr/>
        </p:nvGrpSpPr>
        <p:grpSpPr>
          <a:xfrm>
            <a:off x="6884443" y="1311394"/>
            <a:ext cx="613835" cy="613835"/>
            <a:chOff x="5528504" y="2640999"/>
            <a:chExt cx="1426463" cy="1426464"/>
          </a:xfrm>
        </p:grpSpPr>
        <p:sp>
          <p:nvSpPr>
            <p:cNvPr id="192" name="Oval 191">
              <a:extLst>
                <a:ext uri="{FF2B5EF4-FFF2-40B4-BE49-F238E27FC236}">
                  <a16:creationId xmlns:a16="http://schemas.microsoft.com/office/drawing/2014/main" id="{04ED95F1-C47B-44D4-A7B9-A3FA7565CB8C}"/>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93" name="Group 192">
              <a:extLst>
                <a:ext uri="{FF2B5EF4-FFF2-40B4-BE49-F238E27FC236}">
                  <a16:creationId xmlns:a16="http://schemas.microsoft.com/office/drawing/2014/main" id="{3176E619-AFA7-4CF9-A399-5D484DAFB7C3}"/>
                </a:ext>
              </a:extLst>
            </p:cNvPr>
            <p:cNvGrpSpPr>
              <a:grpSpLocks noChangeAspect="1"/>
            </p:cNvGrpSpPr>
            <p:nvPr/>
          </p:nvGrpSpPr>
          <p:grpSpPr>
            <a:xfrm>
              <a:off x="5972930" y="2916199"/>
              <a:ext cx="537611" cy="876065"/>
              <a:chOff x="5386388" y="-390526"/>
              <a:chExt cx="741363" cy="1208089"/>
            </a:xfrm>
            <a:solidFill>
              <a:srgbClr val="0070C0"/>
            </a:solidFill>
          </p:grpSpPr>
          <p:sp>
            <p:nvSpPr>
              <p:cNvPr id="194" name="Freeform 22">
                <a:extLst>
                  <a:ext uri="{FF2B5EF4-FFF2-40B4-BE49-F238E27FC236}">
                    <a16:creationId xmlns:a16="http://schemas.microsoft.com/office/drawing/2014/main" id="{7BDAF49A-55A4-4B12-9656-3FE6434DC49B}"/>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5" name="Freeform 23">
                <a:extLst>
                  <a:ext uri="{FF2B5EF4-FFF2-40B4-BE49-F238E27FC236}">
                    <a16:creationId xmlns:a16="http://schemas.microsoft.com/office/drawing/2014/main" id="{BC06249F-742F-4E2A-BB04-71C5DB1C7B4C}"/>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196" name="Freeform 24">
                <a:extLst>
                  <a:ext uri="{FF2B5EF4-FFF2-40B4-BE49-F238E27FC236}">
                    <a16:creationId xmlns:a16="http://schemas.microsoft.com/office/drawing/2014/main" id="{67E64681-1488-41DB-8604-207D6B411C25}"/>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7" name="Freeform 25">
                <a:extLst>
                  <a:ext uri="{FF2B5EF4-FFF2-40B4-BE49-F238E27FC236}">
                    <a16:creationId xmlns:a16="http://schemas.microsoft.com/office/drawing/2014/main" id="{D1EE56BE-985F-418A-946A-7D4F1044E188}"/>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pic>
        <p:nvPicPr>
          <p:cNvPr id="198" name="Picture 2" descr="Image result for time insights AZURE">
            <a:extLst>
              <a:ext uri="{FF2B5EF4-FFF2-40B4-BE49-F238E27FC236}">
                <a16:creationId xmlns:a16="http://schemas.microsoft.com/office/drawing/2014/main" id="{D62A60D4-0245-4044-8290-4D258E3BD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066" y="5311426"/>
            <a:ext cx="303650" cy="30365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Image result for cosmos db">
            <a:extLst>
              <a:ext uri="{FF2B5EF4-FFF2-40B4-BE49-F238E27FC236}">
                <a16:creationId xmlns:a16="http://schemas.microsoft.com/office/drawing/2014/main" id="{76D2EA92-CF5A-4016-BA6C-628BCA50E7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312" y="4029992"/>
            <a:ext cx="308533" cy="283437"/>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0" descr="Image result for azure table storage">
            <a:extLst>
              <a:ext uri="{FF2B5EF4-FFF2-40B4-BE49-F238E27FC236}">
                <a16:creationId xmlns:a16="http://schemas.microsoft.com/office/drawing/2014/main" id="{81D046B5-B2BF-42E9-B13E-DA96EF8D3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3514" y="3001535"/>
            <a:ext cx="243723" cy="24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56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fade">
                                      <p:cBhvr>
                                        <p:cTn id="13" dur="500"/>
                                        <p:tgtEl>
                                          <p:spTgt spid="246"/>
                                        </p:tgtEl>
                                      </p:cBhvr>
                                    </p:animEffect>
                                  </p:childTnLst>
                                </p:cTn>
                              </p:par>
                              <p:par>
                                <p:cTn id="14" presetID="10" presetClass="entr" presetSubtype="0" fill="hold"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nodeType="with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fade">
                                      <p:cBhvr>
                                        <p:cTn id="19" dur="500"/>
                                        <p:tgtEl>
                                          <p:spTgt spid="248"/>
                                        </p:tgtEl>
                                      </p:cBhvr>
                                    </p:animEffect>
                                  </p:childTnLst>
                                </p:cTn>
                              </p:par>
                              <p:par>
                                <p:cTn id="20" presetID="10" presetClass="entr" presetSubtype="0" fill="hold" nodeType="withEffect">
                                  <p:stCondLst>
                                    <p:cond delay="0"/>
                                  </p:stCondLst>
                                  <p:childTnLst>
                                    <p:set>
                                      <p:cBhvr>
                                        <p:cTn id="21" dur="1" fill="hold">
                                          <p:stCondLst>
                                            <p:cond delay="0"/>
                                          </p:stCondLst>
                                        </p:cTn>
                                        <p:tgtEl>
                                          <p:spTgt spid="249"/>
                                        </p:tgtEl>
                                        <p:attrNameLst>
                                          <p:attrName>style.visibility</p:attrName>
                                        </p:attrNameLst>
                                      </p:cBhvr>
                                      <p:to>
                                        <p:strVal val="visible"/>
                                      </p:to>
                                    </p:set>
                                    <p:animEffect transition="in" filter="fade">
                                      <p:cBhvr>
                                        <p:cTn id="22" dur="500"/>
                                        <p:tgtEl>
                                          <p:spTgt spid="249"/>
                                        </p:tgtEl>
                                      </p:cBhvr>
                                    </p:animEffect>
                                  </p:childTnLst>
                                </p:cTn>
                              </p:par>
                              <p:par>
                                <p:cTn id="23" presetID="10"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Effect transition="in" filter="fade">
                                      <p:cBhvr>
                                        <p:cTn id="31" dur="500"/>
                                        <p:tgtEl>
                                          <p:spTgt spid="223"/>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par>
                                <p:cTn id="35" presetID="10" presetClass="entr" presetSubtype="0" fill="hold"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500"/>
                                        <p:tgtEl>
                                          <p:spTgt spid="226"/>
                                        </p:tgtEl>
                                      </p:cBhvr>
                                    </p:animEffect>
                                  </p:childTnLst>
                                </p:cTn>
                              </p:par>
                              <p:par>
                                <p:cTn id="38" presetID="10" presetClass="entr" presetSubtype="0" fill="hold" nodeType="with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fade">
                                      <p:cBhvr>
                                        <p:cTn id="40" dur="500"/>
                                        <p:tgtEl>
                                          <p:spTgt spid="229"/>
                                        </p:tgtEl>
                                      </p:cBhvr>
                                    </p:animEffect>
                                  </p:childTnLst>
                                </p:cTn>
                              </p:par>
                              <p:par>
                                <p:cTn id="41" presetID="10"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par>
                                <p:cTn id="44" presetID="10" presetClass="entr" presetSubtype="0" fill="hold" nodeType="withEffect">
                                  <p:stCondLst>
                                    <p:cond delay="0"/>
                                  </p:stCondLst>
                                  <p:childTnLst>
                                    <p:set>
                                      <p:cBhvr>
                                        <p:cTn id="45" dur="1" fill="hold">
                                          <p:stCondLst>
                                            <p:cond delay="0"/>
                                          </p:stCondLst>
                                        </p:cTn>
                                        <p:tgtEl>
                                          <p:spTgt spid="243"/>
                                        </p:tgtEl>
                                        <p:attrNameLst>
                                          <p:attrName>style.visibility</p:attrName>
                                        </p:attrNameLst>
                                      </p:cBhvr>
                                      <p:to>
                                        <p:strVal val="visible"/>
                                      </p:to>
                                    </p:set>
                                    <p:animEffect transition="in" filter="fade">
                                      <p:cBhvr>
                                        <p:cTn id="46" dur="500"/>
                                        <p:tgtEl>
                                          <p:spTgt spid="243"/>
                                        </p:tgtEl>
                                      </p:cBhvr>
                                    </p:animEffect>
                                  </p:childTnLst>
                                </p:cTn>
                              </p:par>
                              <p:par>
                                <p:cTn id="47" presetID="10"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500"/>
                                        <p:tgtEl>
                                          <p:spTgt spid="2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6"/>
                                        </p:tgtEl>
                                        <p:attrNameLst>
                                          <p:attrName>style.visibility</p:attrName>
                                        </p:attrNameLst>
                                      </p:cBhvr>
                                      <p:to>
                                        <p:strVal val="visible"/>
                                      </p:to>
                                    </p:set>
                                    <p:animEffect transition="in" filter="fade">
                                      <p:cBhvr>
                                        <p:cTn id="55" dur="500"/>
                                        <p:tgtEl>
                                          <p:spTgt spid="276"/>
                                        </p:tgtEl>
                                      </p:cBhvr>
                                    </p:animEffect>
                                  </p:childTnLst>
                                </p:cTn>
                              </p:par>
                              <p:par>
                                <p:cTn id="56" presetID="10" presetClass="entr" presetSubtype="0" fill="hold" nodeType="with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fade">
                                      <p:cBhvr>
                                        <p:cTn id="58" dur="500"/>
                                        <p:tgtEl>
                                          <p:spTgt spid="191"/>
                                        </p:tgtEl>
                                      </p:cBhvr>
                                    </p:animEffect>
                                  </p:childTnLst>
                                </p:cTn>
                              </p:par>
                              <p:par>
                                <p:cTn id="59" presetID="10" presetClass="entr" presetSubtype="0" fill="hold" nodeType="withEffect">
                                  <p:stCondLst>
                                    <p:cond delay="0"/>
                                  </p:stCondLst>
                                  <p:childTnLst>
                                    <p:set>
                                      <p:cBhvr>
                                        <p:cTn id="60" dur="1" fill="hold">
                                          <p:stCondLst>
                                            <p:cond delay="0"/>
                                          </p:stCondLst>
                                        </p:cTn>
                                        <p:tgtEl>
                                          <p:spTgt spid="278"/>
                                        </p:tgtEl>
                                        <p:attrNameLst>
                                          <p:attrName>style.visibility</p:attrName>
                                        </p:attrNameLst>
                                      </p:cBhvr>
                                      <p:to>
                                        <p:strVal val="visible"/>
                                      </p:to>
                                    </p:set>
                                    <p:animEffect transition="in" filter="fade">
                                      <p:cBhvr>
                                        <p:cTn id="61" dur="500"/>
                                        <p:tgtEl>
                                          <p:spTgt spid="27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par>
                                <p:cTn id="67" presetID="10" presetClass="entr" presetSubtype="0"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fade">
                                      <p:cBhvr>
                                        <p:cTn id="69" dur="500"/>
                                        <p:tgtEl>
                                          <p:spTgt spid="160"/>
                                        </p:tgtEl>
                                      </p:cBhvr>
                                    </p:animEffect>
                                  </p:childTnLst>
                                </p:cTn>
                              </p:par>
                              <p:par>
                                <p:cTn id="70" presetID="10" presetClass="entr" presetSubtype="0"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500"/>
                                        <p:tgtEl>
                                          <p:spTgt spid="164"/>
                                        </p:tgtEl>
                                      </p:cBhvr>
                                    </p:animEffect>
                                  </p:childTnLst>
                                </p:cTn>
                              </p:par>
                              <p:par>
                                <p:cTn id="73" presetID="10"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500"/>
                                        <p:tgtEl>
                                          <p:spTgt spid="121"/>
                                        </p:tgtEl>
                                      </p:cBhvr>
                                    </p:animEffect>
                                  </p:childTnLst>
                                </p:cTn>
                              </p:par>
                              <p:par>
                                <p:cTn id="76" presetID="10" presetClass="entr" presetSubtype="0" fill="hold" nodeType="with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fade">
                                      <p:cBhvr>
                                        <p:cTn id="78" dur="500"/>
                                        <p:tgtEl>
                                          <p:spTgt spid="120"/>
                                        </p:tgtEl>
                                      </p:cBhvr>
                                    </p:animEffect>
                                  </p:childTnLst>
                                </p:cTn>
                              </p:par>
                              <p:par>
                                <p:cTn id="79" presetID="10" presetClass="entr" presetSubtype="0" fill="hold" nodeType="withEffect">
                                  <p:stCondLst>
                                    <p:cond delay="0"/>
                                  </p:stCondLst>
                                  <p:childTnLst>
                                    <p:set>
                                      <p:cBhvr>
                                        <p:cTn id="80" dur="1" fill="hold">
                                          <p:stCondLst>
                                            <p:cond delay="0"/>
                                          </p:stCondLst>
                                        </p:cTn>
                                        <p:tgtEl>
                                          <p:spTgt spid="201"/>
                                        </p:tgtEl>
                                        <p:attrNameLst>
                                          <p:attrName>style.visibility</p:attrName>
                                        </p:attrNameLst>
                                      </p:cBhvr>
                                      <p:to>
                                        <p:strVal val="visible"/>
                                      </p:to>
                                    </p:set>
                                    <p:animEffect transition="in" filter="fade">
                                      <p:cBhvr>
                                        <p:cTn id="81" dur="500"/>
                                        <p:tgtEl>
                                          <p:spTgt spid="201"/>
                                        </p:tgtEl>
                                      </p:cBhvr>
                                    </p:animEffect>
                                  </p:childTnLst>
                                </p:cTn>
                              </p:par>
                              <p:par>
                                <p:cTn id="82" presetID="10" presetClass="entr" presetSubtype="0" fill="hold" nodeType="withEffect">
                                  <p:stCondLst>
                                    <p:cond delay="0"/>
                                  </p:stCondLst>
                                  <p:childTnLst>
                                    <p:set>
                                      <p:cBhvr>
                                        <p:cTn id="83" dur="1" fill="hold">
                                          <p:stCondLst>
                                            <p:cond delay="0"/>
                                          </p:stCondLst>
                                        </p:cTn>
                                        <p:tgtEl>
                                          <p:spTgt spid="200"/>
                                        </p:tgtEl>
                                        <p:attrNameLst>
                                          <p:attrName>style.visibility</p:attrName>
                                        </p:attrNameLst>
                                      </p:cBhvr>
                                      <p:to>
                                        <p:strVal val="visible"/>
                                      </p:to>
                                    </p:set>
                                    <p:animEffect transition="in" filter="fade">
                                      <p:cBhvr>
                                        <p:cTn id="84" dur="500"/>
                                        <p:tgtEl>
                                          <p:spTgt spid="200"/>
                                        </p:tgtEl>
                                      </p:cBhvr>
                                    </p:animEffect>
                                  </p:childTnLst>
                                </p:cTn>
                              </p:par>
                              <p:par>
                                <p:cTn id="85" presetID="10" presetClass="entr" presetSubtype="0" fill="hold" nodeType="withEffect">
                                  <p:stCondLst>
                                    <p:cond delay="0"/>
                                  </p:stCondLst>
                                  <p:childTnLst>
                                    <p:set>
                                      <p:cBhvr>
                                        <p:cTn id="86" dur="1" fill="hold">
                                          <p:stCondLst>
                                            <p:cond delay="0"/>
                                          </p:stCondLst>
                                        </p:cTn>
                                        <p:tgtEl>
                                          <p:spTgt spid="198"/>
                                        </p:tgtEl>
                                        <p:attrNameLst>
                                          <p:attrName>style.visibility</p:attrName>
                                        </p:attrNameLst>
                                      </p:cBhvr>
                                      <p:to>
                                        <p:strVal val="visible"/>
                                      </p:to>
                                    </p:set>
                                    <p:animEffect transition="in" filter="fade">
                                      <p:cBhvr>
                                        <p:cTn id="87" dur="500"/>
                                        <p:tgtEl>
                                          <p:spTgt spid="198"/>
                                        </p:tgtEl>
                                      </p:cBhvr>
                                    </p:animEffect>
                                  </p:childTnLst>
                                </p:cTn>
                              </p:par>
                              <p:par>
                                <p:cTn id="88" presetID="10" presetClass="entr" presetSubtype="0" fill="hold" nodeType="withEffect">
                                  <p:stCondLst>
                                    <p:cond delay="0"/>
                                  </p:stCondLst>
                                  <p:childTnLst>
                                    <p:set>
                                      <p:cBhvr>
                                        <p:cTn id="89" dur="1" fill="hold">
                                          <p:stCondLst>
                                            <p:cond delay="0"/>
                                          </p:stCondLst>
                                        </p:cTn>
                                        <p:tgtEl>
                                          <p:spTgt spid="207"/>
                                        </p:tgtEl>
                                        <p:attrNameLst>
                                          <p:attrName>style.visibility</p:attrName>
                                        </p:attrNameLst>
                                      </p:cBhvr>
                                      <p:to>
                                        <p:strVal val="visible"/>
                                      </p:to>
                                    </p:set>
                                    <p:animEffect transition="in" filter="fade">
                                      <p:cBhvr>
                                        <p:cTn id="90" dur="500"/>
                                        <p:tgtEl>
                                          <p:spTgt spid="20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7"/>
                                        </p:tgtEl>
                                        <p:attrNameLst>
                                          <p:attrName>style.visibility</p:attrName>
                                        </p:attrNameLst>
                                      </p:cBhvr>
                                      <p:to>
                                        <p:strVal val="visible"/>
                                      </p:to>
                                    </p:set>
                                    <p:animEffect transition="in" filter="fade">
                                      <p:cBhvr>
                                        <p:cTn id="95" dur="500"/>
                                        <p:tgtEl>
                                          <p:spTgt spid="277"/>
                                        </p:tgtEl>
                                      </p:cBhvr>
                                    </p:animEffect>
                                  </p:childTnLst>
                                </p:cTn>
                              </p:par>
                              <p:par>
                                <p:cTn id="96" presetID="10" presetClass="entr" presetSubtype="0" fill="hold" nodeType="withEffect">
                                  <p:stCondLst>
                                    <p:cond delay="0"/>
                                  </p:stCondLst>
                                  <p:childTnLst>
                                    <p:set>
                                      <p:cBhvr>
                                        <p:cTn id="97" dur="1" fill="hold">
                                          <p:stCondLst>
                                            <p:cond delay="0"/>
                                          </p:stCondLst>
                                        </p:cTn>
                                        <p:tgtEl>
                                          <p:spTgt spid="181"/>
                                        </p:tgtEl>
                                        <p:attrNameLst>
                                          <p:attrName>style.visibility</p:attrName>
                                        </p:attrNameLst>
                                      </p:cBhvr>
                                      <p:to>
                                        <p:strVal val="visible"/>
                                      </p:to>
                                    </p:set>
                                    <p:animEffect transition="in" filter="fade">
                                      <p:cBhvr>
                                        <p:cTn id="98" dur="500"/>
                                        <p:tgtEl>
                                          <p:spTgt spid="181"/>
                                        </p:tgtEl>
                                      </p:cBhvr>
                                    </p:animEffect>
                                  </p:childTnLst>
                                </p:cTn>
                              </p:par>
                              <p:par>
                                <p:cTn id="99" presetID="10" presetClass="entr" presetSubtype="0"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par>
                                <p:cTn id="102" presetID="10" presetClass="entr" presetSubtype="0" fill="hold" nodeType="withEffect">
                                  <p:stCondLst>
                                    <p:cond delay="0"/>
                                  </p:stCondLst>
                                  <p:childTnLst>
                                    <p:set>
                                      <p:cBhvr>
                                        <p:cTn id="103" dur="1" fill="hold">
                                          <p:stCondLst>
                                            <p:cond delay="0"/>
                                          </p:stCondLst>
                                        </p:cTn>
                                        <p:tgtEl>
                                          <p:spTgt spid="179"/>
                                        </p:tgtEl>
                                        <p:attrNameLst>
                                          <p:attrName>style.visibility</p:attrName>
                                        </p:attrNameLst>
                                      </p:cBhvr>
                                      <p:to>
                                        <p:strVal val="visible"/>
                                      </p:to>
                                    </p:set>
                                    <p:animEffect transition="in" filter="fade">
                                      <p:cBhvr>
                                        <p:cTn id="104" dur="500"/>
                                        <p:tgtEl>
                                          <p:spTgt spid="179"/>
                                        </p:tgtEl>
                                      </p:cBhvr>
                                    </p:animEffect>
                                  </p:childTnLst>
                                </p:cTn>
                              </p:par>
                              <p:par>
                                <p:cTn id="105" presetID="10" presetClass="entr" presetSubtype="0" fill="hold" nodeType="with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500"/>
                                        <p:tgtEl>
                                          <p:spTgt spid="125"/>
                                        </p:tgtEl>
                                      </p:cBhvr>
                                    </p:animEffect>
                                  </p:childTnLst>
                                </p:cTn>
                              </p:par>
                              <p:par>
                                <p:cTn id="108" presetID="10" presetClass="entr" presetSubtype="0" fill="hold" nodeType="withEffect">
                                  <p:stCondLst>
                                    <p:cond delay="0"/>
                                  </p:stCondLst>
                                  <p:childTnLst>
                                    <p:set>
                                      <p:cBhvr>
                                        <p:cTn id="109" dur="1" fill="hold">
                                          <p:stCondLst>
                                            <p:cond delay="0"/>
                                          </p:stCondLst>
                                        </p:cTn>
                                        <p:tgtEl>
                                          <p:spTgt spid="180"/>
                                        </p:tgtEl>
                                        <p:attrNameLst>
                                          <p:attrName>style.visibility</p:attrName>
                                        </p:attrNameLst>
                                      </p:cBhvr>
                                      <p:to>
                                        <p:strVal val="visible"/>
                                      </p:to>
                                    </p:set>
                                    <p:animEffect transition="in" filter="fade">
                                      <p:cBhvr>
                                        <p:cTn id="110" dur="500"/>
                                        <p:tgtEl>
                                          <p:spTgt spid="1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77"/>
                                        </p:tgtEl>
                                        <p:attrNameLst>
                                          <p:attrName>style.visibility</p:attrName>
                                        </p:attrNameLst>
                                      </p:cBhvr>
                                      <p:to>
                                        <p:strVal val="visible"/>
                                      </p:to>
                                    </p:set>
                                    <p:animEffect transition="in" filter="fade">
                                      <p:cBhvr>
                                        <p:cTn id="113"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211" grpId="0" animBg="1"/>
      <p:bldP spid="276" grpId="0" animBg="1"/>
      <p:bldP spid="2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loud"/>
          <p:cNvSpPr>
            <a:spLocks noChangeAspect="1"/>
          </p:cNvSpPr>
          <p:nvPr/>
        </p:nvSpPr>
        <p:spPr bwMode="black">
          <a:xfrm>
            <a:off x="2785352" y="1289695"/>
            <a:ext cx="9195133" cy="544919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6">
              <a:lumMod val="20000"/>
              <a:lumOff val="80000"/>
            </a:schemeClr>
          </a:solidFill>
          <a:ln w="76200" cap="flat" cmpd="sng" algn="ctr">
            <a:solidFill>
              <a:schemeClr val="accent6">
                <a:lumMod val="40000"/>
                <a:lumOff val="60000"/>
              </a:schemeClr>
            </a:solidFill>
            <a:prstDash val="solid"/>
            <a:miter lim="800000"/>
          </a:ln>
          <a:effectLst/>
        </p:spPr>
        <p:txBody>
          <a:bodyPr tIns="822727" rtlCol="0" anchor="ctr"/>
          <a:lstStyle/>
          <a:p>
            <a:pPr algn="ctr" defTabSz="914049">
              <a:lnSpc>
                <a:spcPct val="80000"/>
              </a:lnSpc>
              <a:defRPr/>
            </a:pPr>
            <a:endParaRPr lang="en-US" sz="4400" kern="0" spc="-150" dirty="0">
              <a:solidFill>
                <a:srgbClr val="FFFFFF"/>
              </a:solidFill>
              <a:latin typeface="Segoe UI Light"/>
            </a:endParaRPr>
          </a:p>
        </p:txBody>
      </p:sp>
      <p:cxnSp>
        <p:nvCxnSpPr>
          <p:cNvPr id="114" name="2 fg"/>
          <p:cNvCxnSpPr>
            <a:cxnSpLocks/>
          </p:cNvCxnSpPr>
          <p:nvPr/>
        </p:nvCxnSpPr>
        <p:spPr>
          <a:xfrm>
            <a:off x="658405" y="5465881"/>
            <a:ext cx="278481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115" name="2   Arrow fg"/>
          <p:cNvCxnSpPr>
            <a:cxnSpLocks/>
            <a:stCxn id="147" idx="3"/>
          </p:cNvCxnSpPr>
          <p:nvPr/>
        </p:nvCxnSpPr>
        <p:spPr>
          <a:xfrm flipV="1">
            <a:off x="639855" y="6146869"/>
            <a:ext cx="2785133" cy="32488"/>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126" name="1 Devices - sensors"/>
          <p:cNvGrpSpPr/>
          <p:nvPr/>
        </p:nvGrpSpPr>
        <p:grpSpPr>
          <a:xfrm>
            <a:off x="306299" y="2409937"/>
            <a:ext cx="333556" cy="3930325"/>
            <a:chOff x="814417" y="2055636"/>
            <a:chExt cx="333651" cy="3931439"/>
          </a:xfrm>
        </p:grpSpPr>
        <p:sp>
          <p:nvSpPr>
            <p:cNvPr id="127" name="Rectangle 126"/>
            <p:cNvSpPr/>
            <p:nvPr/>
          </p:nvSpPr>
          <p:spPr bwMode="auto">
            <a:xfrm>
              <a:off x="814417" y="20556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28" name="Frame 5"/>
            <p:cNvSpPr>
              <a:spLocks noChangeAspect="1"/>
            </p:cNvSpPr>
            <p:nvPr/>
          </p:nvSpPr>
          <p:spPr bwMode="auto">
            <a:xfrm>
              <a:off x="856938" y="209186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9" name="Rectangle 128"/>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0" name="Frame 5"/>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1" name="Rectangle 130"/>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2" name="Frame 5"/>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3" name="Rectangle 132"/>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4" name="Frame 5"/>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5" name="Rectangle 134"/>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6" name="Frame 5"/>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7" name="Rectangle 136"/>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8" name="Frame 5"/>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9" name="Rectangle 138"/>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0" name="Frame 5"/>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1" name="Rectangle 140"/>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2" name="Frame 5"/>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3" name="Rectangle 142"/>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4" name="Frame 5"/>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5" name="Rectangle 144"/>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6" name="Frame 5"/>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7" name="Rectangle 146"/>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8" name="Frame 5"/>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161" name="Rectangle 160"/>
          <p:cNvSpPr/>
          <p:nvPr/>
        </p:nvSpPr>
        <p:spPr bwMode="auto">
          <a:xfrm rot="16200000">
            <a:off x="6009784" y="1397617"/>
            <a:ext cx="1836326" cy="3671066"/>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300" b="1" kern="0" dirty="0">
                <a:solidFill>
                  <a:srgbClr val="404040">
                    <a:lumMod val="50000"/>
                  </a:srgbClr>
                </a:solidFill>
                <a:latin typeface="Segoe UI Light"/>
                <a:ea typeface="Segoe UI Black" panose="020B0A02040204020203" pitchFamily="34" charset="0"/>
                <a:cs typeface="Segoe UI Black" panose="020B0A02040204020203" pitchFamily="34" charset="0"/>
              </a:rPr>
              <a:t>   </a:t>
            </a:r>
          </a:p>
          <a:p>
            <a:pPr defTabSz="913397" fontAlgn="base">
              <a:lnSpc>
                <a:spcPct val="90000"/>
              </a:lnSpc>
              <a:spcBef>
                <a:spcPct val="0"/>
              </a:spcBef>
              <a:spcAft>
                <a:spcPts val="600"/>
              </a:spcAft>
              <a:defRPr/>
            </a:pPr>
            <a:r>
              <a:rPr lang="en-US" sz="1400" b="1" kern="0" dirty="0">
                <a:solidFill>
                  <a:srgbClr val="404040">
                    <a:lumMod val="50000"/>
                  </a:srgbClr>
                </a:solidFill>
                <a:latin typeface="Segoe UI Light"/>
                <a:ea typeface="Segoe UI Black" panose="020B0A02040204020203" pitchFamily="34" charset="0"/>
                <a:cs typeface="Segoe UI Black" panose="020B0A02040204020203" pitchFamily="34" charset="0"/>
              </a:rPr>
              <a:t>slow path</a:t>
            </a:r>
            <a:endParaRPr lang="en-US" sz="1400" kern="0" dirty="0">
              <a:solidFill>
                <a:srgbClr val="404040">
                  <a:lumMod val="50000"/>
                </a:srgbClr>
              </a:solidFill>
              <a:latin typeface="Segoe UI Light"/>
              <a:ea typeface="Segoe UI" pitchFamily="34" charset="0"/>
              <a:cs typeface="Segoe UI" pitchFamily="34" charset="0"/>
            </a:endParaRPr>
          </a:p>
        </p:txBody>
      </p:sp>
      <p:sp>
        <p:nvSpPr>
          <p:cNvPr id="177" name="Rectangle 176"/>
          <p:cNvSpPr/>
          <p:nvPr/>
        </p:nvSpPr>
        <p:spPr bwMode="auto">
          <a:xfrm>
            <a:off x="9378813" y="2316645"/>
            <a:ext cx="2141910"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p:txBody>
      </p:sp>
      <p:sp>
        <p:nvSpPr>
          <p:cNvPr id="208" name="Rectangle 207"/>
          <p:cNvSpPr/>
          <p:nvPr/>
        </p:nvSpPr>
        <p:spPr bwMode="auto">
          <a:xfrm rot="16200000">
            <a:off x="5918770" y="3446616"/>
            <a:ext cx="2037403" cy="3671067"/>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700" b="1" kern="0" dirty="0">
                <a:solidFill>
                  <a:srgbClr val="404040">
                    <a:lumMod val="50000"/>
                  </a:srgbClr>
                </a:solidFill>
                <a:ea typeface="Segoe UI Black" panose="020B0A02040204020203" pitchFamily="34" charset="0"/>
                <a:cs typeface="Segoe UI Black" panose="020B0A02040204020203" pitchFamily="34" charset="0"/>
              </a:rPr>
              <a:t> </a:t>
            </a:r>
            <a:endParaRPr lang="en-US" sz="14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400" b="1" kern="0" dirty="0">
                <a:solidFill>
                  <a:srgbClr val="404040">
                    <a:lumMod val="50000"/>
                  </a:srgbClr>
                </a:solidFill>
                <a:latin typeface="Segoe UI Light"/>
                <a:ea typeface="Segoe UI Black" panose="020B0A02040204020203" pitchFamily="34" charset="0"/>
                <a:cs typeface="Segoe UI Black" panose="020B0A02040204020203" pitchFamily="34" charset="0"/>
              </a:rPr>
              <a:t>fast path</a:t>
            </a:r>
          </a:p>
        </p:txBody>
      </p:sp>
      <p:sp>
        <p:nvSpPr>
          <p:cNvPr id="211" name="Rectangle 210"/>
          <p:cNvSpPr/>
          <p:nvPr/>
        </p:nvSpPr>
        <p:spPr bwMode="auto">
          <a:xfrm>
            <a:off x="3445345" y="2316645"/>
            <a:ext cx="1150342"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defRPr/>
            </a:pPr>
            <a:r>
              <a:rPr lang="en-US" sz="2000" b="1" kern="0" dirty="0">
                <a:solidFill>
                  <a:srgbClr val="404040">
                    <a:lumMod val="50000"/>
                  </a:srgbClr>
                </a:solidFill>
                <a:latin typeface="Segoe UI Light"/>
                <a:ea typeface="Segoe UI Black" panose="020B0A02040204020203" pitchFamily="34" charset="0"/>
                <a:cs typeface="Segoe UI Black" panose="020B0A02040204020203" pitchFamily="34" charset="0"/>
              </a:rPr>
              <a:t>IoT Hub Cloud Gateway </a:t>
            </a: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endParaRPr lang="en-US" sz="1400" kern="0" dirty="0">
              <a:solidFill>
                <a:srgbClr val="404040">
                  <a:lumMod val="50000"/>
                </a:srgbClr>
              </a:solidFill>
              <a:latin typeface="Segoe UI Light"/>
              <a:ea typeface="Segoe UI" pitchFamily="34" charset="0"/>
              <a:cs typeface="Segoe UI" pitchFamily="34" charset="0"/>
            </a:endParaRPr>
          </a:p>
        </p:txBody>
      </p:sp>
      <p:cxnSp>
        <p:nvCxnSpPr>
          <p:cNvPr id="223" name="2 fg"/>
          <p:cNvCxnSpPr>
            <a:cxnSpLocks/>
          </p:cNvCxnSpPr>
          <p:nvPr/>
        </p:nvCxnSpPr>
        <p:spPr>
          <a:xfrm flipV="1">
            <a:off x="654630" y="5792100"/>
            <a:ext cx="2807612" cy="32477"/>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25" name="2 fg"/>
          <p:cNvCxnSpPr>
            <a:cxnSpLocks/>
          </p:cNvCxnSpPr>
          <p:nvPr/>
        </p:nvCxnSpPr>
        <p:spPr>
          <a:xfrm flipV="1">
            <a:off x="656113" y="5097355"/>
            <a:ext cx="2789232" cy="622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4" name="2   Arrow fg"/>
          <p:cNvCxnSpPr>
            <a:cxnSpLocks/>
          </p:cNvCxnSpPr>
          <p:nvPr/>
        </p:nvCxnSpPr>
        <p:spPr>
          <a:xfrm flipV="1">
            <a:off x="662825" y="3307692"/>
            <a:ext cx="2775164"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122" name="Straight Arrow Connector 121"/>
          <p:cNvCxnSpPr>
            <a:cxnSpLocks/>
          </p:cNvCxnSpPr>
          <p:nvPr/>
        </p:nvCxnSpPr>
        <p:spPr>
          <a:xfrm>
            <a:off x="4603043" y="3603116"/>
            <a:ext cx="683332"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45" name="2   Arrow fg"/>
          <p:cNvCxnSpPr>
            <a:cxnSpLocks/>
          </p:cNvCxnSpPr>
          <p:nvPr/>
        </p:nvCxnSpPr>
        <p:spPr>
          <a:xfrm flipV="1">
            <a:off x="662824" y="2952923"/>
            <a:ext cx="2799418"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6" name="2   Arrow fg"/>
          <p:cNvCxnSpPr>
            <a:cxnSpLocks/>
          </p:cNvCxnSpPr>
          <p:nvPr/>
        </p:nvCxnSpPr>
        <p:spPr>
          <a:xfrm flipV="1">
            <a:off x="662824" y="3653875"/>
            <a:ext cx="2773199"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7" name="2 fg"/>
          <p:cNvCxnSpPr>
            <a:cxnSpLocks/>
          </p:cNvCxnSpPr>
          <p:nvPr/>
        </p:nvCxnSpPr>
        <p:spPr>
          <a:xfrm flipV="1">
            <a:off x="658678" y="4000518"/>
            <a:ext cx="2779311" cy="2697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8" name="2 fg"/>
          <p:cNvCxnSpPr>
            <a:cxnSpLocks/>
          </p:cNvCxnSpPr>
          <p:nvPr/>
        </p:nvCxnSpPr>
        <p:spPr>
          <a:xfrm>
            <a:off x="662079" y="4399084"/>
            <a:ext cx="2762909" cy="28358"/>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9" name="2 fg"/>
          <p:cNvCxnSpPr>
            <a:cxnSpLocks/>
          </p:cNvCxnSpPr>
          <p:nvPr/>
        </p:nvCxnSpPr>
        <p:spPr>
          <a:xfrm flipV="1">
            <a:off x="664586" y="4742586"/>
            <a:ext cx="2797656" cy="23577"/>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sp>
        <p:nvSpPr>
          <p:cNvPr id="275" name="device"/>
          <p:cNvSpPr/>
          <p:nvPr/>
        </p:nvSpPr>
        <p:spPr bwMode="auto">
          <a:xfrm>
            <a:off x="274904" y="1430445"/>
            <a:ext cx="2667262" cy="400048"/>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Things</a:t>
            </a:r>
          </a:p>
        </p:txBody>
      </p:sp>
      <p:sp>
        <p:nvSpPr>
          <p:cNvPr id="276" name="device"/>
          <p:cNvSpPr/>
          <p:nvPr/>
        </p:nvSpPr>
        <p:spPr bwMode="auto">
          <a:xfrm>
            <a:off x="3316314" y="1430444"/>
            <a:ext cx="5903164" cy="39645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Insights</a:t>
            </a:r>
          </a:p>
        </p:txBody>
      </p:sp>
      <p:sp>
        <p:nvSpPr>
          <p:cNvPr id="277" name="device"/>
          <p:cNvSpPr/>
          <p:nvPr/>
        </p:nvSpPr>
        <p:spPr bwMode="auto">
          <a:xfrm>
            <a:off x="9378814" y="1430444"/>
            <a:ext cx="2569020" cy="40004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2000" b="1" kern="0" dirty="0">
                <a:solidFill>
                  <a:prstClr val="black"/>
                </a:solidFill>
                <a:latin typeface="Segoe UI Light" panose="020B0502040204020203" pitchFamily="34" charset="0"/>
                <a:cs typeface="Segoe UI Light" panose="020B0502040204020203" pitchFamily="34" charset="0"/>
              </a:rPr>
              <a:t>Actions</a:t>
            </a:r>
          </a:p>
        </p:txBody>
      </p:sp>
      <p:grpSp>
        <p:nvGrpSpPr>
          <p:cNvPr id="278" name="Group 277"/>
          <p:cNvGrpSpPr/>
          <p:nvPr/>
        </p:nvGrpSpPr>
        <p:grpSpPr>
          <a:xfrm>
            <a:off x="3638598" y="2564338"/>
            <a:ext cx="793749" cy="767251"/>
            <a:chOff x="4394200" y="2326592"/>
            <a:chExt cx="4115573" cy="4144960"/>
          </a:xfrm>
        </p:grpSpPr>
        <p:sp>
          <p:nvSpPr>
            <p:cNvPr id="297" name="Rectangle 296"/>
            <p:cNvSpPr/>
            <p:nvPr/>
          </p:nvSpPr>
          <p:spPr bwMode="auto">
            <a:xfrm>
              <a:off x="4394200" y="2326592"/>
              <a:ext cx="4115573" cy="4144960"/>
            </a:xfrm>
            <a:prstGeom prst="rect">
              <a:avLst/>
            </a:prstGeom>
            <a:noFill/>
            <a:ln w="3175" cap="flat" cmpd="sng" algn="ctr">
              <a:solidFill>
                <a:schemeClr val="bg1"/>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8" name="L-Shape 297"/>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9" name="L-Shape 298"/>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a:off x="9507880" y="3363323"/>
            <a:ext cx="1904501" cy="1855472"/>
            <a:chOff x="9508843" y="3251687"/>
            <a:chExt cx="1905040" cy="1627822"/>
          </a:xfrm>
        </p:grpSpPr>
        <p:sp>
          <p:nvSpPr>
            <p:cNvPr id="176" name="Rectangle 175"/>
            <p:cNvSpPr/>
            <p:nvPr/>
          </p:nvSpPr>
          <p:spPr bwMode="auto">
            <a:xfrm>
              <a:off x="9508843" y="3251687"/>
              <a:ext cx="1885750" cy="425420"/>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Action</a:t>
              </a:r>
            </a:p>
          </p:txBody>
        </p:sp>
        <p:sp>
          <p:nvSpPr>
            <p:cNvPr id="178" name="Rectangle 177"/>
            <p:cNvSpPr/>
            <p:nvPr/>
          </p:nvSpPr>
          <p:spPr bwMode="auto">
            <a:xfrm>
              <a:off x="9528133" y="4417907"/>
              <a:ext cx="1885750" cy="461602"/>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Black" panose="020B0A02040204020203" pitchFamily="34" charset="0"/>
                  <a:cs typeface="Segoe UI Black" panose="020B0A02040204020203" pitchFamily="34" charset="0"/>
                </a:rPr>
                <a:t>Action</a:t>
              </a:r>
              <a:endParaRPr lang="en-US" sz="2400" kern="0" dirty="0">
                <a:solidFill>
                  <a:srgbClr val="404040">
                    <a:lumMod val="50000"/>
                  </a:srgbClr>
                </a:solidFill>
                <a:latin typeface="Segoe UI Light"/>
                <a:ea typeface="Segoe UI" pitchFamily="34" charset="0"/>
                <a:cs typeface="Segoe UI" pitchFamily="34" charset="0"/>
              </a:endParaRPr>
            </a:p>
          </p:txBody>
        </p:sp>
      </p:grpSp>
      <p:sp>
        <p:nvSpPr>
          <p:cNvPr id="3" name="Content Placeholder 2">
            <a:extLst>
              <a:ext uri="{FF2B5EF4-FFF2-40B4-BE49-F238E27FC236}">
                <a16:creationId xmlns:a16="http://schemas.microsoft.com/office/drawing/2014/main" id="{077FACB2-8C05-4D7C-8F70-AFD2C76619B2}"/>
              </a:ext>
            </a:extLst>
          </p:cNvPr>
          <p:cNvSpPr>
            <a:spLocks noGrp="1"/>
          </p:cNvSpPr>
          <p:nvPr>
            <p:ph sz="quarter" idx="14"/>
          </p:nvPr>
        </p:nvSpPr>
        <p:spPr/>
        <p:txBody>
          <a:bodyPr/>
          <a:lstStyle/>
          <a:p>
            <a:r>
              <a:rPr lang="en-US" dirty="0"/>
              <a:t>Lambda Architecture</a:t>
            </a:r>
          </a:p>
        </p:txBody>
      </p:sp>
      <p:grpSp>
        <p:nvGrpSpPr>
          <p:cNvPr id="181" name="Group 180">
            <a:extLst>
              <a:ext uri="{FF2B5EF4-FFF2-40B4-BE49-F238E27FC236}">
                <a16:creationId xmlns:a16="http://schemas.microsoft.com/office/drawing/2014/main" id="{6D9D78D7-E342-4EED-BBAD-CC197FDD7EA1}"/>
              </a:ext>
            </a:extLst>
          </p:cNvPr>
          <p:cNvGrpSpPr/>
          <p:nvPr/>
        </p:nvGrpSpPr>
        <p:grpSpPr>
          <a:xfrm>
            <a:off x="9507875" y="1311394"/>
            <a:ext cx="613835" cy="613835"/>
            <a:chOff x="9297983" y="2640999"/>
            <a:chExt cx="1426464" cy="1426464"/>
          </a:xfrm>
        </p:grpSpPr>
        <p:sp>
          <p:nvSpPr>
            <p:cNvPr id="182" name="Oval 181">
              <a:extLst>
                <a:ext uri="{FF2B5EF4-FFF2-40B4-BE49-F238E27FC236}">
                  <a16:creationId xmlns:a16="http://schemas.microsoft.com/office/drawing/2014/main" id="{5347734A-4C9E-469A-B3AA-0F12F69FDED9}"/>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83" name="Freeform 104">
              <a:extLst>
                <a:ext uri="{FF2B5EF4-FFF2-40B4-BE49-F238E27FC236}">
                  <a16:creationId xmlns:a16="http://schemas.microsoft.com/office/drawing/2014/main" id="{C0F789D5-2E5B-4E98-8365-895191DEDC8A}"/>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84" name="Group 183">
            <a:extLst>
              <a:ext uri="{FF2B5EF4-FFF2-40B4-BE49-F238E27FC236}">
                <a16:creationId xmlns:a16="http://schemas.microsoft.com/office/drawing/2014/main" id="{CF4C8668-58D9-4032-92A2-42FC3D7C4027}"/>
              </a:ext>
            </a:extLst>
          </p:cNvPr>
          <p:cNvGrpSpPr/>
          <p:nvPr/>
        </p:nvGrpSpPr>
        <p:grpSpPr>
          <a:xfrm>
            <a:off x="2089543" y="1311394"/>
            <a:ext cx="613835" cy="613835"/>
            <a:chOff x="1735525" y="2640999"/>
            <a:chExt cx="1426464" cy="1426464"/>
          </a:xfrm>
        </p:grpSpPr>
        <p:sp>
          <p:nvSpPr>
            <p:cNvPr id="185" name="Oval 184">
              <a:extLst>
                <a:ext uri="{FF2B5EF4-FFF2-40B4-BE49-F238E27FC236}">
                  <a16:creationId xmlns:a16="http://schemas.microsoft.com/office/drawing/2014/main" id="{BD73DEFE-34A6-4D12-A68D-3F7AD1F213DF}"/>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86" name="Group 185">
              <a:extLst>
                <a:ext uri="{FF2B5EF4-FFF2-40B4-BE49-F238E27FC236}">
                  <a16:creationId xmlns:a16="http://schemas.microsoft.com/office/drawing/2014/main" id="{1F2EC024-C415-401F-A4B3-93E351B5E7A7}"/>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87" name="Oval 5">
                <a:extLst>
                  <a:ext uri="{FF2B5EF4-FFF2-40B4-BE49-F238E27FC236}">
                    <a16:creationId xmlns:a16="http://schemas.microsoft.com/office/drawing/2014/main" id="{167E5450-A2DA-44DB-A1F3-00228B3D337D}"/>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88" name="Freeform 6">
                <a:extLst>
                  <a:ext uri="{FF2B5EF4-FFF2-40B4-BE49-F238E27FC236}">
                    <a16:creationId xmlns:a16="http://schemas.microsoft.com/office/drawing/2014/main" id="{CF483F4D-0AA5-4D0C-9537-8B29E7E1CEBF}"/>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9" name="Freeform 7">
                <a:extLst>
                  <a:ext uri="{FF2B5EF4-FFF2-40B4-BE49-F238E27FC236}">
                    <a16:creationId xmlns:a16="http://schemas.microsoft.com/office/drawing/2014/main" id="{0107BFD4-B06F-4727-8B61-767F1D95E768}"/>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90" name="Freeform 8">
                <a:extLst>
                  <a:ext uri="{FF2B5EF4-FFF2-40B4-BE49-F238E27FC236}">
                    <a16:creationId xmlns:a16="http://schemas.microsoft.com/office/drawing/2014/main" id="{C81299BA-D2F0-4E8F-AAA2-76C2CFD247EF}"/>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1" name="Group 190">
            <a:extLst>
              <a:ext uri="{FF2B5EF4-FFF2-40B4-BE49-F238E27FC236}">
                <a16:creationId xmlns:a16="http://schemas.microsoft.com/office/drawing/2014/main" id="{8B079195-42AD-4FF6-A61A-ED35DDD35B03}"/>
              </a:ext>
            </a:extLst>
          </p:cNvPr>
          <p:cNvGrpSpPr/>
          <p:nvPr/>
        </p:nvGrpSpPr>
        <p:grpSpPr>
          <a:xfrm>
            <a:off x="6884443" y="1311394"/>
            <a:ext cx="613835" cy="613835"/>
            <a:chOff x="5528504" y="2640999"/>
            <a:chExt cx="1426463" cy="1426464"/>
          </a:xfrm>
        </p:grpSpPr>
        <p:sp>
          <p:nvSpPr>
            <p:cNvPr id="192" name="Oval 191">
              <a:extLst>
                <a:ext uri="{FF2B5EF4-FFF2-40B4-BE49-F238E27FC236}">
                  <a16:creationId xmlns:a16="http://schemas.microsoft.com/office/drawing/2014/main" id="{04ED95F1-C47B-44D4-A7B9-A3FA7565CB8C}"/>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93" name="Group 192">
              <a:extLst>
                <a:ext uri="{FF2B5EF4-FFF2-40B4-BE49-F238E27FC236}">
                  <a16:creationId xmlns:a16="http://schemas.microsoft.com/office/drawing/2014/main" id="{3176E619-AFA7-4CF9-A399-5D484DAFB7C3}"/>
                </a:ext>
              </a:extLst>
            </p:cNvPr>
            <p:cNvGrpSpPr>
              <a:grpSpLocks noChangeAspect="1"/>
            </p:cNvGrpSpPr>
            <p:nvPr/>
          </p:nvGrpSpPr>
          <p:grpSpPr>
            <a:xfrm>
              <a:off x="5972930" y="2916199"/>
              <a:ext cx="537611" cy="876065"/>
              <a:chOff x="5386388" y="-390526"/>
              <a:chExt cx="741363" cy="1208089"/>
            </a:xfrm>
            <a:solidFill>
              <a:srgbClr val="0070C0"/>
            </a:solidFill>
          </p:grpSpPr>
          <p:sp>
            <p:nvSpPr>
              <p:cNvPr id="194" name="Freeform 22">
                <a:extLst>
                  <a:ext uri="{FF2B5EF4-FFF2-40B4-BE49-F238E27FC236}">
                    <a16:creationId xmlns:a16="http://schemas.microsoft.com/office/drawing/2014/main" id="{7BDAF49A-55A4-4B12-9656-3FE6434DC49B}"/>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5" name="Freeform 23">
                <a:extLst>
                  <a:ext uri="{FF2B5EF4-FFF2-40B4-BE49-F238E27FC236}">
                    <a16:creationId xmlns:a16="http://schemas.microsoft.com/office/drawing/2014/main" id="{BC06249F-742F-4E2A-BB04-71C5DB1C7B4C}"/>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196" name="Freeform 24">
                <a:extLst>
                  <a:ext uri="{FF2B5EF4-FFF2-40B4-BE49-F238E27FC236}">
                    <a16:creationId xmlns:a16="http://schemas.microsoft.com/office/drawing/2014/main" id="{67E64681-1488-41DB-8604-207D6B411C25}"/>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7" name="Freeform 25">
                <a:extLst>
                  <a:ext uri="{FF2B5EF4-FFF2-40B4-BE49-F238E27FC236}">
                    <a16:creationId xmlns:a16="http://schemas.microsoft.com/office/drawing/2014/main" id="{D1EE56BE-985F-418A-946A-7D4F1044E188}"/>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199" name="Rectangle 198">
            <a:extLst>
              <a:ext uri="{FF2B5EF4-FFF2-40B4-BE49-F238E27FC236}">
                <a16:creationId xmlns:a16="http://schemas.microsoft.com/office/drawing/2014/main" id="{FF5D0BB8-F840-4C4A-812C-8CEE6E16BA4D}"/>
              </a:ext>
            </a:extLst>
          </p:cNvPr>
          <p:cNvSpPr/>
          <p:nvPr/>
        </p:nvSpPr>
        <p:spPr bwMode="auto">
          <a:xfrm>
            <a:off x="8317599" y="2706210"/>
            <a:ext cx="1885216"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Display</a:t>
            </a:r>
          </a:p>
        </p:txBody>
      </p:sp>
      <p:sp>
        <p:nvSpPr>
          <p:cNvPr id="202" name="Rectangle 201">
            <a:extLst>
              <a:ext uri="{FF2B5EF4-FFF2-40B4-BE49-F238E27FC236}">
                <a16:creationId xmlns:a16="http://schemas.microsoft.com/office/drawing/2014/main" id="{50985798-D5C8-428C-A2A4-8D8DF2FF01DD}"/>
              </a:ext>
            </a:extLst>
          </p:cNvPr>
          <p:cNvSpPr/>
          <p:nvPr/>
        </p:nvSpPr>
        <p:spPr bwMode="auto">
          <a:xfrm>
            <a:off x="8317599" y="5502463"/>
            <a:ext cx="1885216"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Display</a:t>
            </a:r>
          </a:p>
        </p:txBody>
      </p:sp>
      <p:sp>
        <p:nvSpPr>
          <p:cNvPr id="203" name="Rectangle 202">
            <a:extLst>
              <a:ext uri="{FF2B5EF4-FFF2-40B4-BE49-F238E27FC236}">
                <a16:creationId xmlns:a16="http://schemas.microsoft.com/office/drawing/2014/main" id="{18F47C32-F47C-433F-8AEF-D34E34579736}"/>
              </a:ext>
            </a:extLst>
          </p:cNvPr>
          <p:cNvSpPr/>
          <p:nvPr/>
        </p:nvSpPr>
        <p:spPr bwMode="auto">
          <a:xfrm>
            <a:off x="5377639" y="3387983"/>
            <a:ext cx="1156511"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Analyze</a:t>
            </a:r>
          </a:p>
        </p:txBody>
      </p:sp>
      <p:sp>
        <p:nvSpPr>
          <p:cNvPr id="204" name="Rectangle 203">
            <a:extLst>
              <a:ext uri="{FF2B5EF4-FFF2-40B4-BE49-F238E27FC236}">
                <a16:creationId xmlns:a16="http://schemas.microsoft.com/office/drawing/2014/main" id="{EEB45CDD-7C79-4BAA-9ADA-602A9CE5FE06}"/>
              </a:ext>
            </a:extLst>
          </p:cNvPr>
          <p:cNvSpPr/>
          <p:nvPr/>
        </p:nvSpPr>
        <p:spPr bwMode="auto">
          <a:xfrm>
            <a:off x="5377639" y="4754374"/>
            <a:ext cx="1156511"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Analyze</a:t>
            </a:r>
          </a:p>
        </p:txBody>
      </p:sp>
      <p:cxnSp>
        <p:nvCxnSpPr>
          <p:cNvPr id="125" name="Straight Arrow Connector 124"/>
          <p:cNvCxnSpPr>
            <a:cxnSpLocks/>
          </p:cNvCxnSpPr>
          <p:nvPr/>
        </p:nvCxnSpPr>
        <p:spPr>
          <a:xfrm flipV="1">
            <a:off x="6616124" y="3612641"/>
            <a:ext cx="2654139" cy="1275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sp>
        <p:nvSpPr>
          <p:cNvPr id="205" name="Rectangle 204">
            <a:extLst>
              <a:ext uri="{FF2B5EF4-FFF2-40B4-BE49-F238E27FC236}">
                <a16:creationId xmlns:a16="http://schemas.microsoft.com/office/drawing/2014/main" id="{9879D793-2823-4152-B7FF-F42A786BBFF6}"/>
              </a:ext>
            </a:extLst>
          </p:cNvPr>
          <p:cNvSpPr/>
          <p:nvPr/>
        </p:nvSpPr>
        <p:spPr bwMode="auto">
          <a:xfrm>
            <a:off x="5377639" y="5512058"/>
            <a:ext cx="1156511"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Route</a:t>
            </a:r>
          </a:p>
        </p:txBody>
      </p:sp>
      <p:cxnSp>
        <p:nvCxnSpPr>
          <p:cNvPr id="206" name="Straight Arrow Connector 205">
            <a:extLst>
              <a:ext uri="{FF2B5EF4-FFF2-40B4-BE49-F238E27FC236}">
                <a16:creationId xmlns:a16="http://schemas.microsoft.com/office/drawing/2014/main" id="{6AEBFEBE-A1E2-4DEE-AE96-DD4B65D3985D}"/>
              </a:ext>
            </a:extLst>
          </p:cNvPr>
          <p:cNvCxnSpPr>
            <a:cxnSpLocks/>
          </p:cNvCxnSpPr>
          <p:nvPr/>
        </p:nvCxnSpPr>
        <p:spPr>
          <a:xfrm flipV="1">
            <a:off x="6597074" y="4946141"/>
            <a:ext cx="2654139" cy="1275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0" name="Straight Arrow Connector 209">
            <a:extLst>
              <a:ext uri="{FF2B5EF4-FFF2-40B4-BE49-F238E27FC236}">
                <a16:creationId xmlns:a16="http://schemas.microsoft.com/office/drawing/2014/main" id="{0241B3AA-03D1-458A-B581-1ADD5B8D9F10}"/>
              </a:ext>
            </a:extLst>
          </p:cNvPr>
          <p:cNvCxnSpPr>
            <a:cxnSpLocks/>
          </p:cNvCxnSpPr>
          <p:nvPr/>
        </p:nvCxnSpPr>
        <p:spPr>
          <a:xfrm>
            <a:off x="4631618" y="5031866"/>
            <a:ext cx="746021"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2" name="Straight Arrow Connector 211">
            <a:extLst>
              <a:ext uri="{FF2B5EF4-FFF2-40B4-BE49-F238E27FC236}">
                <a16:creationId xmlns:a16="http://schemas.microsoft.com/office/drawing/2014/main" id="{21B011AF-F9B0-4CC2-A2AD-B13310E70D6F}"/>
              </a:ext>
            </a:extLst>
          </p:cNvPr>
          <p:cNvCxnSpPr>
            <a:cxnSpLocks/>
          </p:cNvCxnSpPr>
          <p:nvPr/>
        </p:nvCxnSpPr>
        <p:spPr>
          <a:xfrm>
            <a:off x="4583993" y="5746241"/>
            <a:ext cx="793646"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sp>
        <p:nvSpPr>
          <p:cNvPr id="213" name="Rectangle 212">
            <a:extLst>
              <a:ext uri="{FF2B5EF4-FFF2-40B4-BE49-F238E27FC236}">
                <a16:creationId xmlns:a16="http://schemas.microsoft.com/office/drawing/2014/main" id="{65C9018F-1209-4303-8F13-0E1DD7B54D36}"/>
              </a:ext>
            </a:extLst>
          </p:cNvPr>
          <p:cNvSpPr/>
          <p:nvPr/>
        </p:nvSpPr>
        <p:spPr bwMode="auto">
          <a:xfrm>
            <a:off x="6720453" y="5516149"/>
            <a:ext cx="1156511"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Store</a:t>
            </a:r>
          </a:p>
        </p:txBody>
      </p:sp>
      <p:sp>
        <p:nvSpPr>
          <p:cNvPr id="214" name="Rectangle 213">
            <a:extLst>
              <a:ext uri="{FF2B5EF4-FFF2-40B4-BE49-F238E27FC236}">
                <a16:creationId xmlns:a16="http://schemas.microsoft.com/office/drawing/2014/main" id="{1508F6A3-6EAD-40E2-885A-12817EDC9378}"/>
              </a:ext>
            </a:extLst>
          </p:cNvPr>
          <p:cNvSpPr/>
          <p:nvPr/>
        </p:nvSpPr>
        <p:spPr bwMode="auto">
          <a:xfrm>
            <a:off x="6728777" y="2713140"/>
            <a:ext cx="1156511" cy="484915"/>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ctr" anchorCtr="0" forceAA="0" compatLnSpc="1">
            <a:prstTxWarp prst="textNoShape">
              <a:avLst/>
            </a:prstTxWarp>
            <a:noAutofit/>
          </a:bodyPr>
          <a:lstStyle/>
          <a:p>
            <a:pPr algn="ctr" defTabSz="913397" fontAlgn="base">
              <a:lnSpc>
                <a:spcPct val="90000"/>
              </a:lnSpc>
              <a:spcBef>
                <a:spcPct val="0"/>
              </a:spcBef>
              <a:spcAft>
                <a:spcPts val="600"/>
              </a:spcAft>
              <a:defRPr/>
            </a:pPr>
            <a:r>
              <a:rPr lang="en-US" sz="2400" b="1" kern="0" dirty="0">
                <a:solidFill>
                  <a:srgbClr val="404040">
                    <a:lumMod val="50000"/>
                  </a:srgbClr>
                </a:solidFill>
                <a:latin typeface="Segoe UI Light"/>
                <a:ea typeface="Segoe UI" pitchFamily="34" charset="0"/>
                <a:cs typeface="Segoe UI" pitchFamily="34" charset="0"/>
              </a:rPr>
              <a:t>Store</a:t>
            </a:r>
          </a:p>
        </p:txBody>
      </p:sp>
      <p:cxnSp>
        <p:nvCxnSpPr>
          <p:cNvPr id="215" name="Straight Arrow Connector 214">
            <a:extLst>
              <a:ext uri="{FF2B5EF4-FFF2-40B4-BE49-F238E27FC236}">
                <a16:creationId xmlns:a16="http://schemas.microsoft.com/office/drawing/2014/main" id="{E1270242-41DB-4651-BCE8-176C4C039CA8}"/>
              </a:ext>
            </a:extLst>
          </p:cNvPr>
          <p:cNvCxnSpPr>
            <a:cxnSpLocks/>
          </p:cNvCxnSpPr>
          <p:nvPr/>
        </p:nvCxnSpPr>
        <p:spPr>
          <a:xfrm>
            <a:off x="7974893" y="5774816"/>
            <a:ext cx="254707"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6" name="Straight Arrow Connector 215">
            <a:extLst>
              <a:ext uri="{FF2B5EF4-FFF2-40B4-BE49-F238E27FC236}">
                <a16:creationId xmlns:a16="http://schemas.microsoft.com/office/drawing/2014/main" id="{15D98455-A214-4AAE-ABA9-C6DF1622D299}"/>
              </a:ext>
            </a:extLst>
          </p:cNvPr>
          <p:cNvCxnSpPr>
            <a:cxnSpLocks/>
          </p:cNvCxnSpPr>
          <p:nvPr/>
        </p:nvCxnSpPr>
        <p:spPr>
          <a:xfrm>
            <a:off x="7974893" y="2907791"/>
            <a:ext cx="254707"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7" name="Straight Arrow Connector 216">
            <a:extLst>
              <a:ext uri="{FF2B5EF4-FFF2-40B4-BE49-F238E27FC236}">
                <a16:creationId xmlns:a16="http://schemas.microsoft.com/office/drawing/2014/main" id="{10FA2B70-7C9D-45C6-8CAD-DB36C1167F94}"/>
              </a:ext>
            </a:extLst>
          </p:cNvPr>
          <p:cNvCxnSpPr>
            <a:cxnSpLocks/>
            <a:stCxn id="203" idx="0"/>
            <a:endCxn id="214" idx="1"/>
          </p:cNvCxnSpPr>
          <p:nvPr/>
        </p:nvCxnSpPr>
        <p:spPr>
          <a:xfrm flipV="1">
            <a:off x="5955895" y="2955598"/>
            <a:ext cx="772882" cy="432385"/>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8" name="Straight Arrow Connector 217">
            <a:extLst>
              <a:ext uri="{FF2B5EF4-FFF2-40B4-BE49-F238E27FC236}">
                <a16:creationId xmlns:a16="http://schemas.microsoft.com/office/drawing/2014/main" id="{FFD4126E-BBD2-4AC0-8C36-9F9E1ECE3B66}"/>
              </a:ext>
            </a:extLst>
          </p:cNvPr>
          <p:cNvCxnSpPr>
            <a:cxnSpLocks/>
            <a:stCxn id="204" idx="3"/>
            <a:endCxn id="213" idx="0"/>
          </p:cNvCxnSpPr>
          <p:nvPr/>
        </p:nvCxnSpPr>
        <p:spPr>
          <a:xfrm>
            <a:off x="6534150" y="4996832"/>
            <a:ext cx="764559" cy="519317"/>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219" name="2   Arrow fg">
            <a:extLst>
              <a:ext uri="{FF2B5EF4-FFF2-40B4-BE49-F238E27FC236}">
                <a16:creationId xmlns:a16="http://schemas.microsoft.com/office/drawing/2014/main" id="{C6FD3D6C-4BEE-4153-8C19-CEE2AB08CDC1}"/>
              </a:ext>
            </a:extLst>
          </p:cNvPr>
          <p:cNvCxnSpPr>
            <a:cxnSpLocks/>
          </p:cNvCxnSpPr>
          <p:nvPr/>
        </p:nvCxnSpPr>
        <p:spPr>
          <a:xfrm flipV="1">
            <a:off x="615528" y="2569296"/>
            <a:ext cx="2799418"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20" name="2 fg">
            <a:extLst>
              <a:ext uri="{FF2B5EF4-FFF2-40B4-BE49-F238E27FC236}">
                <a16:creationId xmlns:a16="http://schemas.microsoft.com/office/drawing/2014/main" id="{7F154444-867A-4D85-9722-3B97A05ED7B3}"/>
              </a:ext>
            </a:extLst>
          </p:cNvPr>
          <p:cNvCxnSpPr>
            <a:cxnSpLocks/>
          </p:cNvCxnSpPr>
          <p:nvPr/>
        </p:nvCxnSpPr>
        <p:spPr>
          <a:xfrm>
            <a:off x="657355" y="5467112"/>
            <a:ext cx="278481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21" name="2   Arrow fg">
            <a:extLst>
              <a:ext uri="{FF2B5EF4-FFF2-40B4-BE49-F238E27FC236}">
                <a16:creationId xmlns:a16="http://schemas.microsoft.com/office/drawing/2014/main" id="{41A203B3-6E2D-4868-ADD4-6D5C0C18EAD2}"/>
              </a:ext>
            </a:extLst>
          </p:cNvPr>
          <p:cNvCxnSpPr>
            <a:cxnSpLocks/>
            <a:stCxn id="266" idx="3"/>
          </p:cNvCxnSpPr>
          <p:nvPr/>
        </p:nvCxnSpPr>
        <p:spPr>
          <a:xfrm flipV="1">
            <a:off x="638805" y="6148100"/>
            <a:ext cx="2785133" cy="32488"/>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222" name="1 Devices - sensors">
            <a:extLst>
              <a:ext uri="{FF2B5EF4-FFF2-40B4-BE49-F238E27FC236}">
                <a16:creationId xmlns:a16="http://schemas.microsoft.com/office/drawing/2014/main" id="{D9D3BDF2-F22A-48BA-BE4F-B2BADF77A87F}"/>
              </a:ext>
            </a:extLst>
          </p:cNvPr>
          <p:cNvGrpSpPr/>
          <p:nvPr/>
        </p:nvGrpSpPr>
        <p:grpSpPr>
          <a:xfrm>
            <a:off x="305249" y="2411168"/>
            <a:ext cx="333556" cy="3930325"/>
            <a:chOff x="814417" y="2055636"/>
            <a:chExt cx="333651" cy="3931439"/>
          </a:xfrm>
        </p:grpSpPr>
        <p:sp>
          <p:nvSpPr>
            <p:cNvPr id="224" name="Rectangle 223">
              <a:extLst>
                <a:ext uri="{FF2B5EF4-FFF2-40B4-BE49-F238E27FC236}">
                  <a16:creationId xmlns:a16="http://schemas.microsoft.com/office/drawing/2014/main" id="{6E9992ED-3F42-41C5-B4D8-D267BA08F980}"/>
                </a:ext>
              </a:extLst>
            </p:cNvPr>
            <p:cNvSpPr/>
            <p:nvPr/>
          </p:nvSpPr>
          <p:spPr bwMode="auto">
            <a:xfrm>
              <a:off x="814417" y="20556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33" name="Frame 5">
              <a:extLst>
                <a:ext uri="{FF2B5EF4-FFF2-40B4-BE49-F238E27FC236}">
                  <a16:creationId xmlns:a16="http://schemas.microsoft.com/office/drawing/2014/main" id="{88F4133C-22A0-4032-A41B-E934F4B2D935}"/>
                </a:ext>
              </a:extLst>
            </p:cNvPr>
            <p:cNvSpPr>
              <a:spLocks noChangeAspect="1"/>
            </p:cNvSpPr>
            <p:nvPr/>
          </p:nvSpPr>
          <p:spPr bwMode="auto">
            <a:xfrm>
              <a:off x="856938" y="209186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4" name="Rectangle 233">
              <a:extLst>
                <a:ext uri="{FF2B5EF4-FFF2-40B4-BE49-F238E27FC236}">
                  <a16:creationId xmlns:a16="http://schemas.microsoft.com/office/drawing/2014/main" id="{318236C5-AC37-4A9C-A0D5-F5F4C253F6B0}"/>
                </a:ext>
              </a:extLst>
            </p:cNvPr>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35" name="Frame 5">
              <a:extLst>
                <a:ext uri="{FF2B5EF4-FFF2-40B4-BE49-F238E27FC236}">
                  <a16:creationId xmlns:a16="http://schemas.microsoft.com/office/drawing/2014/main" id="{4F074BC1-A03C-4E0A-8F89-7E5871F33AF5}"/>
                </a:ext>
              </a:extLst>
            </p:cNvPr>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0" name="Rectangle 249">
              <a:extLst>
                <a:ext uri="{FF2B5EF4-FFF2-40B4-BE49-F238E27FC236}">
                  <a16:creationId xmlns:a16="http://schemas.microsoft.com/office/drawing/2014/main" id="{219D0286-2F13-4594-815D-DF0D3BE4C051}"/>
                </a:ext>
              </a:extLst>
            </p:cNvPr>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51" name="Frame 5">
              <a:extLst>
                <a:ext uri="{FF2B5EF4-FFF2-40B4-BE49-F238E27FC236}">
                  <a16:creationId xmlns:a16="http://schemas.microsoft.com/office/drawing/2014/main" id="{B43A3659-4BFF-4EED-AE1D-7FB54ECD7A9E}"/>
                </a:ext>
              </a:extLst>
            </p:cNvPr>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2" name="Rectangle 251">
              <a:extLst>
                <a:ext uri="{FF2B5EF4-FFF2-40B4-BE49-F238E27FC236}">
                  <a16:creationId xmlns:a16="http://schemas.microsoft.com/office/drawing/2014/main" id="{BA96B5A8-6E69-40E8-9F37-D5DDC80DECA6}"/>
                </a:ext>
              </a:extLst>
            </p:cNvPr>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53" name="Frame 5">
              <a:extLst>
                <a:ext uri="{FF2B5EF4-FFF2-40B4-BE49-F238E27FC236}">
                  <a16:creationId xmlns:a16="http://schemas.microsoft.com/office/drawing/2014/main" id="{FCEA5813-5CAB-4E3F-B40F-BF38B9D226D4}"/>
                </a:ext>
              </a:extLst>
            </p:cNvPr>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4" name="Rectangle 253">
              <a:extLst>
                <a:ext uri="{FF2B5EF4-FFF2-40B4-BE49-F238E27FC236}">
                  <a16:creationId xmlns:a16="http://schemas.microsoft.com/office/drawing/2014/main" id="{7BA33BD9-3C4B-4AF3-AB85-F759A8925C41}"/>
                </a:ext>
              </a:extLst>
            </p:cNvPr>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55" name="Frame 5">
              <a:extLst>
                <a:ext uri="{FF2B5EF4-FFF2-40B4-BE49-F238E27FC236}">
                  <a16:creationId xmlns:a16="http://schemas.microsoft.com/office/drawing/2014/main" id="{CD396B3F-7BE7-4327-BDC1-C2E6836587BB}"/>
                </a:ext>
              </a:extLst>
            </p:cNvPr>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6" name="Rectangle 255">
              <a:extLst>
                <a:ext uri="{FF2B5EF4-FFF2-40B4-BE49-F238E27FC236}">
                  <a16:creationId xmlns:a16="http://schemas.microsoft.com/office/drawing/2014/main" id="{9F01BA70-DF09-4CAA-A314-7F46837CDA04}"/>
                </a:ext>
              </a:extLst>
            </p:cNvPr>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57" name="Frame 5">
              <a:extLst>
                <a:ext uri="{FF2B5EF4-FFF2-40B4-BE49-F238E27FC236}">
                  <a16:creationId xmlns:a16="http://schemas.microsoft.com/office/drawing/2014/main" id="{AC4EA047-FB47-4936-AF2C-32337D533B5C}"/>
                </a:ext>
              </a:extLst>
            </p:cNvPr>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8" name="Rectangle 257">
              <a:extLst>
                <a:ext uri="{FF2B5EF4-FFF2-40B4-BE49-F238E27FC236}">
                  <a16:creationId xmlns:a16="http://schemas.microsoft.com/office/drawing/2014/main" id="{92B923CE-FFC9-4B98-9868-302235C6C27D}"/>
                </a:ext>
              </a:extLst>
            </p:cNvPr>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59" name="Frame 5">
              <a:extLst>
                <a:ext uri="{FF2B5EF4-FFF2-40B4-BE49-F238E27FC236}">
                  <a16:creationId xmlns:a16="http://schemas.microsoft.com/office/drawing/2014/main" id="{DE2D4ADF-53AD-459D-90D8-E676C906FE13}"/>
                </a:ext>
              </a:extLst>
            </p:cNvPr>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60" name="Rectangle 259">
              <a:extLst>
                <a:ext uri="{FF2B5EF4-FFF2-40B4-BE49-F238E27FC236}">
                  <a16:creationId xmlns:a16="http://schemas.microsoft.com/office/drawing/2014/main" id="{7FF7F279-ECB5-4322-95DF-C55498996AA3}"/>
                </a:ext>
              </a:extLst>
            </p:cNvPr>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61" name="Frame 5">
              <a:extLst>
                <a:ext uri="{FF2B5EF4-FFF2-40B4-BE49-F238E27FC236}">
                  <a16:creationId xmlns:a16="http://schemas.microsoft.com/office/drawing/2014/main" id="{898EE51A-725D-4E45-9538-32D3CBBB2115}"/>
                </a:ext>
              </a:extLst>
            </p:cNvPr>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62" name="Rectangle 261">
              <a:extLst>
                <a:ext uri="{FF2B5EF4-FFF2-40B4-BE49-F238E27FC236}">
                  <a16:creationId xmlns:a16="http://schemas.microsoft.com/office/drawing/2014/main" id="{5862D50B-5D56-4DCF-9A49-1EFFC086B729}"/>
                </a:ext>
              </a:extLst>
            </p:cNvPr>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63" name="Frame 5">
              <a:extLst>
                <a:ext uri="{FF2B5EF4-FFF2-40B4-BE49-F238E27FC236}">
                  <a16:creationId xmlns:a16="http://schemas.microsoft.com/office/drawing/2014/main" id="{8E77EDE4-9664-42BE-B8F1-A743B5B3A60E}"/>
                </a:ext>
              </a:extLst>
            </p:cNvPr>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64" name="Rectangle 263">
              <a:extLst>
                <a:ext uri="{FF2B5EF4-FFF2-40B4-BE49-F238E27FC236}">
                  <a16:creationId xmlns:a16="http://schemas.microsoft.com/office/drawing/2014/main" id="{D8A6F6E1-C58D-471C-BCF8-F9F68B5969DB}"/>
                </a:ext>
              </a:extLst>
            </p:cNvPr>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65" name="Frame 5">
              <a:extLst>
                <a:ext uri="{FF2B5EF4-FFF2-40B4-BE49-F238E27FC236}">
                  <a16:creationId xmlns:a16="http://schemas.microsoft.com/office/drawing/2014/main" id="{837507D3-EE91-4268-A0A5-873D80606AFF}"/>
                </a:ext>
              </a:extLst>
            </p:cNvPr>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66" name="Rectangle 265">
              <a:extLst>
                <a:ext uri="{FF2B5EF4-FFF2-40B4-BE49-F238E27FC236}">
                  <a16:creationId xmlns:a16="http://schemas.microsoft.com/office/drawing/2014/main" id="{7DD06FA5-9226-4C7F-882D-8CA67A2E4A09}"/>
                </a:ext>
              </a:extLst>
            </p:cNvPr>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67" name="Frame 5">
              <a:extLst>
                <a:ext uri="{FF2B5EF4-FFF2-40B4-BE49-F238E27FC236}">
                  <a16:creationId xmlns:a16="http://schemas.microsoft.com/office/drawing/2014/main" id="{1CAB9777-8463-4E43-B002-0853A087A60B}"/>
                </a:ext>
              </a:extLst>
            </p:cNvPr>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cxnSp>
        <p:nvCxnSpPr>
          <p:cNvPr id="268" name="2 fg">
            <a:extLst>
              <a:ext uri="{FF2B5EF4-FFF2-40B4-BE49-F238E27FC236}">
                <a16:creationId xmlns:a16="http://schemas.microsoft.com/office/drawing/2014/main" id="{FB6E4C13-9328-476B-B018-608C094A7A8C}"/>
              </a:ext>
            </a:extLst>
          </p:cNvPr>
          <p:cNvCxnSpPr>
            <a:cxnSpLocks/>
          </p:cNvCxnSpPr>
          <p:nvPr/>
        </p:nvCxnSpPr>
        <p:spPr>
          <a:xfrm flipV="1">
            <a:off x="653580" y="5793331"/>
            <a:ext cx="2807612" cy="32477"/>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69" name="2 fg">
            <a:extLst>
              <a:ext uri="{FF2B5EF4-FFF2-40B4-BE49-F238E27FC236}">
                <a16:creationId xmlns:a16="http://schemas.microsoft.com/office/drawing/2014/main" id="{6845B3FA-16CF-4333-B839-125756EBAF52}"/>
              </a:ext>
            </a:extLst>
          </p:cNvPr>
          <p:cNvCxnSpPr>
            <a:cxnSpLocks/>
          </p:cNvCxnSpPr>
          <p:nvPr/>
        </p:nvCxnSpPr>
        <p:spPr>
          <a:xfrm flipV="1">
            <a:off x="655063" y="5098586"/>
            <a:ext cx="2789232" cy="622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0" name="2   Arrow fg">
            <a:extLst>
              <a:ext uri="{FF2B5EF4-FFF2-40B4-BE49-F238E27FC236}">
                <a16:creationId xmlns:a16="http://schemas.microsoft.com/office/drawing/2014/main" id="{E09A8A46-D650-4118-9CA9-961E464A5EA1}"/>
              </a:ext>
            </a:extLst>
          </p:cNvPr>
          <p:cNvCxnSpPr>
            <a:cxnSpLocks/>
          </p:cNvCxnSpPr>
          <p:nvPr/>
        </p:nvCxnSpPr>
        <p:spPr>
          <a:xfrm flipV="1">
            <a:off x="661775" y="3308923"/>
            <a:ext cx="2775164"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1" name="2   Arrow fg">
            <a:extLst>
              <a:ext uri="{FF2B5EF4-FFF2-40B4-BE49-F238E27FC236}">
                <a16:creationId xmlns:a16="http://schemas.microsoft.com/office/drawing/2014/main" id="{75B6DE8D-1C4D-4E04-AE63-4DC55DDB22EC}"/>
              </a:ext>
            </a:extLst>
          </p:cNvPr>
          <p:cNvCxnSpPr>
            <a:cxnSpLocks/>
          </p:cNvCxnSpPr>
          <p:nvPr/>
        </p:nvCxnSpPr>
        <p:spPr>
          <a:xfrm flipV="1">
            <a:off x="661774" y="2954154"/>
            <a:ext cx="2799418"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2" name="2   Arrow fg">
            <a:extLst>
              <a:ext uri="{FF2B5EF4-FFF2-40B4-BE49-F238E27FC236}">
                <a16:creationId xmlns:a16="http://schemas.microsoft.com/office/drawing/2014/main" id="{62D0AEAC-71EB-4138-B80E-C2AFA7F1A8EE}"/>
              </a:ext>
            </a:extLst>
          </p:cNvPr>
          <p:cNvCxnSpPr>
            <a:cxnSpLocks/>
          </p:cNvCxnSpPr>
          <p:nvPr/>
        </p:nvCxnSpPr>
        <p:spPr>
          <a:xfrm flipV="1">
            <a:off x="661774" y="3655106"/>
            <a:ext cx="2773199"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3" name="2 fg">
            <a:extLst>
              <a:ext uri="{FF2B5EF4-FFF2-40B4-BE49-F238E27FC236}">
                <a16:creationId xmlns:a16="http://schemas.microsoft.com/office/drawing/2014/main" id="{D1B4914D-8CA4-45AC-A5B7-4251215E6CDE}"/>
              </a:ext>
            </a:extLst>
          </p:cNvPr>
          <p:cNvCxnSpPr>
            <a:cxnSpLocks/>
          </p:cNvCxnSpPr>
          <p:nvPr/>
        </p:nvCxnSpPr>
        <p:spPr>
          <a:xfrm flipV="1">
            <a:off x="657628" y="4001749"/>
            <a:ext cx="2779311" cy="2697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4" name="2 fg">
            <a:extLst>
              <a:ext uri="{FF2B5EF4-FFF2-40B4-BE49-F238E27FC236}">
                <a16:creationId xmlns:a16="http://schemas.microsoft.com/office/drawing/2014/main" id="{578D6AD2-B67D-4F02-BD78-AEFCA2175CEC}"/>
              </a:ext>
            </a:extLst>
          </p:cNvPr>
          <p:cNvCxnSpPr>
            <a:cxnSpLocks/>
          </p:cNvCxnSpPr>
          <p:nvPr/>
        </p:nvCxnSpPr>
        <p:spPr>
          <a:xfrm>
            <a:off x="661029" y="4400315"/>
            <a:ext cx="2762909" cy="28358"/>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79" name="2 fg">
            <a:extLst>
              <a:ext uri="{FF2B5EF4-FFF2-40B4-BE49-F238E27FC236}">
                <a16:creationId xmlns:a16="http://schemas.microsoft.com/office/drawing/2014/main" id="{A799617F-246B-42B9-AEBB-B6BD5FBAEA1A}"/>
              </a:ext>
            </a:extLst>
          </p:cNvPr>
          <p:cNvCxnSpPr>
            <a:cxnSpLocks/>
          </p:cNvCxnSpPr>
          <p:nvPr/>
        </p:nvCxnSpPr>
        <p:spPr>
          <a:xfrm flipV="1">
            <a:off x="663536" y="4743817"/>
            <a:ext cx="2797656" cy="23577"/>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80" name="2   Arrow fg">
            <a:extLst>
              <a:ext uri="{FF2B5EF4-FFF2-40B4-BE49-F238E27FC236}">
                <a16:creationId xmlns:a16="http://schemas.microsoft.com/office/drawing/2014/main" id="{D37595E4-BA1C-42AC-9CC8-8AC2A100142D}"/>
              </a:ext>
            </a:extLst>
          </p:cNvPr>
          <p:cNvCxnSpPr>
            <a:cxnSpLocks/>
          </p:cNvCxnSpPr>
          <p:nvPr/>
        </p:nvCxnSpPr>
        <p:spPr>
          <a:xfrm flipV="1">
            <a:off x="614478" y="2570527"/>
            <a:ext cx="2799418" cy="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81" name="2 fg">
            <a:extLst>
              <a:ext uri="{FF2B5EF4-FFF2-40B4-BE49-F238E27FC236}">
                <a16:creationId xmlns:a16="http://schemas.microsoft.com/office/drawing/2014/main" id="{DFEC8A9C-E36C-47D0-A237-97F5E943B77E}"/>
              </a:ext>
            </a:extLst>
          </p:cNvPr>
          <p:cNvCxnSpPr>
            <a:cxnSpLocks/>
          </p:cNvCxnSpPr>
          <p:nvPr/>
        </p:nvCxnSpPr>
        <p:spPr>
          <a:xfrm>
            <a:off x="657877" y="5467528"/>
            <a:ext cx="2784810" cy="0"/>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282" name="2   Arrow fg">
            <a:extLst>
              <a:ext uri="{FF2B5EF4-FFF2-40B4-BE49-F238E27FC236}">
                <a16:creationId xmlns:a16="http://schemas.microsoft.com/office/drawing/2014/main" id="{A79AB520-BD72-4EB7-AAF5-D0DB08A595D9}"/>
              </a:ext>
            </a:extLst>
          </p:cNvPr>
          <p:cNvCxnSpPr>
            <a:cxnSpLocks/>
            <a:stCxn id="311" idx="3"/>
          </p:cNvCxnSpPr>
          <p:nvPr/>
        </p:nvCxnSpPr>
        <p:spPr>
          <a:xfrm flipV="1">
            <a:off x="639327" y="6148516"/>
            <a:ext cx="2785133" cy="32488"/>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grpSp>
        <p:nvGrpSpPr>
          <p:cNvPr id="283" name="1 Devices - sensors">
            <a:extLst>
              <a:ext uri="{FF2B5EF4-FFF2-40B4-BE49-F238E27FC236}">
                <a16:creationId xmlns:a16="http://schemas.microsoft.com/office/drawing/2014/main" id="{18590AED-056B-4384-BBEF-F950DA71ED46}"/>
              </a:ext>
            </a:extLst>
          </p:cNvPr>
          <p:cNvGrpSpPr/>
          <p:nvPr/>
        </p:nvGrpSpPr>
        <p:grpSpPr>
          <a:xfrm>
            <a:off x="305771" y="2411584"/>
            <a:ext cx="333556" cy="3930325"/>
            <a:chOff x="814417" y="2055636"/>
            <a:chExt cx="333651" cy="3931439"/>
          </a:xfrm>
        </p:grpSpPr>
        <p:sp>
          <p:nvSpPr>
            <p:cNvPr id="284" name="Rectangle 283">
              <a:extLst>
                <a:ext uri="{FF2B5EF4-FFF2-40B4-BE49-F238E27FC236}">
                  <a16:creationId xmlns:a16="http://schemas.microsoft.com/office/drawing/2014/main" id="{EB4941F7-A359-4B81-B297-BA88CCED13EB}"/>
                </a:ext>
              </a:extLst>
            </p:cNvPr>
            <p:cNvSpPr/>
            <p:nvPr/>
          </p:nvSpPr>
          <p:spPr bwMode="auto">
            <a:xfrm>
              <a:off x="814417" y="20556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85" name="Frame 5">
              <a:extLst>
                <a:ext uri="{FF2B5EF4-FFF2-40B4-BE49-F238E27FC236}">
                  <a16:creationId xmlns:a16="http://schemas.microsoft.com/office/drawing/2014/main" id="{B418C2F9-194F-45E5-911C-97BA8C3D3EE6}"/>
                </a:ext>
              </a:extLst>
            </p:cNvPr>
            <p:cNvSpPr>
              <a:spLocks noChangeAspect="1"/>
            </p:cNvSpPr>
            <p:nvPr/>
          </p:nvSpPr>
          <p:spPr bwMode="auto">
            <a:xfrm>
              <a:off x="856938" y="209186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86" name="Rectangle 285">
              <a:extLst>
                <a:ext uri="{FF2B5EF4-FFF2-40B4-BE49-F238E27FC236}">
                  <a16:creationId xmlns:a16="http://schemas.microsoft.com/office/drawing/2014/main" id="{729AE6A7-8F46-4451-A872-32122F9C5EE8}"/>
                </a:ext>
              </a:extLst>
            </p:cNvPr>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87" name="Frame 5">
              <a:extLst>
                <a:ext uri="{FF2B5EF4-FFF2-40B4-BE49-F238E27FC236}">
                  <a16:creationId xmlns:a16="http://schemas.microsoft.com/office/drawing/2014/main" id="{79003775-3974-40E7-9880-1505852FEE55}"/>
                </a:ext>
              </a:extLst>
            </p:cNvPr>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88" name="Rectangle 287">
              <a:extLst>
                <a:ext uri="{FF2B5EF4-FFF2-40B4-BE49-F238E27FC236}">
                  <a16:creationId xmlns:a16="http://schemas.microsoft.com/office/drawing/2014/main" id="{8624AB2E-6715-461D-B3D2-9D959BA35BBC}"/>
                </a:ext>
              </a:extLst>
            </p:cNvPr>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89" name="Frame 5">
              <a:extLst>
                <a:ext uri="{FF2B5EF4-FFF2-40B4-BE49-F238E27FC236}">
                  <a16:creationId xmlns:a16="http://schemas.microsoft.com/office/drawing/2014/main" id="{B94BC865-C8BA-465E-8E3C-F36784994B6D}"/>
                </a:ext>
              </a:extLst>
            </p:cNvPr>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90" name="Rectangle 289">
              <a:extLst>
                <a:ext uri="{FF2B5EF4-FFF2-40B4-BE49-F238E27FC236}">
                  <a16:creationId xmlns:a16="http://schemas.microsoft.com/office/drawing/2014/main" id="{66AF72CF-8210-46EA-B6F9-E3D681B0DE94}"/>
                </a:ext>
              </a:extLst>
            </p:cNvPr>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91" name="Frame 5">
              <a:extLst>
                <a:ext uri="{FF2B5EF4-FFF2-40B4-BE49-F238E27FC236}">
                  <a16:creationId xmlns:a16="http://schemas.microsoft.com/office/drawing/2014/main" id="{AC8A76AF-D4E9-4FC9-8F95-1A0050208D96}"/>
                </a:ext>
              </a:extLst>
            </p:cNvPr>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92" name="Rectangle 291">
              <a:extLst>
                <a:ext uri="{FF2B5EF4-FFF2-40B4-BE49-F238E27FC236}">
                  <a16:creationId xmlns:a16="http://schemas.microsoft.com/office/drawing/2014/main" id="{863F5366-5DD8-46F6-A119-408EE78B1306}"/>
                </a:ext>
              </a:extLst>
            </p:cNvPr>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93" name="Frame 5">
              <a:extLst>
                <a:ext uri="{FF2B5EF4-FFF2-40B4-BE49-F238E27FC236}">
                  <a16:creationId xmlns:a16="http://schemas.microsoft.com/office/drawing/2014/main" id="{9882F19F-BF52-4FD2-AF15-264C0FB650A9}"/>
                </a:ext>
              </a:extLst>
            </p:cNvPr>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94" name="Rectangle 293">
              <a:extLst>
                <a:ext uri="{FF2B5EF4-FFF2-40B4-BE49-F238E27FC236}">
                  <a16:creationId xmlns:a16="http://schemas.microsoft.com/office/drawing/2014/main" id="{55D5EF9C-C79A-496D-BCEB-B62959457074}"/>
                </a:ext>
              </a:extLst>
            </p:cNvPr>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295" name="Frame 5">
              <a:extLst>
                <a:ext uri="{FF2B5EF4-FFF2-40B4-BE49-F238E27FC236}">
                  <a16:creationId xmlns:a16="http://schemas.microsoft.com/office/drawing/2014/main" id="{D383BEAE-C885-4C2B-AE44-0041C2A36F80}"/>
                </a:ext>
              </a:extLst>
            </p:cNvPr>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96" name="Rectangle 295">
              <a:extLst>
                <a:ext uri="{FF2B5EF4-FFF2-40B4-BE49-F238E27FC236}">
                  <a16:creationId xmlns:a16="http://schemas.microsoft.com/office/drawing/2014/main" id="{04F5F789-71A6-4AB8-96B9-4FF3DEAA61CF}"/>
                </a:ext>
              </a:extLst>
            </p:cNvPr>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304" name="Frame 5">
              <a:extLst>
                <a:ext uri="{FF2B5EF4-FFF2-40B4-BE49-F238E27FC236}">
                  <a16:creationId xmlns:a16="http://schemas.microsoft.com/office/drawing/2014/main" id="{849AC4A6-43AD-4196-B73D-E5CC5CE1C744}"/>
                </a:ext>
              </a:extLst>
            </p:cNvPr>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05" name="Rectangle 304">
              <a:extLst>
                <a:ext uri="{FF2B5EF4-FFF2-40B4-BE49-F238E27FC236}">
                  <a16:creationId xmlns:a16="http://schemas.microsoft.com/office/drawing/2014/main" id="{2346FB3E-DFFE-4FC3-A0A0-04DD971DB8CA}"/>
                </a:ext>
              </a:extLst>
            </p:cNvPr>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306" name="Frame 5">
              <a:extLst>
                <a:ext uri="{FF2B5EF4-FFF2-40B4-BE49-F238E27FC236}">
                  <a16:creationId xmlns:a16="http://schemas.microsoft.com/office/drawing/2014/main" id="{D0B7A495-AB29-42D6-81CC-17324C29C187}"/>
                </a:ext>
              </a:extLst>
            </p:cNvPr>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07" name="Rectangle 306">
              <a:extLst>
                <a:ext uri="{FF2B5EF4-FFF2-40B4-BE49-F238E27FC236}">
                  <a16:creationId xmlns:a16="http://schemas.microsoft.com/office/drawing/2014/main" id="{19FC6C3E-70B4-461F-B23C-862924BECB16}"/>
                </a:ext>
              </a:extLst>
            </p:cNvPr>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308" name="Frame 5">
              <a:extLst>
                <a:ext uri="{FF2B5EF4-FFF2-40B4-BE49-F238E27FC236}">
                  <a16:creationId xmlns:a16="http://schemas.microsoft.com/office/drawing/2014/main" id="{D4338FCA-B7D4-4414-80A7-66D532721085}"/>
                </a:ext>
              </a:extLst>
            </p:cNvPr>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09" name="Rectangle 308">
              <a:extLst>
                <a:ext uri="{FF2B5EF4-FFF2-40B4-BE49-F238E27FC236}">
                  <a16:creationId xmlns:a16="http://schemas.microsoft.com/office/drawing/2014/main" id="{FBB8EFC1-C1B5-4B0D-BDD9-3EC991B492F6}"/>
                </a:ext>
              </a:extLst>
            </p:cNvPr>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310" name="Frame 5">
              <a:extLst>
                <a:ext uri="{FF2B5EF4-FFF2-40B4-BE49-F238E27FC236}">
                  <a16:creationId xmlns:a16="http://schemas.microsoft.com/office/drawing/2014/main" id="{504F9E1D-9FA2-4166-BCA9-780584312256}"/>
                </a:ext>
              </a:extLst>
            </p:cNvPr>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11" name="Rectangle 310">
              <a:extLst>
                <a:ext uri="{FF2B5EF4-FFF2-40B4-BE49-F238E27FC236}">
                  <a16:creationId xmlns:a16="http://schemas.microsoft.com/office/drawing/2014/main" id="{0F7E0B8B-CE5E-4A1E-A5DC-BCD04D1099D6}"/>
                </a:ext>
              </a:extLst>
            </p:cNvPr>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312" name="Frame 5">
              <a:extLst>
                <a:ext uri="{FF2B5EF4-FFF2-40B4-BE49-F238E27FC236}">
                  <a16:creationId xmlns:a16="http://schemas.microsoft.com/office/drawing/2014/main" id="{CE2DFC30-A747-4AE7-866B-359470C6B585}"/>
                </a:ext>
              </a:extLst>
            </p:cNvPr>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cxnSp>
        <p:nvCxnSpPr>
          <p:cNvPr id="313" name="2 fg">
            <a:extLst>
              <a:ext uri="{FF2B5EF4-FFF2-40B4-BE49-F238E27FC236}">
                <a16:creationId xmlns:a16="http://schemas.microsoft.com/office/drawing/2014/main" id="{3FED716C-F043-4067-BFA5-EC9C558509B7}"/>
              </a:ext>
            </a:extLst>
          </p:cNvPr>
          <p:cNvCxnSpPr>
            <a:cxnSpLocks/>
          </p:cNvCxnSpPr>
          <p:nvPr/>
        </p:nvCxnSpPr>
        <p:spPr>
          <a:xfrm flipV="1">
            <a:off x="654102" y="5793747"/>
            <a:ext cx="2807612" cy="32477"/>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14" name="2 fg">
            <a:extLst>
              <a:ext uri="{FF2B5EF4-FFF2-40B4-BE49-F238E27FC236}">
                <a16:creationId xmlns:a16="http://schemas.microsoft.com/office/drawing/2014/main" id="{9B5F6730-84E4-4C0D-8E00-363C0309F475}"/>
              </a:ext>
            </a:extLst>
          </p:cNvPr>
          <p:cNvCxnSpPr>
            <a:cxnSpLocks/>
          </p:cNvCxnSpPr>
          <p:nvPr/>
        </p:nvCxnSpPr>
        <p:spPr>
          <a:xfrm flipV="1">
            <a:off x="655585" y="5099002"/>
            <a:ext cx="2789232" cy="6221"/>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15" name="2   Arrow fg">
            <a:extLst>
              <a:ext uri="{FF2B5EF4-FFF2-40B4-BE49-F238E27FC236}">
                <a16:creationId xmlns:a16="http://schemas.microsoft.com/office/drawing/2014/main" id="{A18A2FB7-CD63-45B9-83BE-06F86D75D254}"/>
              </a:ext>
            </a:extLst>
          </p:cNvPr>
          <p:cNvCxnSpPr>
            <a:cxnSpLocks/>
          </p:cNvCxnSpPr>
          <p:nvPr/>
        </p:nvCxnSpPr>
        <p:spPr>
          <a:xfrm flipV="1">
            <a:off x="662297" y="3309339"/>
            <a:ext cx="2775164" cy="1"/>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16" name="2   Arrow fg">
            <a:extLst>
              <a:ext uri="{FF2B5EF4-FFF2-40B4-BE49-F238E27FC236}">
                <a16:creationId xmlns:a16="http://schemas.microsoft.com/office/drawing/2014/main" id="{6213A957-CFE4-4C8B-90AB-5D9D7333165F}"/>
              </a:ext>
            </a:extLst>
          </p:cNvPr>
          <p:cNvCxnSpPr>
            <a:cxnSpLocks/>
          </p:cNvCxnSpPr>
          <p:nvPr/>
        </p:nvCxnSpPr>
        <p:spPr>
          <a:xfrm flipV="1">
            <a:off x="662296" y="2954570"/>
            <a:ext cx="2799418" cy="1"/>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17" name="2   Arrow fg">
            <a:extLst>
              <a:ext uri="{FF2B5EF4-FFF2-40B4-BE49-F238E27FC236}">
                <a16:creationId xmlns:a16="http://schemas.microsoft.com/office/drawing/2014/main" id="{5786A8E2-E036-4832-AD62-08241D729872}"/>
              </a:ext>
            </a:extLst>
          </p:cNvPr>
          <p:cNvCxnSpPr>
            <a:cxnSpLocks/>
          </p:cNvCxnSpPr>
          <p:nvPr/>
        </p:nvCxnSpPr>
        <p:spPr>
          <a:xfrm flipV="1">
            <a:off x="662296" y="3655522"/>
            <a:ext cx="2773199" cy="1"/>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22" name="2 fg">
            <a:extLst>
              <a:ext uri="{FF2B5EF4-FFF2-40B4-BE49-F238E27FC236}">
                <a16:creationId xmlns:a16="http://schemas.microsoft.com/office/drawing/2014/main" id="{1DB5602E-AFA3-484D-9A77-4AABA719F8B6}"/>
              </a:ext>
            </a:extLst>
          </p:cNvPr>
          <p:cNvCxnSpPr>
            <a:cxnSpLocks/>
          </p:cNvCxnSpPr>
          <p:nvPr/>
        </p:nvCxnSpPr>
        <p:spPr>
          <a:xfrm flipV="1">
            <a:off x="658150" y="4002165"/>
            <a:ext cx="2779311" cy="26972"/>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23" name="2 fg">
            <a:extLst>
              <a:ext uri="{FF2B5EF4-FFF2-40B4-BE49-F238E27FC236}">
                <a16:creationId xmlns:a16="http://schemas.microsoft.com/office/drawing/2014/main" id="{1BD7A0A0-325D-4B9A-9FF5-31F61E025CF6}"/>
              </a:ext>
            </a:extLst>
          </p:cNvPr>
          <p:cNvCxnSpPr>
            <a:cxnSpLocks/>
          </p:cNvCxnSpPr>
          <p:nvPr/>
        </p:nvCxnSpPr>
        <p:spPr>
          <a:xfrm>
            <a:off x="661551" y="4400731"/>
            <a:ext cx="2762909" cy="28358"/>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24" name="2 fg">
            <a:extLst>
              <a:ext uri="{FF2B5EF4-FFF2-40B4-BE49-F238E27FC236}">
                <a16:creationId xmlns:a16="http://schemas.microsoft.com/office/drawing/2014/main" id="{D00E13C3-2075-45DC-ACAE-372E43D012F7}"/>
              </a:ext>
            </a:extLst>
          </p:cNvPr>
          <p:cNvCxnSpPr>
            <a:cxnSpLocks/>
          </p:cNvCxnSpPr>
          <p:nvPr/>
        </p:nvCxnSpPr>
        <p:spPr>
          <a:xfrm flipV="1">
            <a:off x="664058" y="4744233"/>
            <a:ext cx="2797656" cy="23577"/>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cxnSp>
        <p:nvCxnSpPr>
          <p:cNvPr id="325" name="2   Arrow fg">
            <a:extLst>
              <a:ext uri="{FF2B5EF4-FFF2-40B4-BE49-F238E27FC236}">
                <a16:creationId xmlns:a16="http://schemas.microsoft.com/office/drawing/2014/main" id="{3010ED4C-6D45-4B11-9475-88DEF706D95C}"/>
              </a:ext>
            </a:extLst>
          </p:cNvPr>
          <p:cNvCxnSpPr>
            <a:cxnSpLocks/>
          </p:cNvCxnSpPr>
          <p:nvPr/>
        </p:nvCxnSpPr>
        <p:spPr>
          <a:xfrm flipV="1">
            <a:off x="615000" y="2570943"/>
            <a:ext cx="2799418" cy="1"/>
          </a:xfrm>
          <a:prstGeom prst="straightConnector1">
            <a:avLst/>
          </a:prstGeom>
          <a:noFill/>
          <a:ln w="31750" cap="flat" cmpd="sng" algn="ctr">
            <a:solidFill>
              <a:schemeClr val="bg2">
                <a:lumMod val="85000"/>
              </a:schemeClr>
            </a:solidFill>
            <a:prstDash val="solid"/>
            <a:miter lim="800000"/>
            <a:headEnd type="triangle" w="med" len="med"/>
            <a:tailEnd type="triangle" w="med" len="med"/>
          </a:ln>
          <a:effectLst/>
        </p:spPr>
      </p:cxnSp>
    </p:spTree>
    <p:extLst>
      <p:ext uri="{BB962C8B-B14F-4D97-AF65-F5344CB8AC3E}">
        <p14:creationId xmlns:p14="http://schemas.microsoft.com/office/powerpoint/2010/main" val="4190947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50687-7811-43C8-8199-5DE38313E4F0}"/>
              </a:ext>
            </a:extLst>
          </p:cNvPr>
          <p:cNvSpPr>
            <a:spLocks noGrp="1"/>
          </p:cNvSpPr>
          <p:nvPr>
            <p:ph sz="quarter" idx="12"/>
          </p:nvPr>
        </p:nvSpPr>
        <p:spPr/>
        <p:txBody>
          <a:bodyPr/>
          <a:lstStyle/>
          <a:p>
            <a:r>
              <a:rPr lang="en-US" dirty="0"/>
              <a:t>Device handling special force unit</a:t>
            </a:r>
          </a:p>
        </p:txBody>
      </p:sp>
      <p:sp>
        <p:nvSpPr>
          <p:cNvPr id="3" name="Content Placeholder 2">
            <a:extLst>
              <a:ext uri="{FF2B5EF4-FFF2-40B4-BE49-F238E27FC236}">
                <a16:creationId xmlns:a16="http://schemas.microsoft.com/office/drawing/2014/main" id="{C4A6ECAF-3BD6-41DA-B61A-E8A97B586CE8}"/>
              </a:ext>
            </a:extLst>
          </p:cNvPr>
          <p:cNvSpPr>
            <a:spLocks noGrp="1"/>
          </p:cNvSpPr>
          <p:nvPr>
            <p:ph sz="quarter" idx="14"/>
          </p:nvPr>
        </p:nvSpPr>
        <p:spPr/>
        <p:txBody>
          <a:bodyPr/>
          <a:lstStyle/>
          <a:p>
            <a:r>
              <a:rPr lang="en-US" dirty="0"/>
              <a:t>Azure IoT Hub</a:t>
            </a:r>
          </a:p>
          <a:p>
            <a:endParaRPr lang="en-US" dirty="0"/>
          </a:p>
        </p:txBody>
      </p:sp>
      <p:grpSp>
        <p:nvGrpSpPr>
          <p:cNvPr id="4" name="Group 3">
            <a:extLst>
              <a:ext uri="{FF2B5EF4-FFF2-40B4-BE49-F238E27FC236}">
                <a16:creationId xmlns:a16="http://schemas.microsoft.com/office/drawing/2014/main" id="{C38DA262-DFD1-4735-9FE8-D896D297332C}"/>
              </a:ext>
            </a:extLst>
          </p:cNvPr>
          <p:cNvGrpSpPr/>
          <p:nvPr/>
        </p:nvGrpSpPr>
        <p:grpSpPr>
          <a:xfrm>
            <a:off x="6487621" y="865837"/>
            <a:ext cx="4439912" cy="4291692"/>
            <a:chOff x="4394200" y="2326592"/>
            <a:chExt cx="4115573" cy="4144960"/>
          </a:xfrm>
        </p:grpSpPr>
        <p:sp>
          <p:nvSpPr>
            <p:cNvPr id="5" name="Rectangle 4">
              <a:extLst>
                <a:ext uri="{FF2B5EF4-FFF2-40B4-BE49-F238E27FC236}">
                  <a16:creationId xmlns:a16="http://schemas.microsoft.com/office/drawing/2014/main" id="{48CF1EB8-C0EC-4372-8210-C13197F09106}"/>
                </a:ext>
              </a:extLst>
            </p:cNvPr>
            <p:cNvSpPr/>
            <p:nvPr/>
          </p:nvSpPr>
          <p:spPr bwMode="auto">
            <a:xfrm>
              <a:off x="4394200" y="2326592"/>
              <a:ext cx="4115573" cy="414496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 name="L-Shape 5">
              <a:extLst>
                <a:ext uri="{FF2B5EF4-FFF2-40B4-BE49-F238E27FC236}">
                  <a16:creationId xmlns:a16="http://schemas.microsoft.com/office/drawing/2014/main" id="{AA67556D-F928-4A70-80EF-CC3A6CAD1624}"/>
                </a:ext>
              </a:extLst>
            </p:cNvPr>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 name="L-Shape 6">
              <a:extLst>
                <a:ext uri="{FF2B5EF4-FFF2-40B4-BE49-F238E27FC236}">
                  <a16:creationId xmlns:a16="http://schemas.microsoft.com/office/drawing/2014/main" id="{6C05521F-AC7F-436C-9F16-F57B75AE35DA}"/>
                </a:ext>
              </a:extLst>
            </p:cNvPr>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8" name="Oval 7">
              <a:extLst>
                <a:ext uri="{FF2B5EF4-FFF2-40B4-BE49-F238E27FC236}">
                  <a16:creationId xmlns:a16="http://schemas.microsoft.com/office/drawing/2014/main" id="{C7BE23C7-9A13-4AB7-9DD4-A5895CAFA240}"/>
                </a:ext>
              </a:extLst>
            </p:cNvPr>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9" name="Oval 8">
              <a:extLst>
                <a:ext uri="{FF2B5EF4-FFF2-40B4-BE49-F238E27FC236}">
                  <a16:creationId xmlns:a16="http://schemas.microsoft.com/office/drawing/2014/main" id="{1F1F0CA6-83B7-47B8-A2E8-6651E4E61572}"/>
                </a:ext>
              </a:extLst>
            </p:cNvPr>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5C5572CE-9C5C-4837-863E-BE8E4EBED842}"/>
                </a:ext>
              </a:extLst>
            </p:cNvPr>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11FD52BC-3B8A-4B8E-ADD8-25CD307D532F}"/>
                </a:ext>
              </a:extLst>
            </p:cNvPr>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76A5F7B5-1B1F-4950-A9B5-456016C1A0A0}"/>
                </a:ext>
              </a:extLst>
            </p:cNvPr>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70FBBED4-9CE5-4871-94A9-8C5AE730FC21}"/>
                </a:ext>
              </a:extLst>
            </p:cNvPr>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3FF043DA-18C1-461F-8C7D-8E63659DD2E4}"/>
                </a:ext>
              </a:extLst>
            </p:cNvPr>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2A2A09BF-F4BA-46D2-985F-7C2E1BCB4436}"/>
                </a:ext>
              </a:extLst>
            </p:cNvPr>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7C283286-5CF3-41B3-AB1E-F2BBA823C52B}"/>
                </a:ext>
              </a:extLst>
            </p:cNvPr>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grpSp>
    </p:spTree>
    <p:extLst>
      <p:ext uri="{BB962C8B-B14F-4D97-AF65-F5344CB8AC3E}">
        <p14:creationId xmlns:p14="http://schemas.microsoft.com/office/powerpoint/2010/main" val="3189510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light" panose="020B0402040204020203" pitchFamily="34" charset="0"/>
                <a:cs typeface="Segoe UI Semilight" panose="020B0402040204020203" pitchFamily="34" charset="0"/>
              </a:rPr>
              <a:t>Bi-directional communication</a:t>
            </a:r>
          </a:p>
          <a:p>
            <a:pPr lvl="1"/>
            <a:endParaRPr lang="en-US" sz="1600" dirty="0">
              <a:latin typeface="Segoe UI Semilight" panose="020B0402040204020203" pitchFamily="34" charset="0"/>
              <a:cs typeface="Segoe UI Semilight" panose="020B0402040204020203" pitchFamily="34" charset="0"/>
            </a:endParaRPr>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Tree>
    <p:extLst>
      <p:ext uri="{BB962C8B-B14F-4D97-AF65-F5344CB8AC3E}">
        <p14:creationId xmlns:p14="http://schemas.microsoft.com/office/powerpoint/2010/main" val="21900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triped Right Arrow 62"/>
          <p:cNvSpPr/>
          <p:nvPr/>
        </p:nvSpPr>
        <p:spPr bwMode="auto">
          <a:xfrm>
            <a:off x="2258511" y="2896767"/>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7" name="Content Placeholder 6">
            <a:extLst>
              <a:ext uri="{FF2B5EF4-FFF2-40B4-BE49-F238E27FC236}">
                <a16:creationId xmlns:a16="http://schemas.microsoft.com/office/drawing/2014/main" id="{E1665A42-B09D-4883-938B-D62A64F80AA1}"/>
              </a:ext>
            </a:extLst>
          </p:cNvPr>
          <p:cNvSpPr>
            <a:spLocks noGrp="1"/>
          </p:cNvSpPr>
          <p:nvPr>
            <p:ph sz="quarter" idx="14"/>
          </p:nvPr>
        </p:nvSpPr>
        <p:spPr/>
        <p:txBody>
          <a:bodyPr/>
          <a:lstStyle/>
          <a:p>
            <a:r>
              <a:rPr lang="en-US" dirty="0"/>
              <a:t>IoT Communication - </a:t>
            </a:r>
            <a:r>
              <a:rPr lang="en-US" sz="3200" dirty="0"/>
              <a:t>Information Exchange Patterns</a:t>
            </a:r>
            <a:endParaRPr lang="en-US" dirty="0"/>
          </a:p>
        </p:txBody>
      </p:sp>
      <p:grpSp>
        <p:nvGrpSpPr>
          <p:cNvPr id="3" name="Group 2"/>
          <p:cNvGrpSpPr/>
          <p:nvPr/>
        </p:nvGrpSpPr>
        <p:grpSpPr>
          <a:xfrm>
            <a:off x="5760705" y="1496203"/>
            <a:ext cx="5489864" cy="1022935"/>
            <a:chOff x="658622" y="5496280"/>
            <a:chExt cx="2770893" cy="1043447"/>
          </a:xfrm>
        </p:grpSpPr>
        <p:sp>
          <p:nvSpPr>
            <p:cNvPr id="31" name="TextBox 30"/>
            <p:cNvSpPr txBox="1"/>
            <p:nvPr/>
          </p:nvSpPr>
          <p:spPr>
            <a:xfrm>
              <a:off x="658622" y="5723849"/>
              <a:ext cx="740727"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Telemetry</a:t>
              </a:r>
            </a:p>
          </p:txBody>
        </p:sp>
        <p:sp>
          <p:nvSpPr>
            <p:cNvPr id="32" name="TextBox 31"/>
            <p:cNvSpPr txBox="1"/>
            <p:nvPr/>
          </p:nvSpPr>
          <p:spPr>
            <a:xfrm>
              <a:off x="1362448" y="5496280"/>
              <a:ext cx="2067067"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Information flowing from a device to other systems for conveying status of device and environment </a:t>
              </a:r>
            </a:p>
          </p:txBody>
        </p:sp>
      </p:grpSp>
      <p:grpSp>
        <p:nvGrpSpPr>
          <p:cNvPr id="4" name="Group 3"/>
          <p:cNvGrpSpPr/>
          <p:nvPr/>
        </p:nvGrpSpPr>
        <p:grpSpPr>
          <a:xfrm>
            <a:off x="5873432" y="2735837"/>
            <a:ext cx="5377138" cy="1022935"/>
            <a:chOff x="3045003" y="5371672"/>
            <a:chExt cx="3354208" cy="1043447"/>
          </a:xfrm>
        </p:grpSpPr>
        <p:sp>
          <p:nvSpPr>
            <p:cNvPr id="37" name="TextBox 36"/>
            <p:cNvSpPr txBox="1"/>
            <p:nvPr/>
          </p:nvSpPr>
          <p:spPr>
            <a:xfrm>
              <a:off x="3045003" y="5628299"/>
              <a:ext cx="774823"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Inquiries</a:t>
              </a:r>
            </a:p>
          </p:txBody>
        </p:sp>
        <p:sp>
          <p:nvSpPr>
            <p:cNvPr id="38" name="TextBox 37"/>
            <p:cNvSpPr txBox="1"/>
            <p:nvPr/>
          </p:nvSpPr>
          <p:spPr>
            <a:xfrm>
              <a:off x="3890144" y="5371672"/>
              <a:ext cx="2509067"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Requests from devices looking to gather required information or to initiate activities </a:t>
              </a:r>
            </a:p>
          </p:txBody>
        </p:sp>
      </p:grpSp>
      <p:grpSp>
        <p:nvGrpSpPr>
          <p:cNvPr id="5" name="Group 4"/>
          <p:cNvGrpSpPr/>
          <p:nvPr/>
        </p:nvGrpSpPr>
        <p:grpSpPr>
          <a:xfrm>
            <a:off x="5760704" y="4154627"/>
            <a:ext cx="5489864" cy="1022935"/>
            <a:chOff x="4442641" y="5371672"/>
            <a:chExt cx="5599947" cy="1043447"/>
          </a:xfrm>
        </p:grpSpPr>
        <p:sp>
          <p:nvSpPr>
            <p:cNvPr id="44" name="TextBox 43"/>
            <p:cNvSpPr txBox="1"/>
            <p:nvPr/>
          </p:nvSpPr>
          <p:spPr>
            <a:xfrm>
              <a:off x="4442641" y="5669727"/>
              <a:ext cx="1558084"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Commands</a:t>
              </a:r>
            </a:p>
          </p:txBody>
        </p:sp>
        <p:sp>
          <p:nvSpPr>
            <p:cNvPr id="45" name="TextBox 44"/>
            <p:cNvSpPr txBox="1"/>
            <p:nvPr/>
          </p:nvSpPr>
          <p:spPr>
            <a:xfrm>
              <a:off x="5939642" y="5371672"/>
              <a:ext cx="4102946"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Commands from other systems to a device or a group of devices to perform specific activities</a:t>
              </a:r>
            </a:p>
          </p:txBody>
        </p:sp>
      </p:grpSp>
      <p:grpSp>
        <p:nvGrpSpPr>
          <p:cNvPr id="6" name="Group 5"/>
          <p:cNvGrpSpPr/>
          <p:nvPr/>
        </p:nvGrpSpPr>
        <p:grpSpPr>
          <a:xfrm>
            <a:off x="5760705" y="5352143"/>
            <a:ext cx="5489864" cy="1022935"/>
            <a:chOff x="7553646" y="5371672"/>
            <a:chExt cx="5599947" cy="1043447"/>
          </a:xfrm>
        </p:grpSpPr>
        <p:sp>
          <p:nvSpPr>
            <p:cNvPr id="50" name="TextBox 49"/>
            <p:cNvSpPr txBox="1"/>
            <p:nvPr/>
          </p:nvSpPr>
          <p:spPr>
            <a:xfrm>
              <a:off x="7553646" y="5620998"/>
              <a:ext cx="1715060"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Notifications</a:t>
              </a:r>
            </a:p>
          </p:txBody>
        </p:sp>
        <p:sp>
          <p:nvSpPr>
            <p:cNvPr id="51" name="TextBox 50"/>
            <p:cNvSpPr txBox="1"/>
            <p:nvPr/>
          </p:nvSpPr>
          <p:spPr>
            <a:xfrm>
              <a:off x="9050648" y="5371672"/>
              <a:ext cx="4102945"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Information flowing from other systems to a device (group) for conveying status changes</a:t>
              </a:r>
            </a:p>
          </p:txBody>
        </p:sp>
      </p:grpSp>
      <p:sp>
        <p:nvSpPr>
          <p:cNvPr id="54" name="Frame 5"/>
          <p:cNvSpPr>
            <a:spLocks noChangeAspect="1"/>
          </p:cNvSpPr>
          <p:nvPr/>
        </p:nvSpPr>
        <p:spPr bwMode="auto">
          <a:xfrm>
            <a:off x="754063" y="1701060"/>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5" name="Frame 5"/>
          <p:cNvSpPr>
            <a:spLocks noChangeAspect="1"/>
          </p:cNvSpPr>
          <p:nvPr/>
        </p:nvSpPr>
        <p:spPr bwMode="auto">
          <a:xfrm>
            <a:off x="754063" y="4189407"/>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6" name="Frame 5"/>
          <p:cNvSpPr>
            <a:spLocks noChangeAspect="1"/>
          </p:cNvSpPr>
          <p:nvPr/>
        </p:nvSpPr>
        <p:spPr bwMode="auto">
          <a:xfrm>
            <a:off x="761783" y="2896298"/>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7" name="Frame 5"/>
          <p:cNvSpPr>
            <a:spLocks noChangeAspect="1"/>
          </p:cNvSpPr>
          <p:nvPr/>
        </p:nvSpPr>
        <p:spPr bwMode="auto">
          <a:xfrm>
            <a:off x="754063" y="5501622"/>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39650" y="1695782"/>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39651" y="2891020"/>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47282" y="4145117"/>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47283" y="5462610"/>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sp>
        <p:nvSpPr>
          <p:cNvPr id="9" name="Striped Right Arrow 8"/>
          <p:cNvSpPr/>
          <p:nvPr/>
        </p:nvSpPr>
        <p:spPr bwMode="auto">
          <a:xfrm>
            <a:off x="2276465" y="1811251"/>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2" name="Striped Right Arrow 61"/>
          <p:cNvSpPr/>
          <p:nvPr/>
        </p:nvSpPr>
        <p:spPr bwMode="auto">
          <a:xfrm rot="10800000">
            <a:off x="2937868" y="3254461"/>
            <a:ext cx="610448"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4" name="Striped Right Arrow 63"/>
          <p:cNvSpPr/>
          <p:nvPr/>
        </p:nvSpPr>
        <p:spPr bwMode="auto">
          <a:xfrm rot="10800000">
            <a:off x="2262419" y="5619082"/>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6" name="Striped Right Arrow 65"/>
          <p:cNvSpPr/>
          <p:nvPr/>
        </p:nvSpPr>
        <p:spPr bwMode="auto">
          <a:xfrm>
            <a:off x="2347632" y="4154627"/>
            <a:ext cx="610448"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5" name="Striped Right Arrow 64"/>
          <p:cNvSpPr/>
          <p:nvPr/>
        </p:nvSpPr>
        <p:spPr bwMode="auto">
          <a:xfrm rot="10800000">
            <a:off x="2262420" y="4480610"/>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87155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down)">
                                      <p:cBhvr>
                                        <p:cTn id="26" dur="500"/>
                                        <p:tgtEl>
                                          <p:spTgt spid="6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up)">
                                      <p:cBhvr>
                                        <p:cTn id="42" dur="500"/>
                                        <p:tgtEl>
                                          <p:spTgt spid="66"/>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 grpId="0" animBg="1"/>
      <p:bldP spid="62" grpId="0" animBg="1"/>
      <p:bldP spid="64" grpId="0" animBg="1"/>
      <p:bldP spid="66"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AD4C7403-C259-404E-8CEB-2BC2B6AB95D1}"/>
              </a:ext>
            </a:extLst>
          </p:cNvPr>
          <p:cNvSpPr txBox="1">
            <a:spLocks/>
          </p:cNvSpPr>
          <p:nvPr/>
        </p:nvSpPr>
        <p:spPr>
          <a:xfrm>
            <a:off x="741951" y="3397677"/>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p:txBody>
      </p:sp>
      <p:sp>
        <p:nvSpPr>
          <p:cNvPr id="21" name="Text Placeholder 6">
            <a:extLst>
              <a:ext uri="{FF2B5EF4-FFF2-40B4-BE49-F238E27FC236}">
                <a16:creationId xmlns:a16="http://schemas.microsoft.com/office/drawing/2014/main" id="{813B4E7B-11F2-4983-9BA1-01F091958007}"/>
              </a:ext>
            </a:extLst>
          </p:cNvPr>
          <p:cNvSpPr txBox="1">
            <a:spLocks/>
          </p:cNvSpPr>
          <p:nvPr/>
        </p:nvSpPr>
        <p:spPr>
          <a:xfrm>
            <a:off x="737238" y="374624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67095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2"/>
                </a:solidFill>
                <a:latin typeface="Segoe UI Semilight" panose="020B0402040204020203" pitchFamily="34" charset="0"/>
                <a:cs typeface="Segoe UI Semilight" panose="020B0402040204020203" pitchFamily="34" charset="0"/>
              </a:rPr>
              <a:t>Bi-directional communication</a:t>
            </a:r>
          </a:p>
          <a:p>
            <a:pPr lvl="1"/>
            <a:endParaRPr lang="en-US" sz="1400" dirty="0">
              <a:latin typeface="Segoe UI Semilight" panose="020B0402040204020203" pitchFamily="34" charset="0"/>
              <a:cs typeface="Segoe UI Semilight" panose="020B0402040204020203" pitchFamily="34" charset="0"/>
            </a:endParaRPr>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1197251"/>
          </a:xfrm>
          <a:prstGeom prst="rect">
            <a:avLst/>
          </a:prstGeom>
          <a:solidFill>
            <a:schemeClr val="bg1"/>
          </a:solidFill>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HTTPS/AMQPS/MQTTS</a:t>
            </a:r>
          </a:p>
        </p:txBody>
      </p:sp>
    </p:spTree>
    <p:extLst>
      <p:ext uri="{BB962C8B-B14F-4D97-AF65-F5344CB8AC3E}">
        <p14:creationId xmlns:p14="http://schemas.microsoft.com/office/powerpoint/2010/main" val="42075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54063" y="2047273"/>
            <a:ext cx="4023360" cy="1101840"/>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endParaRPr lang="en-US" sz="1600" dirty="0">
              <a:latin typeface="Segoe UI Semilight"/>
            </a:endParaRP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endParaRPr kumimoji="0" lang="en-US" sz="1600" b="0" i="0" u="none" strike="noStrike" kern="1200" cap="none" spc="0" normalizeH="0" baseline="0" noProof="0" dirty="0">
              <a:ln>
                <a:noFill/>
              </a:ln>
              <a:effectLst/>
              <a:uLnTx/>
              <a:uFillTx/>
              <a:latin typeface="Segoe UI Semilight"/>
              <a:ea typeface="+mn-ea"/>
              <a:cs typeface="+mn-cs"/>
            </a:endParaRPr>
          </a:p>
        </p:txBody>
      </p:sp>
      <p:pic>
        <p:nvPicPr>
          <p:cNvPr id="12" name="Picture 4" descr="https://acom.azurecomcdn.net/80C57D/cdn/cvt-f7cb8f576d4759281f1784caed202ea3d9f01892cad24bb053806e9adf5f215e/images/page/services/iot-hub/02-platforms.png">
            <a:extLst>
              <a:ext uri="{FF2B5EF4-FFF2-40B4-BE49-F238E27FC236}">
                <a16:creationId xmlns:a16="http://schemas.microsoft.com/office/drawing/2014/main" id="{D5A88063-46E1-481E-AFBF-3F42E4F6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09" y="3708888"/>
            <a:ext cx="3071509" cy="20714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349BA6-9FDB-42F4-95D0-AA6B9B8A410D}"/>
              </a:ext>
            </a:extLst>
          </p:cNvPr>
          <p:cNvPicPr>
            <a:picLocks noChangeAspect="1"/>
          </p:cNvPicPr>
          <p:nvPr/>
        </p:nvPicPr>
        <p:blipFill>
          <a:blip r:embed="rId4"/>
          <a:stretch>
            <a:fillRect/>
          </a:stretch>
        </p:blipFill>
        <p:spPr>
          <a:xfrm>
            <a:off x="4539357" y="1126001"/>
            <a:ext cx="7618522" cy="5475250"/>
          </a:xfrm>
          <a:prstGeom prst="rect">
            <a:avLst/>
          </a:prstGeom>
        </p:spPr>
      </p:pic>
      <p:sp>
        <p:nvSpPr>
          <p:cNvPr id="20" name="Text Placeholder 6">
            <a:extLst>
              <a:ext uri="{FF2B5EF4-FFF2-40B4-BE49-F238E27FC236}">
                <a16:creationId xmlns:a16="http://schemas.microsoft.com/office/drawing/2014/main" id="{71DC4C09-B051-4993-9AA6-B1049BF3FF5C}"/>
              </a:ext>
            </a:extLst>
          </p:cNvPr>
          <p:cNvSpPr txBox="1">
            <a:spLocks/>
          </p:cNvSpPr>
          <p:nvPr/>
        </p:nvSpPr>
        <p:spPr>
          <a:xfrm>
            <a:off x="4504523" y="2047273"/>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Tree>
    <p:extLst>
      <p:ext uri="{BB962C8B-B14F-4D97-AF65-F5344CB8AC3E}">
        <p14:creationId xmlns:p14="http://schemas.microsoft.com/office/powerpoint/2010/main" val="269484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6">
            <a:extLst>
              <a:ext uri="{FF2B5EF4-FFF2-40B4-BE49-F238E27FC236}">
                <a16:creationId xmlns:a16="http://schemas.microsoft.com/office/drawing/2014/main" id="{1C6D3858-AE0F-4B9A-94CC-1B46D938D2D6}"/>
              </a:ext>
            </a:extLst>
          </p:cNvPr>
          <p:cNvSpPr txBox="1">
            <a:spLocks/>
          </p:cNvSpPr>
          <p:nvPr/>
        </p:nvSpPr>
        <p:spPr>
          <a:xfrm>
            <a:off x="750492" y="5150979"/>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a:t>
            </a:r>
          </a:p>
        </p:txBody>
      </p:sp>
      <p:sp>
        <p:nvSpPr>
          <p:cNvPr id="53" name="Text Placeholder 6">
            <a:extLst>
              <a:ext uri="{FF2B5EF4-FFF2-40B4-BE49-F238E27FC236}">
                <a16:creationId xmlns:a16="http://schemas.microsoft.com/office/drawing/2014/main" id="{A2288ADD-22FB-4005-8BC3-CD9CD17FD486}"/>
              </a:ext>
            </a:extLst>
          </p:cNvPr>
          <p:cNvSpPr txBox="1">
            <a:spLocks/>
          </p:cNvSpPr>
          <p:nvPr/>
        </p:nvSpPr>
        <p:spPr>
          <a:xfrm>
            <a:off x="755205" y="480240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p:txBody>
      </p:sp>
      <p:sp>
        <p:nvSpPr>
          <p:cNvPr id="46" name="Text Placeholder 6">
            <a:extLst>
              <a:ext uri="{FF2B5EF4-FFF2-40B4-BE49-F238E27FC236}">
                <a16:creationId xmlns:a16="http://schemas.microsoft.com/office/drawing/2014/main" id="{4C66F4EA-7CDA-4394-82BD-65398B771A56}"/>
              </a:ext>
            </a:extLst>
          </p:cNvPr>
          <p:cNvSpPr txBox="1">
            <a:spLocks/>
          </p:cNvSpPr>
          <p:nvPr/>
        </p:nvSpPr>
        <p:spPr>
          <a:xfrm>
            <a:off x="741951" y="3397677"/>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p:txBody>
      </p:sp>
      <p:sp>
        <p:nvSpPr>
          <p:cNvPr id="52" name="Text Placeholder 6">
            <a:extLst>
              <a:ext uri="{FF2B5EF4-FFF2-40B4-BE49-F238E27FC236}">
                <a16:creationId xmlns:a16="http://schemas.microsoft.com/office/drawing/2014/main" id="{21E0F681-DECC-49CB-A623-3F0D5BF2910E}"/>
              </a:ext>
            </a:extLst>
          </p:cNvPr>
          <p:cNvSpPr txBox="1">
            <a:spLocks/>
          </p:cNvSpPr>
          <p:nvPr/>
        </p:nvSpPr>
        <p:spPr>
          <a:xfrm>
            <a:off x="737238" y="374624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67095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2"/>
                </a:solidFill>
                <a:latin typeface="Segoe UI Semilight" panose="020B0402040204020203" pitchFamily="34" charset="0"/>
                <a:cs typeface="Segoe UI Semilight" panose="020B0402040204020203" pitchFamily="34" charset="0"/>
              </a:rPr>
              <a:t>Bi-directional communication</a:t>
            </a:r>
          </a:p>
          <a:p>
            <a:pPr lvl="1"/>
            <a:endParaRPr lang="en-US" sz="1400" dirty="0">
              <a:latin typeface="Segoe UI Semilight" panose="020B0402040204020203" pitchFamily="34" charset="0"/>
              <a:cs typeface="Segoe UI Semilight" panose="020B0402040204020203" pitchFamily="34" charset="0"/>
            </a:endParaRPr>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3105466"/>
          </a:xfrm>
          <a:prstGeom prst="rect">
            <a:avLst/>
          </a:prstGeom>
          <a:solidFill>
            <a:schemeClr val="bg1"/>
          </a:solidFill>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b="1" i="0" u="none" strike="noStrike" kern="1200" cap="none" spc="0" normalizeH="0" baseline="0" noProof="0" dirty="0">
                <a:ln>
                  <a:noFill/>
                </a:ln>
                <a:effectLst/>
                <a:uLnTx/>
                <a:uFillTx/>
                <a:latin typeface="Segoe UI Semilight"/>
                <a:ea typeface="+mn-ea"/>
                <a:cs typeface="+mn-cs"/>
              </a:rPr>
              <a:t>Queries &amp; Jobs</a:t>
            </a:r>
          </a:p>
        </p:txBody>
      </p:sp>
    </p:spTree>
    <p:extLst>
      <p:ext uri="{BB962C8B-B14F-4D97-AF65-F5344CB8AC3E}">
        <p14:creationId xmlns:p14="http://schemas.microsoft.com/office/powerpoint/2010/main" val="418828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1D58F-9A1D-414F-9CCC-80C2A9EDB11B}"/>
              </a:ext>
            </a:extLst>
          </p:cNvPr>
          <p:cNvSpPr>
            <a:spLocks noGrp="1"/>
          </p:cNvSpPr>
          <p:nvPr>
            <p:ph sz="quarter" idx="14"/>
          </p:nvPr>
        </p:nvSpPr>
        <p:spPr/>
        <p:txBody>
          <a:bodyPr/>
          <a:lstStyle/>
          <a:p>
            <a:r>
              <a:rPr lang="en-US" dirty="0"/>
              <a:t>Internet of Things</a:t>
            </a:r>
          </a:p>
        </p:txBody>
      </p:sp>
      <p:grpSp>
        <p:nvGrpSpPr>
          <p:cNvPr id="5" name="Group 4">
            <a:extLst>
              <a:ext uri="{FF2B5EF4-FFF2-40B4-BE49-F238E27FC236}">
                <a16:creationId xmlns:a16="http://schemas.microsoft.com/office/drawing/2014/main" id="{DCE0EF9A-5DBF-48CE-B367-FE298677CFCA}"/>
              </a:ext>
            </a:extLst>
          </p:cNvPr>
          <p:cNvGrpSpPr/>
          <p:nvPr/>
        </p:nvGrpSpPr>
        <p:grpSpPr>
          <a:xfrm>
            <a:off x="884237" y="1504351"/>
            <a:ext cx="6400800" cy="4278911"/>
            <a:chOff x="320106" y="1755272"/>
            <a:chExt cx="6401710" cy="4279519"/>
          </a:xfrm>
        </p:grpSpPr>
        <p:sp>
          <p:nvSpPr>
            <p:cNvPr id="6" name="Freeform 6">
              <a:extLst>
                <a:ext uri="{FF2B5EF4-FFF2-40B4-BE49-F238E27FC236}">
                  <a16:creationId xmlns:a16="http://schemas.microsoft.com/office/drawing/2014/main" id="{43833BBC-F320-4532-9FDB-545BBD1D624F}"/>
                </a:ext>
              </a:extLst>
            </p:cNvPr>
            <p:cNvSpPr>
              <a:spLocks noEditPoints="1"/>
            </p:cNvSpPr>
            <p:nvPr/>
          </p:nvSpPr>
          <p:spPr bwMode="auto">
            <a:xfrm>
              <a:off x="320106" y="1755272"/>
              <a:ext cx="770730" cy="627260"/>
            </a:xfrm>
            <a:custGeom>
              <a:avLst/>
              <a:gdLst>
                <a:gd name="T0" fmla="*/ 291 w 779"/>
                <a:gd name="T1" fmla="*/ 68 h 642"/>
                <a:gd name="T2" fmla="*/ 202 w 779"/>
                <a:gd name="T3" fmla="*/ 145 h 642"/>
                <a:gd name="T4" fmla="*/ 154 w 779"/>
                <a:gd name="T5" fmla="*/ 205 h 642"/>
                <a:gd name="T6" fmla="*/ 116 w 779"/>
                <a:gd name="T7" fmla="*/ 278 h 642"/>
                <a:gd name="T8" fmla="*/ 103 w 779"/>
                <a:gd name="T9" fmla="*/ 340 h 642"/>
                <a:gd name="T10" fmla="*/ 106 w 779"/>
                <a:gd name="T11" fmla="*/ 364 h 642"/>
                <a:gd name="T12" fmla="*/ 123 w 779"/>
                <a:gd name="T13" fmla="*/ 378 h 642"/>
                <a:gd name="T14" fmla="*/ 166 w 779"/>
                <a:gd name="T15" fmla="*/ 373 h 642"/>
                <a:gd name="T16" fmla="*/ 209 w 779"/>
                <a:gd name="T17" fmla="*/ 373 h 642"/>
                <a:gd name="T18" fmla="*/ 252 w 779"/>
                <a:gd name="T19" fmla="*/ 391 h 642"/>
                <a:gd name="T20" fmla="*/ 279 w 779"/>
                <a:gd name="T21" fmla="*/ 417 h 642"/>
                <a:gd name="T22" fmla="*/ 301 w 779"/>
                <a:gd name="T23" fmla="*/ 460 h 642"/>
                <a:gd name="T24" fmla="*/ 305 w 779"/>
                <a:gd name="T25" fmla="*/ 497 h 642"/>
                <a:gd name="T26" fmla="*/ 296 w 779"/>
                <a:gd name="T27" fmla="*/ 553 h 642"/>
                <a:gd name="T28" fmla="*/ 269 w 779"/>
                <a:gd name="T29" fmla="*/ 599 h 642"/>
                <a:gd name="T30" fmla="*/ 239 w 779"/>
                <a:gd name="T31" fmla="*/ 625 h 642"/>
                <a:gd name="T32" fmla="*/ 193 w 779"/>
                <a:gd name="T33" fmla="*/ 640 h 642"/>
                <a:gd name="T34" fmla="*/ 147 w 779"/>
                <a:gd name="T35" fmla="*/ 638 h 642"/>
                <a:gd name="T36" fmla="*/ 83 w 779"/>
                <a:gd name="T37" fmla="*/ 606 h 642"/>
                <a:gd name="T38" fmla="*/ 42 w 779"/>
                <a:gd name="T39" fmla="*/ 564 h 642"/>
                <a:gd name="T40" fmla="*/ 8 w 779"/>
                <a:gd name="T41" fmla="*/ 490 h 642"/>
                <a:gd name="T42" fmla="*/ 0 w 779"/>
                <a:gd name="T43" fmla="*/ 422 h 642"/>
                <a:gd name="T44" fmla="*/ 17 w 779"/>
                <a:gd name="T45" fmla="*/ 308 h 642"/>
                <a:gd name="T46" fmla="*/ 70 w 779"/>
                <a:gd name="T47" fmla="*/ 199 h 642"/>
                <a:gd name="T48" fmla="*/ 158 w 779"/>
                <a:gd name="T49" fmla="*/ 96 h 642"/>
                <a:gd name="T50" fmla="*/ 282 w 779"/>
                <a:gd name="T51" fmla="*/ 0 h 642"/>
                <a:gd name="T52" fmla="*/ 779 w 779"/>
                <a:gd name="T53" fmla="*/ 47 h 642"/>
                <a:gd name="T54" fmla="*/ 683 w 779"/>
                <a:gd name="T55" fmla="*/ 127 h 642"/>
                <a:gd name="T56" fmla="*/ 615 w 779"/>
                <a:gd name="T57" fmla="*/ 205 h 642"/>
                <a:gd name="T58" fmla="*/ 584 w 779"/>
                <a:gd name="T59" fmla="*/ 262 h 642"/>
                <a:gd name="T60" fmla="*/ 565 w 779"/>
                <a:gd name="T61" fmla="*/ 327 h 642"/>
                <a:gd name="T62" fmla="*/ 565 w 779"/>
                <a:gd name="T63" fmla="*/ 358 h 642"/>
                <a:gd name="T64" fmla="*/ 578 w 779"/>
                <a:gd name="T65" fmla="*/ 378 h 642"/>
                <a:gd name="T66" fmla="*/ 600 w 779"/>
                <a:gd name="T67" fmla="*/ 379 h 642"/>
                <a:gd name="T68" fmla="*/ 658 w 779"/>
                <a:gd name="T69" fmla="*/ 373 h 642"/>
                <a:gd name="T70" fmla="*/ 702 w 779"/>
                <a:gd name="T71" fmla="*/ 386 h 642"/>
                <a:gd name="T72" fmla="*/ 731 w 779"/>
                <a:gd name="T73" fmla="*/ 409 h 642"/>
                <a:gd name="T74" fmla="*/ 757 w 779"/>
                <a:gd name="T75" fmla="*/ 449 h 642"/>
                <a:gd name="T76" fmla="*/ 766 w 779"/>
                <a:gd name="T77" fmla="*/ 499 h 642"/>
                <a:gd name="T78" fmla="*/ 761 w 779"/>
                <a:gd name="T79" fmla="*/ 540 h 642"/>
                <a:gd name="T80" fmla="*/ 737 w 779"/>
                <a:gd name="T81" fmla="*/ 588 h 642"/>
                <a:gd name="T82" fmla="*/ 709 w 779"/>
                <a:gd name="T83" fmla="*/ 618 h 642"/>
                <a:gd name="T84" fmla="*/ 665 w 779"/>
                <a:gd name="T85" fmla="*/ 639 h 642"/>
                <a:gd name="T86" fmla="*/ 624 w 779"/>
                <a:gd name="T87" fmla="*/ 640 h 642"/>
                <a:gd name="T88" fmla="*/ 558 w 779"/>
                <a:gd name="T89" fmla="*/ 617 h 642"/>
                <a:gd name="T90" fmla="*/ 514 w 779"/>
                <a:gd name="T91" fmla="*/ 580 h 642"/>
                <a:gd name="T92" fmla="*/ 474 w 779"/>
                <a:gd name="T93" fmla="*/ 510 h 642"/>
                <a:gd name="T94" fmla="*/ 461 w 779"/>
                <a:gd name="T95" fmla="*/ 422 h 642"/>
                <a:gd name="T96" fmla="*/ 470 w 779"/>
                <a:gd name="T97" fmla="*/ 335 h 642"/>
                <a:gd name="T98" fmla="*/ 514 w 779"/>
                <a:gd name="T99" fmla="*/ 226 h 642"/>
                <a:gd name="T100" fmla="*/ 593 w 779"/>
                <a:gd name="T101" fmla="*/ 122 h 642"/>
                <a:gd name="T102" fmla="*/ 707 w 779"/>
                <a:gd name="T103" fmla="*/ 2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9" h="642">
                  <a:moveTo>
                    <a:pt x="282" y="0"/>
                  </a:moveTo>
                  <a:lnTo>
                    <a:pt x="318" y="47"/>
                  </a:lnTo>
                  <a:lnTo>
                    <a:pt x="318" y="47"/>
                  </a:lnTo>
                  <a:lnTo>
                    <a:pt x="291" y="68"/>
                  </a:lnTo>
                  <a:lnTo>
                    <a:pt x="266" y="87"/>
                  </a:lnTo>
                  <a:lnTo>
                    <a:pt x="243" y="106"/>
                  </a:lnTo>
                  <a:lnTo>
                    <a:pt x="222" y="126"/>
                  </a:lnTo>
                  <a:lnTo>
                    <a:pt x="202" y="145"/>
                  </a:lnTo>
                  <a:lnTo>
                    <a:pt x="184" y="166"/>
                  </a:lnTo>
                  <a:lnTo>
                    <a:pt x="169" y="186"/>
                  </a:lnTo>
                  <a:lnTo>
                    <a:pt x="154" y="205"/>
                  </a:lnTo>
                  <a:lnTo>
                    <a:pt x="154" y="205"/>
                  </a:lnTo>
                  <a:lnTo>
                    <a:pt x="143" y="225"/>
                  </a:lnTo>
                  <a:lnTo>
                    <a:pt x="132" y="243"/>
                  </a:lnTo>
                  <a:lnTo>
                    <a:pt x="123" y="261"/>
                  </a:lnTo>
                  <a:lnTo>
                    <a:pt x="116" y="278"/>
                  </a:lnTo>
                  <a:lnTo>
                    <a:pt x="110" y="295"/>
                  </a:lnTo>
                  <a:lnTo>
                    <a:pt x="106" y="310"/>
                  </a:lnTo>
                  <a:lnTo>
                    <a:pt x="104" y="326"/>
                  </a:lnTo>
                  <a:lnTo>
                    <a:pt x="103" y="340"/>
                  </a:lnTo>
                  <a:lnTo>
                    <a:pt x="103" y="340"/>
                  </a:lnTo>
                  <a:lnTo>
                    <a:pt x="103" y="349"/>
                  </a:lnTo>
                  <a:lnTo>
                    <a:pt x="104" y="357"/>
                  </a:lnTo>
                  <a:lnTo>
                    <a:pt x="106" y="364"/>
                  </a:lnTo>
                  <a:lnTo>
                    <a:pt x="109" y="369"/>
                  </a:lnTo>
                  <a:lnTo>
                    <a:pt x="113" y="374"/>
                  </a:lnTo>
                  <a:lnTo>
                    <a:pt x="118" y="377"/>
                  </a:lnTo>
                  <a:lnTo>
                    <a:pt x="123" y="378"/>
                  </a:lnTo>
                  <a:lnTo>
                    <a:pt x="130" y="379"/>
                  </a:lnTo>
                  <a:lnTo>
                    <a:pt x="141" y="378"/>
                  </a:lnTo>
                  <a:lnTo>
                    <a:pt x="141" y="378"/>
                  </a:lnTo>
                  <a:lnTo>
                    <a:pt x="166" y="373"/>
                  </a:lnTo>
                  <a:lnTo>
                    <a:pt x="186" y="371"/>
                  </a:lnTo>
                  <a:lnTo>
                    <a:pt x="186" y="371"/>
                  </a:lnTo>
                  <a:lnTo>
                    <a:pt x="197" y="371"/>
                  </a:lnTo>
                  <a:lnTo>
                    <a:pt x="209" y="373"/>
                  </a:lnTo>
                  <a:lnTo>
                    <a:pt x="221" y="377"/>
                  </a:lnTo>
                  <a:lnTo>
                    <a:pt x="231" y="380"/>
                  </a:lnTo>
                  <a:lnTo>
                    <a:pt x="241" y="386"/>
                  </a:lnTo>
                  <a:lnTo>
                    <a:pt x="252" y="391"/>
                  </a:lnTo>
                  <a:lnTo>
                    <a:pt x="261" y="399"/>
                  </a:lnTo>
                  <a:lnTo>
                    <a:pt x="270" y="408"/>
                  </a:lnTo>
                  <a:lnTo>
                    <a:pt x="270" y="408"/>
                  </a:lnTo>
                  <a:lnTo>
                    <a:pt x="279" y="417"/>
                  </a:lnTo>
                  <a:lnTo>
                    <a:pt x="286" y="427"/>
                  </a:lnTo>
                  <a:lnTo>
                    <a:pt x="292" y="438"/>
                  </a:lnTo>
                  <a:lnTo>
                    <a:pt x="297" y="448"/>
                  </a:lnTo>
                  <a:lnTo>
                    <a:pt x="301" y="460"/>
                  </a:lnTo>
                  <a:lnTo>
                    <a:pt x="304" y="471"/>
                  </a:lnTo>
                  <a:lnTo>
                    <a:pt x="305" y="484"/>
                  </a:lnTo>
                  <a:lnTo>
                    <a:pt x="305" y="497"/>
                  </a:lnTo>
                  <a:lnTo>
                    <a:pt x="305" y="497"/>
                  </a:lnTo>
                  <a:lnTo>
                    <a:pt x="305" y="512"/>
                  </a:lnTo>
                  <a:lnTo>
                    <a:pt x="304" y="526"/>
                  </a:lnTo>
                  <a:lnTo>
                    <a:pt x="300" y="540"/>
                  </a:lnTo>
                  <a:lnTo>
                    <a:pt x="296" y="553"/>
                  </a:lnTo>
                  <a:lnTo>
                    <a:pt x="291" y="565"/>
                  </a:lnTo>
                  <a:lnTo>
                    <a:pt x="284" y="577"/>
                  </a:lnTo>
                  <a:lnTo>
                    <a:pt x="276" y="588"/>
                  </a:lnTo>
                  <a:lnTo>
                    <a:pt x="269" y="599"/>
                  </a:lnTo>
                  <a:lnTo>
                    <a:pt x="269" y="599"/>
                  </a:lnTo>
                  <a:lnTo>
                    <a:pt x="258" y="609"/>
                  </a:lnTo>
                  <a:lnTo>
                    <a:pt x="248" y="618"/>
                  </a:lnTo>
                  <a:lnTo>
                    <a:pt x="239" y="625"/>
                  </a:lnTo>
                  <a:lnTo>
                    <a:pt x="227" y="631"/>
                  </a:lnTo>
                  <a:lnTo>
                    <a:pt x="217" y="635"/>
                  </a:lnTo>
                  <a:lnTo>
                    <a:pt x="205" y="639"/>
                  </a:lnTo>
                  <a:lnTo>
                    <a:pt x="193" y="640"/>
                  </a:lnTo>
                  <a:lnTo>
                    <a:pt x="182" y="642"/>
                  </a:lnTo>
                  <a:lnTo>
                    <a:pt x="182" y="642"/>
                  </a:lnTo>
                  <a:lnTo>
                    <a:pt x="164" y="640"/>
                  </a:lnTo>
                  <a:lnTo>
                    <a:pt x="147" y="638"/>
                  </a:lnTo>
                  <a:lnTo>
                    <a:pt x="130" y="632"/>
                  </a:lnTo>
                  <a:lnTo>
                    <a:pt x="114" y="626"/>
                  </a:lnTo>
                  <a:lnTo>
                    <a:pt x="99" y="617"/>
                  </a:lnTo>
                  <a:lnTo>
                    <a:pt x="83" y="606"/>
                  </a:lnTo>
                  <a:lnTo>
                    <a:pt x="69" y="595"/>
                  </a:lnTo>
                  <a:lnTo>
                    <a:pt x="55" y="580"/>
                  </a:lnTo>
                  <a:lnTo>
                    <a:pt x="55" y="580"/>
                  </a:lnTo>
                  <a:lnTo>
                    <a:pt x="42" y="564"/>
                  </a:lnTo>
                  <a:lnTo>
                    <a:pt x="31" y="547"/>
                  </a:lnTo>
                  <a:lnTo>
                    <a:pt x="21" y="529"/>
                  </a:lnTo>
                  <a:lnTo>
                    <a:pt x="13" y="510"/>
                  </a:lnTo>
                  <a:lnTo>
                    <a:pt x="8" y="490"/>
                  </a:lnTo>
                  <a:lnTo>
                    <a:pt x="3" y="467"/>
                  </a:lnTo>
                  <a:lnTo>
                    <a:pt x="0" y="445"/>
                  </a:lnTo>
                  <a:lnTo>
                    <a:pt x="0" y="422"/>
                  </a:lnTo>
                  <a:lnTo>
                    <a:pt x="0" y="422"/>
                  </a:lnTo>
                  <a:lnTo>
                    <a:pt x="1" y="392"/>
                  </a:lnTo>
                  <a:lnTo>
                    <a:pt x="4" y="364"/>
                  </a:lnTo>
                  <a:lnTo>
                    <a:pt x="9" y="335"/>
                  </a:lnTo>
                  <a:lnTo>
                    <a:pt x="17" y="308"/>
                  </a:lnTo>
                  <a:lnTo>
                    <a:pt x="27" y="279"/>
                  </a:lnTo>
                  <a:lnTo>
                    <a:pt x="39" y="252"/>
                  </a:lnTo>
                  <a:lnTo>
                    <a:pt x="53" y="226"/>
                  </a:lnTo>
                  <a:lnTo>
                    <a:pt x="70" y="199"/>
                  </a:lnTo>
                  <a:lnTo>
                    <a:pt x="90" y="173"/>
                  </a:lnTo>
                  <a:lnTo>
                    <a:pt x="110" y="147"/>
                  </a:lnTo>
                  <a:lnTo>
                    <a:pt x="134" y="122"/>
                  </a:lnTo>
                  <a:lnTo>
                    <a:pt x="158" y="96"/>
                  </a:lnTo>
                  <a:lnTo>
                    <a:pt x="186" y="71"/>
                  </a:lnTo>
                  <a:lnTo>
                    <a:pt x="215" y="48"/>
                  </a:lnTo>
                  <a:lnTo>
                    <a:pt x="248" y="23"/>
                  </a:lnTo>
                  <a:lnTo>
                    <a:pt x="282" y="0"/>
                  </a:lnTo>
                  <a:lnTo>
                    <a:pt x="282" y="0"/>
                  </a:lnTo>
                  <a:close/>
                  <a:moveTo>
                    <a:pt x="741" y="0"/>
                  </a:moveTo>
                  <a:lnTo>
                    <a:pt x="779" y="47"/>
                  </a:lnTo>
                  <a:lnTo>
                    <a:pt x="779" y="47"/>
                  </a:lnTo>
                  <a:lnTo>
                    <a:pt x="752" y="68"/>
                  </a:lnTo>
                  <a:lnTo>
                    <a:pt x="727" y="87"/>
                  </a:lnTo>
                  <a:lnTo>
                    <a:pt x="704" y="106"/>
                  </a:lnTo>
                  <a:lnTo>
                    <a:pt x="683" y="127"/>
                  </a:lnTo>
                  <a:lnTo>
                    <a:pt x="663" y="147"/>
                  </a:lnTo>
                  <a:lnTo>
                    <a:pt x="645" y="166"/>
                  </a:lnTo>
                  <a:lnTo>
                    <a:pt x="630" y="186"/>
                  </a:lnTo>
                  <a:lnTo>
                    <a:pt x="615" y="205"/>
                  </a:lnTo>
                  <a:lnTo>
                    <a:pt x="615" y="205"/>
                  </a:lnTo>
                  <a:lnTo>
                    <a:pt x="604" y="225"/>
                  </a:lnTo>
                  <a:lnTo>
                    <a:pt x="593" y="244"/>
                  </a:lnTo>
                  <a:lnTo>
                    <a:pt x="584" y="262"/>
                  </a:lnTo>
                  <a:lnTo>
                    <a:pt x="576" y="279"/>
                  </a:lnTo>
                  <a:lnTo>
                    <a:pt x="571" y="296"/>
                  </a:lnTo>
                  <a:lnTo>
                    <a:pt x="566" y="312"/>
                  </a:lnTo>
                  <a:lnTo>
                    <a:pt x="565" y="327"/>
                  </a:lnTo>
                  <a:lnTo>
                    <a:pt x="563" y="342"/>
                  </a:lnTo>
                  <a:lnTo>
                    <a:pt x="563" y="342"/>
                  </a:lnTo>
                  <a:lnTo>
                    <a:pt x="563" y="351"/>
                  </a:lnTo>
                  <a:lnTo>
                    <a:pt x="565" y="358"/>
                  </a:lnTo>
                  <a:lnTo>
                    <a:pt x="567" y="365"/>
                  </a:lnTo>
                  <a:lnTo>
                    <a:pt x="570" y="370"/>
                  </a:lnTo>
                  <a:lnTo>
                    <a:pt x="574" y="374"/>
                  </a:lnTo>
                  <a:lnTo>
                    <a:pt x="578" y="378"/>
                  </a:lnTo>
                  <a:lnTo>
                    <a:pt x="583" y="379"/>
                  </a:lnTo>
                  <a:lnTo>
                    <a:pt x="589" y="380"/>
                  </a:lnTo>
                  <a:lnTo>
                    <a:pt x="600" y="379"/>
                  </a:lnTo>
                  <a:lnTo>
                    <a:pt x="600" y="379"/>
                  </a:lnTo>
                  <a:lnTo>
                    <a:pt x="626" y="374"/>
                  </a:lnTo>
                  <a:lnTo>
                    <a:pt x="645" y="373"/>
                  </a:lnTo>
                  <a:lnTo>
                    <a:pt x="645" y="373"/>
                  </a:lnTo>
                  <a:lnTo>
                    <a:pt x="658" y="373"/>
                  </a:lnTo>
                  <a:lnTo>
                    <a:pt x="670" y="374"/>
                  </a:lnTo>
                  <a:lnTo>
                    <a:pt x="680" y="377"/>
                  </a:lnTo>
                  <a:lnTo>
                    <a:pt x="692" y="382"/>
                  </a:lnTo>
                  <a:lnTo>
                    <a:pt x="702" y="386"/>
                  </a:lnTo>
                  <a:lnTo>
                    <a:pt x="713" y="392"/>
                  </a:lnTo>
                  <a:lnTo>
                    <a:pt x="722" y="400"/>
                  </a:lnTo>
                  <a:lnTo>
                    <a:pt x="731" y="409"/>
                  </a:lnTo>
                  <a:lnTo>
                    <a:pt x="731" y="409"/>
                  </a:lnTo>
                  <a:lnTo>
                    <a:pt x="739" y="418"/>
                  </a:lnTo>
                  <a:lnTo>
                    <a:pt x="746" y="427"/>
                  </a:lnTo>
                  <a:lnTo>
                    <a:pt x="753" y="438"/>
                  </a:lnTo>
                  <a:lnTo>
                    <a:pt x="757" y="449"/>
                  </a:lnTo>
                  <a:lnTo>
                    <a:pt x="761" y="461"/>
                  </a:lnTo>
                  <a:lnTo>
                    <a:pt x="765" y="473"/>
                  </a:lnTo>
                  <a:lnTo>
                    <a:pt x="766" y="486"/>
                  </a:lnTo>
                  <a:lnTo>
                    <a:pt x="766" y="499"/>
                  </a:lnTo>
                  <a:lnTo>
                    <a:pt x="766" y="499"/>
                  </a:lnTo>
                  <a:lnTo>
                    <a:pt x="766" y="513"/>
                  </a:lnTo>
                  <a:lnTo>
                    <a:pt x="763" y="527"/>
                  </a:lnTo>
                  <a:lnTo>
                    <a:pt x="761" y="540"/>
                  </a:lnTo>
                  <a:lnTo>
                    <a:pt x="757" y="553"/>
                  </a:lnTo>
                  <a:lnTo>
                    <a:pt x="752" y="565"/>
                  </a:lnTo>
                  <a:lnTo>
                    <a:pt x="745" y="578"/>
                  </a:lnTo>
                  <a:lnTo>
                    <a:pt x="737" y="588"/>
                  </a:lnTo>
                  <a:lnTo>
                    <a:pt x="728" y="600"/>
                  </a:lnTo>
                  <a:lnTo>
                    <a:pt x="728" y="600"/>
                  </a:lnTo>
                  <a:lnTo>
                    <a:pt x="718" y="609"/>
                  </a:lnTo>
                  <a:lnTo>
                    <a:pt x="709" y="618"/>
                  </a:lnTo>
                  <a:lnTo>
                    <a:pt x="698" y="625"/>
                  </a:lnTo>
                  <a:lnTo>
                    <a:pt x="688" y="631"/>
                  </a:lnTo>
                  <a:lnTo>
                    <a:pt x="676" y="635"/>
                  </a:lnTo>
                  <a:lnTo>
                    <a:pt x="665" y="639"/>
                  </a:lnTo>
                  <a:lnTo>
                    <a:pt x="654" y="640"/>
                  </a:lnTo>
                  <a:lnTo>
                    <a:pt x="641" y="642"/>
                  </a:lnTo>
                  <a:lnTo>
                    <a:pt x="641" y="642"/>
                  </a:lnTo>
                  <a:lnTo>
                    <a:pt x="624" y="640"/>
                  </a:lnTo>
                  <a:lnTo>
                    <a:pt x="606" y="638"/>
                  </a:lnTo>
                  <a:lnTo>
                    <a:pt x="589" y="632"/>
                  </a:lnTo>
                  <a:lnTo>
                    <a:pt x="574" y="626"/>
                  </a:lnTo>
                  <a:lnTo>
                    <a:pt x="558" y="617"/>
                  </a:lnTo>
                  <a:lnTo>
                    <a:pt x="543" y="606"/>
                  </a:lnTo>
                  <a:lnTo>
                    <a:pt x="528" y="595"/>
                  </a:lnTo>
                  <a:lnTo>
                    <a:pt x="514" y="580"/>
                  </a:lnTo>
                  <a:lnTo>
                    <a:pt x="514" y="580"/>
                  </a:lnTo>
                  <a:lnTo>
                    <a:pt x="502" y="564"/>
                  </a:lnTo>
                  <a:lnTo>
                    <a:pt x="491" y="547"/>
                  </a:lnTo>
                  <a:lnTo>
                    <a:pt x="482" y="529"/>
                  </a:lnTo>
                  <a:lnTo>
                    <a:pt x="474" y="510"/>
                  </a:lnTo>
                  <a:lnTo>
                    <a:pt x="467" y="490"/>
                  </a:lnTo>
                  <a:lnTo>
                    <a:pt x="463" y="467"/>
                  </a:lnTo>
                  <a:lnTo>
                    <a:pt x="461" y="445"/>
                  </a:lnTo>
                  <a:lnTo>
                    <a:pt x="461" y="422"/>
                  </a:lnTo>
                  <a:lnTo>
                    <a:pt x="461" y="422"/>
                  </a:lnTo>
                  <a:lnTo>
                    <a:pt x="461" y="392"/>
                  </a:lnTo>
                  <a:lnTo>
                    <a:pt x="465" y="364"/>
                  </a:lnTo>
                  <a:lnTo>
                    <a:pt x="470" y="335"/>
                  </a:lnTo>
                  <a:lnTo>
                    <a:pt x="478" y="308"/>
                  </a:lnTo>
                  <a:lnTo>
                    <a:pt x="488" y="279"/>
                  </a:lnTo>
                  <a:lnTo>
                    <a:pt x="500" y="252"/>
                  </a:lnTo>
                  <a:lnTo>
                    <a:pt x="514" y="226"/>
                  </a:lnTo>
                  <a:lnTo>
                    <a:pt x="531" y="199"/>
                  </a:lnTo>
                  <a:lnTo>
                    <a:pt x="549" y="173"/>
                  </a:lnTo>
                  <a:lnTo>
                    <a:pt x="570" y="147"/>
                  </a:lnTo>
                  <a:lnTo>
                    <a:pt x="593" y="122"/>
                  </a:lnTo>
                  <a:lnTo>
                    <a:pt x="618" y="96"/>
                  </a:lnTo>
                  <a:lnTo>
                    <a:pt x="646" y="71"/>
                  </a:lnTo>
                  <a:lnTo>
                    <a:pt x="675" y="48"/>
                  </a:lnTo>
                  <a:lnTo>
                    <a:pt x="707" y="23"/>
                  </a:lnTo>
                  <a:lnTo>
                    <a:pt x="741" y="0"/>
                  </a:lnTo>
                  <a:lnTo>
                    <a:pt x="741" y="0"/>
                  </a:lnTo>
                  <a:close/>
                </a:path>
              </a:pathLst>
            </a:custGeom>
            <a:solidFill>
              <a:schemeClr val="tx2">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 tIns="18283" rIns="18283" bIns="18283"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650">
                <a:solidFill>
                  <a:schemeClr val="tx2">
                    <a:lumMod val="75000"/>
                  </a:schemeClr>
                </a:solidFill>
                <a:ea typeface="Segoe UI" pitchFamily="34" charset="0"/>
                <a:cs typeface="Segoe UI" pitchFamily="34" charset="0"/>
              </a:endParaRPr>
            </a:p>
          </p:txBody>
        </p:sp>
        <p:sp>
          <p:nvSpPr>
            <p:cNvPr id="7" name="Freeform 7">
              <a:extLst>
                <a:ext uri="{FF2B5EF4-FFF2-40B4-BE49-F238E27FC236}">
                  <a16:creationId xmlns:a16="http://schemas.microsoft.com/office/drawing/2014/main" id="{43C42C04-B431-4035-8550-E0C32BC47825}"/>
                </a:ext>
              </a:extLst>
            </p:cNvPr>
            <p:cNvSpPr>
              <a:spLocks noEditPoints="1"/>
            </p:cNvSpPr>
            <p:nvPr/>
          </p:nvSpPr>
          <p:spPr bwMode="auto">
            <a:xfrm>
              <a:off x="5951085" y="5413392"/>
              <a:ext cx="770731" cy="621399"/>
            </a:xfrm>
            <a:custGeom>
              <a:avLst/>
              <a:gdLst>
                <a:gd name="T0" fmla="*/ 27 w 779"/>
                <a:gd name="T1" fmla="*/ 566 h 636"/>
                <a:gd name="T2" fmla="*/ 117 w 779"/>
                <a:gd name="T3" fmla="*/ 487 h 636"/>
                <a:gd name="T4" fmla="*/ 164 w 779"/>
                <a:gd name="T5" fmla="*/ 428 h 636"/>
                <a:gd name="T6" fmla="*/ 203 w 779"/>
                <a:gd name="T7" fmla="*/ 356 h 636"/>
                <a:gd name="T8" fmla="*/ 216 w 779"/>
                <a:gd name="T9" fmla="*/ 294 h 636"/>
                <a:gd name="T10" fmla="*/ 213 w 779"/>
                <a:gd name="T11" fmla="*/ 271 h 636"/>
                <a:gd name="T12" fmla="*/ 201 w 779"/>
                <a:gd name="T13" fmla="*/ 258 h 636"/>
                <a:gd name="T14" fmla="*/ 179 w 779"/>
                <a:gd name="T15" fmla="*/ 258 h 636"/>
                <a:gd name="T16" fmla="*/ 122 w 779"/>
                <a:gd name="T17" fmla="*/ 265 h 636"/>
                <a:gd name="T18" fmla="*/ 77 w 779"/>
                <a:gd name="T19" fmla="*/ 250 h 636"/>
                <a:gd name="T20" fmla="*/ 48 w 779"/>
                <a:gd name="T21" fmla="*/ 228 h 636"/>
                <a:gd name="T22" fmla="*/ 22 w 779"/>
                <a:gd name="T23" fmla="*/ 188 h 636"/>
                <a:gd name="T24" fmla="*/ 13 w 779"/>
                <a:gd name="T25" fmla="*/ 140 h 636"/>
                <a:gd name="T26" fmla="*/ 18 w 779"/>
                <a:gd name="T27" fmla="*/ 100 h 636"/>
                <a:gd name="T28" fmla="*/ 42 w 779"/>
                <a:gd name="T29" fmla="*/ 53 h 636"/>
                <a:gd name="T30" fmla="*/ 70 w 779"/>
                <a:gd name="T31" fmla="*/ 23 h 636"/>
                <a:gd name="T32" fmla="*/ 113 w 779"/>
                <a:gd name="T33" fmla="*/ 2 h 636"/>
                <a:gd name="T34" fmla="*/ 155 w 779"/>
                <a:gd name="T35" fmla="*/ 1 h 636"/>
                <a:gd name="T36" fmla="*/ 221 w 779"/>
                <a:gd name="T37" fmla="*/ 24 h 636"/>
                <a:gd name="T38" fmla="*/ 264 w 779"/>
                <a:gd name="T39" fmla="*/ 61 h 636"/>
                <a:gd name="T40" fmla="*/ 305 w 779"/>
                <a:gd name="T41" fmla="*/ 130 h 636"/>
                <a:gd name="T42" fmla="*/ 320 w 779"/>
                <a:gd name="T43" fmla="*/ 217 h 636"/>
                <a:gd name="T44" fmla="*/ 309 w 779"/>
                <a:gd name="T45" fmla="*/ 302 h 636"/>
                <a:gd name="T46" fmla="*/ 265 w 779"/>
                <a:gd name="T47" fmla="*/ 411 h 636"/>
                <a:gd name="T48" fmla="*/ 186 w 779"/>
                <a:gd name="T49" fmla="*/ 515 h 636"/>
                <a:gd name="T50" fmla="*/ 70 w 779"/>
                <a:gd name="T51" fmla="*/ 613 h 636"/>
                <a:gd name="T52" fmla="*/ 461 w 779"/>
                <a:gd name="T53" fmla="*/ 585 h 636"/>
                <a:gd name="T54" fmla="*/ 536 w 779"/>
                <a:gd name="T55" fmla="*/ 527 h 636"/>
                <a:gd name="T56" fmla="*/ 610 w 779"/>
                <a:gd name="T57" fmla="*/ 448 h 636"/>
                <a:gd name="T58" fmla="*/ 647 w 779"/>
                <a:gd name="T59" fmla="*/ 391 h 636"/>
                <a:gd name="T60" fmla="*/ 674 w 779"/>
                <a:gd name="T61" fmla="*/ 324 h 636"/>
                <a:gd name="T62" fmla="*/ 676 w 779"/>
                <a:gd name="T63" fmla="*/ 287 h 636"/>
                <a:gd name="T64" fmla="*/ 670 w 779"/>
                <a:gd name="T65" fmla="*/ 266 h 636"/>
                <a:gd name="T66" fmla="*/ 649 w 779"/>
                <a:gd name="T67" fmla="*/ 257 h 636"/>
                <a:gd name="T68" fmla="*/ 593 w 779"/>
                <a:gd name="T69" fmla="*/ 266 h 636"/>
                <a:gd name="T70" fmla="*/ 558 w 779"/>
                <a:gd name="T71" fmla="*/ 261 h 636"/>
                <a:gd name="T72" fmla="*/ 518 w 779"/>
                <a:gd name="T73" fmla="*/ 239 h 636"/>
                <a:gd name="T74" fmla="*/ 493 w 779"/>
                <a:gd name="T75" fmla="*/ 211 h 636"/>
                <a:gd name="T76" fmla="*/ 475 w 779"/>
                <a:gd name="T77" fmla="*/ 166 h 636"/>
                <a:gd name="T78" fmla="*/ 474 w 779"/>
                <a:gd name="T79" fmla="*/ 127 h 636"/>
                <a:gd name="T80" fmla="*/ 488 w 779"/>
                <a:gd name="T81" fmla="*/ 75 h 636"/>
                <a:gd name="T82" fmla="*/ 512 w 779"/>
                <a:gd name="T83" fmla="*/ 43 h 636"/>
                <a:gd name="T84" fmla="*/ 552 w 779"/>
                <a:gd name="T85" fmla="*/ 10 h 636"/>
                <a:gd name="T86" fmla="*/ 599 w 779"/>
                <a:gd name="T87" fmla="*/ 0 h 636"/>
                <a:gd name="T88" fmla="*/ 649 w 779"/>
                <a:gd name="T89" fmla="*/ 9 h 636"/>
                <a:gd name="T90" fmla="*/ 710 w 779"/>
                <a:gd name="T91" fmla="*/ 46 h 636"/>
                <a:gd name="T92" fmla="*/ 749 w 779"/>
                <a:gd name="T93" fmla="*/ 93 h 636"/>
                <a:gd name="T94" fmla="*/ 776 w 779"/>
                <a:gd name="T95" fmla="*/ 171 h 636"/>
                <a:gd name="T96" fmla="*/ 779 w 779"/>
                <a:gd name="T97" fmla="*/ 245 h 636"/>
                <a:gd name="T98" fmla="*/ 752 w 779"/>
                <a:gd name="T99" fmla="*/ 358 h 636"/>
                <a:gd name="T100" fmla="*/ 691 w 779"/>
                <a:gd name="T101" fmla="*/ 465 h 636"/>
                <a:gd name="T102" fmla="*/ 593 w 779"/>
                <a:gd name="T103" fmla="*/ 565 h 636"/>
                <a:gd name="T104" fmla="*/ 497 w 779"/>
                <a:gd name="T105"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9" h="636">
                  <a:moveTo>
                    <a:pt x="37" y="636"/>
                  </a:moveTo>
                  <a:lnTo>
                    <a:pt x="0" y="585"/>
                  </a:lnTo>
                  <a:lnTo>
                    <a:pt x="0" y="585"/>
                  </a:lnTo>
                  <a:lnTo>
                    <a:pt x="27" y="566"/>
                  </a:lnTo>
                  <a:lnTo>
                    <a:pt x="52" y="546"/>
                  </a:lnTo>
                  <a:lnTo>
                    <a:pt x="75" y="526"/>
                  </a:lnTo>
                  <a:lnTo>
                    <a:pt x="98" y="506"/>
                  </a:lnTo>
                  <a:lnTo>
                    <a:pt x="117" y="487"/>
                  </a:lnTo>
                  <a:lnTo>
                    <a:pt x="134" y="467"/>
                  </a:lnTo>
                  <a:lnTo>
                    <a:pt x="149" y="448"/>
                  </a:lnTo>
                  <a:lnTo>
                    <a:pt x="164" y="428"/>
                  </a:lnTo>
                  <a:lnTo>
                    <a:pt x="164" y="428"/>
                  </a:lnTo>
                  <a:lnTo>
                    <a:pt x="175" y="409"/>
                  </a:lnTo>
                  <a:lnTo>
                    <a:pt x="187" y="391"/>
                  </a:lnTo>
                  <a:lnTo>
                    <a:pt x="196" y="372"/>
                  </a:lnTo>
                  <a:lnTo>
                    <a:pt x="203" y="356"/>
                  </a:lnTo>
                  <a:lnTo>
                    <a:pt x="209" y="339"/>
                  </a:lnTo>
                  <a:lnTo>
                    <a:pt x="213" y="323"/>
                  </a:lnTo>
                  <a:lnTo>
                    <a:pt x="216" y="309"/>
                  </a:lnTo>
                  <a:lnTo>
                    <a:pt x="216" y="294"/>
                  </a:lnTo>
                  <a:lnTo>
                    <a:pt x="216" y="294"/>
                  </a:lnTo>
                  <a:lnTo>
                    <a:pt x="216" y="285"/>
                  </a:lnTo>
                  <a:lnTo>
                    <a:pt x="214" y="278"/>
                  </a:lnTo>
                  <a:lnTo>
                    <a:pt x="213" y="271"/>
                  </a:lnTo>
                  <a:lnTo>
                    <a:pt x="209" y="266"/>
                  </a:lnTo>
                  <a:lnTo>
                    <a:pt x="209" y="266"/>
                  </a:lnTo>
                  <a:lnTo>
                    <a:pt x="207" y="261"/>
                  </a:lnTo>
                  <a:lnTo>
                    <a:pt x="201" y="258"/>
                  </a:lnTo>
                  <a:lnTo>
                    <a:pt x="196" y="257"/>
                  </a:lnTo>
                  <a:lnTo>
                    <a:pt x="190" y="256"/>
                  </a:lnTo>
                  <a:lnTo>
                    <a:pt x="179" y="258"/>
                  </a:lnTo>
                  <a:lnTo>
                    <a:pt x="179" y="258"/>
                  </a:lnTo>
                  <a:lnTo>
                    <a:pt x="153" y="263"/>
                  </a:lnTo>
                  <a:lnTo>
                    <a:pt x="134" y="265"/>
                  </a:lnTo>
                  <a:lnTo>
                    <a:pt x="134" y="265"/>
                  </a:lnTo>
                  <a:lnTo>
                    <a:pt x="122" y="265"/>
                  </a:lnTo>
                  <a:lnTo>
                    <a:pt x="109" y="262"/>
                  </a:lnTo>
                  <a:lnTo>
                    <a:pt x="99" y="259"/>
                  </a:lnTo>
                  <a:lnTo>
                    <a:pt x="87" y="256"/>
                  </a:lnTo>
                  <a:lnTo>
                    <a:pt x="77" y="250"/>
                  </a:lnTo>
                  <a:lnTo>
                    <a:pt x="66" y="244"/>
                  </a:lnTo>
                  <a:lnTo>
                    <a:pt x="57" y="237"/>
                  </a:lnTo>
                  <a:lnTo>
                    <a:pt x="48" y="228"/>
                  </a:lnTo>
                  <a:lnTo>
                    <a:pt x="48" y="228"/>
                  </a:lnTo>
                  <a:lnTo>
                    <a:pt x="40" y="219"/>
                  </a:lnTo>
                  <a:lnTo>
                    <a:pt x="33" y="209"/>
                  </a:lnTo>
                  <a:lnTo>
                    <a:pt x="27" y="198"/>
                  </a:lnTo>
                  <a:lnTo>
                    <a:pt x="22" y="188"/>
                  </a:lnTo>
                  <a:lnTo>
                    <a:pt x="18" y="178"/>
                  </a:lnTo>
                  <a:lnTo>
                    <a:pt x="16" y="165"/>
                  </a:lnTo>
                  <a:lnTo>
                    <a:pt x="13" y="153"/>
                  </a:lnTo>
                  <a:lnTo>
                    <a:pt x="13" y="140"/>
                  </a:lnTo>
                  <a:lnTo>
                    <a:pt x="13" y="140"/>
                  </a:lnTo>
                  <a:lnTo>
                    <a:pt x="13" y="127"/>
                  </a:lnTo>
                  <a:lnTo>
                    <a:pt x="16" y="113"/>
                  </a:lnTo>
                  <a:lnTo>
                    <a:pt x="18" y="100"/>
                  </a:lnTo>
                  <a:lnTo>
                    <a:pt x="22" y="87"/>
                  </a:lnTo>
                  <a:lnTo>
                    <a:pt x="27" y="75"/>
                  </a:lnTo>
                  <a:lnTo>
                    <a:pt x="34" y="63"/>
                  </a:lnTo>
                  <a:lnTo>
                    <a:pt x="42" y="53"/>
                  </a:lnTo>
                  <a:lnTo>
                    <a:pt x="51" y="41"/>
                  </a:lnTo>
                  <a:lnTo>
                    <a:pt x="51" y="41"/>
                  </a:lnTo>
                  <a:lnTo>
                    <a:pt x="60" y="32"/>
                  </a:lnTo>
                  <a:lnTo>
                    <a:pt x="70" y="23"/>
                  </a:lnTo>
                  <a:lnTo>
                    <a:pt x="81" y="17"/>
                  </a:lnTo>
                  <a:lnTo>
                    <a:pt x="91" y="10"/>
                  </a:lnTo>
                  <a:lnTo>
                    <a:pt x="103" y="6"/>
                  </a:lnTo>
                  <a:lnTo>
                    <a:pt x="113" y="2"/>
                  </a:lnTo>
                  <a:lnTo>
                    <a:pt x="125" y="1"/>
                  </a:lnTo>
                  <a:lnTo>
                    <a:pt x="138" y="0"/>
                  </a:lnTo>
                  <a:lnTo>
                    <a:pt x="138" y="0"/>
                  </a:lnTo>
                  <a:lnTo>
                    <a:pt x="155" y="1"/>
                  </a:lnTo>
                  <a:lnTo>
                    <a:pt x="173" y="4"/>
                  </a:lnTo>
                  <a:lnTo>
                    <a:pt x="188" y="9"/>
                  </a:lnTo>
                  <a:lnTo>
                    <a:pt x="205" y="15"/>
                  </a:lnTo>
                  <a:lnTo>
                    <a:pt x="221" y="24"/>
                  </a:lnTo>
                  <a:lnTo>
                    <a:pt x="235" y="35"/>
                  </a:lnTo>
                  <a:lnTo>
                    <a:pt x="251" y="46"/>
                  </a:lnTo>
                  <a:lnTo>
                    <a:pt x="264" y="61"/>
                  </a:lnTo>
                  <a:lnTo>
                    <a:pt x="264" y="61"/>
                  </a:lnTo>
                  <a:lnTo>
                    <a:pt x="277" y="76"/>
                  </a:lnTo>
                  <a:lnTo>
                    <a:pt x="288" y="93"/>
                  </a:lnTo>
                  <a:lnTo>
                    <a:pt x="297" y="111"/>
                  </a:lnTo>
                  <a:lnTo>
                    <a:pt x="305" y="130"/>
                  </a:lnTo>
                  <a:lnTo>
                    <a:pt x="312" y="150"/>
                  </a:lnTo>
                  <a:lnTo>
                    <a:pt x="316" y="171"/>
                  </a:lnTo>
                  <a:lnTo>
                    <a:pt x="318" y="193"/>
                  </a:lnTo>
                  <a:lnTo>
                    <a:pt x="320" y="217"/>
                  </a:lnTo>
                  <a:lnTo>
                    <a:pt x="320" y="217"/>
                  </a:lnTo>
                  <a:lnTo>
                    <a:pt x="318" y="245"/>
                  </a:lnTo>
                  <a:lnTo>
                    <a:pt x="314" y="274"/>
                  </a:lnTo>
                  <a:lnTo>
                    <a:pt x="309" y="302"/>
                  </a:lnTo>
                  <a:lnTo>
                    <a:pt x="301" y="331"/>
                  </a:lnTo>
                  <a:lnTo>
                    <a:pt x="291" y="358"/>
                  </a:lnTo>
                  <a:lnTo>
                    <a:pt x="279" y="385"/>
                  </a:lnTo>
                  <a:lnTo>
                    <a:pt x="265" y="411"/>
                  </a:lnTo>
                  <a:lnTo>
                    <a:pt x="248" y="439"/>
                  </a:lnTo>
                  <a:lnTo>
                    <a:pt x="230" y="465"/>
                  </a:lnTo>
                  <a:lnTo>
                    <a:pt x="209" y="489"/>
                  </a:lnTo>
                  <a:lnTo>
                    <a:pt x="186" y="515"/>
                  </a:lnTo>
                  <a:lnTo>
                    <a:pt x="160" y="540"/>
                  </a:lnTo>
                  <a:lnTo>
                    <a:pt x="133" y="565"/>
                  </a:lnTo>
                  <a:lnTo>
                    <a:pt x="103" y="589"/>
                  </a:lnTo>
                  <a:lnTo>
                    <a:pt x="70" y="613"/>
                  </a:lnTo>
                  <a:lnTo>
                    <a:pt x="37" y="636"/>
                  </a:lnTo>
                  <a:lnTo>
                    <a:pt x="37" y="636"/>
                  </a:lnTo>
                  <a:close/>
                  <a:moveTo>
                    <a:pt x="497" y="636"/>
                  </a:moveTo>
                  <a:lnTo>
                    <a:pt x="461" y="585"/>
                  </a:lnTo>
                  <a:lnTo>
                    <a:pt x="461" y="585"/>
                  </a:lnTo>
                  <a:lnTo>
                    <a:pt x="488" y="566"/>
                  </a:lnTo>
                  <a:lnTo>
                    <a:pt x="513" y="546"/>
                  </a:lnTo>
                  <a:lnTo>
                    <a:pt x="536" y="527"/>
                  </a:lnTo>
                  <a:lnTo>
                    <a:pt x="557" y="506"/>
                  </a:lnTo>
                  <a:lnTo>
                    <a:pt x="577" y="487"/>
                  </a:lnTo>
                  <a:lnTo>
                    <a:pt x="595" y="467"/>
                  </a:lnTo>
                  <a:lnTo>
                    <a:pt x="610" y="448"/>
                  </a:lnTo>
                  <a:lnTo>
                    <a:pt x="625" y="428"/>
                  </a:lnTo>
                  <a:lnTo>
                    <a:pt x="625" y="428"/>
                  </a:lnTo>
                  <a:lnTo>
                    <a:pt x="636" y="410"/>
                  </a:lnTo>
                  <a:lnTo>
                    <a:pt x="647" y="391"/>
                  </a:lnTo>
                  <a:lnTo>
                    <a:pt x="656" y="374"/>
                  </a:lnTo>
                  <a:lnTo>
                    <a:pt x="663" y="357"/>
                  </a:lnTo>
                  <a:lnTo>
                    <a:pt x="669" y="340"/>
                  </a:lnTo>
                  <a:lnTo>
                    <a:pt x="674" y="324"/>
                  </a:lnTo>
                  <a:lnTo>
                    <a:pt x="675" y="310"/>
                  </a:lnTo>
                  <a:lnTo>
                    <a:pt x="676" y="296"/>
                  </a:lnTo>
                  <a:lnTo>
                    <a:pt x="676" y="296"/>
                  </a:lnTo>
                  <a:lnTo>
                    <a:pt x="676" y="287"/>
                  </a:lnTo>
                  <a:lnTo>
                    <a:pt x="675" y="279"/>
                  </a:lnTo>
                  <a:lnTo>
                    <a:pt x="673" y="272"/>
                  </a:lnTo>
                  <a:lnTo>
                    <a:pt x="670" y="266"/>
                  </a:lnTo>
                  <a:lnTo>
                    <a:pt x="670" y="266"/>
                  </a:lnTo>
                  <a:lnTo>
                    <a:pt x="666" y="262"/>
                  </a:lnTo>
                  <a:lnTo>
                    <a:pt x="661" y="259"/>
                  </a:lnTo>
                  <a:lnTo>
                    <a:pt x="656" y="258"/>
                  </a:lnTo>
                  <a:lnTo>
                    <a:pt x="649" y="257"/>
                  </a:lnTo>
                  <a:lnTo>
                    <a:pt x="639" y="259"/>
                  </a:lnTo>
                  <a:lnTo>
                    <a:pt x="639" y="259"/>
                  </a:lnTo>
                  <a:lnTo>
                    <a:pt x="614" y="265"/>
                  </a:lnTo>
                  <a:lnTo>
                    <a:pt x="593" y="266"/>
                  </a:lnTo>
                  <a:lnTo>
                    <a:pt x="593" y="266"/>
                  </a:lnTo>
                  <a:lnTo>
                    <a:pt x="582" y="266"/>
                  </a:lnTo>
                  <a:lnTo>
                    <a:pt x="570" y="263"/>
                  </a:lnTo>
                  <a:lnTo>
                    <a:pt x="558" y="261"/>
                  </a:lnTo>
                  <a:lnTo>
                    <a:pt x="548" y="257"/>
                  </a:lnTo>
                  <a:lnTo>
                    <a:pt x="538" y="252"/>
                  </a:lnTo>
                  <a:lnTo>
                    <a:pt x="527" y="245"/>
                  </a:lnTo>
                  <a:lnTo>
                    <a:pt x="518" y="239"/>
                  </a:lnTo>
                  <a:lnTo>
                    <a:pt x="509" y="230"/>
                  </a:lnTo>
                  <a:lnTo>
                    <a:pt x="509" y="230"/>
                  </a:lnTo>
                  <a:lnTo>
                    <a:pt x="501" y="220"/>
                  </a:lnTo>
                  <a:lnTo>
                    <a:pt x="493" y="211"/>
                  </a:lnTo>
                  <a:lnTo>
                    <a:pt x="487" y="201"/>
                  </a:lnTo>
                  <a:lnTo>
                    <a:pt x="483" y="189"/>
                  </a:lnTo>
                  <a:lnTo>
                    <a:pt x="479" y="179"/>
                  </a:lnTo>
                  <a:lnTo>
                    <a:pt x="475" y="166"/>
                  </a:lnTo>
                  <a:lnTo>
                    <a:pt x="474" y="154"/>
                  </a:lnTo>
                  <a:lnTo>
                    <a:pt x="474" y="141"/>
                  </a:lnTo>
                  <a:lnTo>
                    <a:pt x="474" y="141"/>
                  </a:lnTo>
                  <a:lnTo>
                    <a:pt x="474" y="127"/>
                  </a:lnTo>
                  <a:lnTo>
                    <a:pt x="477" y="113"/>
                  </a:lnTo>
                  <a:lnTo>
                    <a:pt x="479" y="100"/>
                  </a:lnTo>
                  <a:lnTo>
                    <a:pt x="483" y="88"/>
                  </a:lnTo>
                  <a:lnTo>
                    <a:pt x="488" y="75"/>
                  </a:lnTo>
                  <a:lnTo>
                    <a:pt x="495" y="63"/>
                  </a:lnTo>
                  <a:lnTo>
                    <a:pt x="503" y="53"/>
                  </a:lnTo>
                  <a:lnTo>
                    <a:pt x="512" y="43"/>
                  </a:lnTo>
                  <a:lnTo>
                    <a:pt x="512" y="43"/>
                  </a:lnTo>
                  <a:lnTo>
                    <a:pt x="521" y="32"/>
                  </a:lnTo>
                  <a:lnTo>
                    <a:pt x="531" y="23"/>
                  </a:lnTo>
                  <a:lnTo>
                    <a:pt x="541" y="17"/>
                  </a:lnTo>
                  <a:lnTo>
                    <a:pt x="552" y="10"/>
                  </a:lnTo>
                  <a:lnTo>
                    <a:pt x="562" y="6"/>
                  </a:lnTo>
                  <a:lnTo>
                    <a:pt x="574" y="2"/>
                  </a:lnTo>
                  <a:lnTo>
                    <a:pt x="586" y="1"/>
                  </a:lnTo>
                  <a:lnTo>
                    <a:pt x="599" y="0"/>
                  </a:lnTo>
                  <a:lnTo>
                    <a:pt x="599" y="0"/>
                  </a:lnTo>
                  <a:lnTo>
                    <a:pt x="615" y="1"/>
                  </a:lnTo>
                  <a:lnTo>
                    <a:pt x="632" y="4"/>
                  </a:lnTo>
                  <a:lnTo>
                    <a:pt x="649" y="9"/>
                  </a:lnTo>
                  <a:lnTo>
                    <a:pt x="666" y="15"/>
                  </a:lnTo>
                  <a:lnTo>
                    <a:pt x="682" y="24"/>
                  </a:lnTo>
                  <a:lnTo>
                    <a:pt x="696" y="35"/>
                  </a:lnTo>
                  <a:lnTo>
                    <a:pt x="710" y="46"/>
                  </a:lnTo>
                  <a:lnTo>
                    <a:pt x="724" y="61"/>
                  </a:lnTo>
                  <a:lnTo>
                    <a:pt x="724" y="61"/>
                  </a:lnTo>
                  <a:lnTo>
                    <a:pt x="737" y="76"/>
                  </a:lnTo>
                  <a:lnTo>
                    <a:pt x="749" y="93"/>
                  </a:lnTo>
                  <a:lnTo>
                    <a:pt x="758" y="111"/>
                  </a:lnTo>
                  <a:lnTo>
                    <a:pt x="766" y="130"/>
                  </a:lnTo>
                  <a:lnTo>
                    <a:pt x="771" y="150"/>
                  </a:lnTo>
                  <a:lnTo>
                    <a:pt x="776" y="171"/>
                  </a:lnTo>
                  <a:lnTo>
                    <a:pt x="779" y="193"/>
                  </a:lnTo>
                  <a:lnTo>
                    <a:pt x="779" y="217"/>
                  </a:lnTo>
                  <a:lnTo>
                    <a:pt x="779" y="217"/>
                  </a:lnTo>
                  <a:lnTo>
                    <a:pt x="779" y="245"/>
                  </a:lnTo>
                  <a:lnTo>
                    <a:pt x="775" y="275"/>
                  </a:lnTo>
                  <a:lnTo>
                    <a:pt x="770" y="302"/>
                  </a:lnTo>
                  <a:lnTo>
                    <a:pt x="762" y="331"/>
                  </a:lnTo>
                  <a:lnTo>
                    <a:pt x="752" y="358"/>
                  </a:lnTo>
                  <a:lnTo>
                    <a:pt x="740" y="385"/>
                  </a:lnTo>
                  <a:lnTo>
                    <a:pt x="726" y="413"/>
                  </a:lnTo>
                  <a:lnTo>
                    <a:pt x="709" y="439"/>
                  </a:lnTo>
                  <a:lnTo>
                    <a:pt x="691" y="465"/>
                  </a:lnTo>
                  <a:lnTo>
                    <a:pt x="669" y="491"/>
                  </a:lnTo>
                  <a:lnTo>
                    <a:pt x="647" y="515"/>
                  </a:lnTo>
                  <a:lnTo>
                    <a:pt x="621" y="540"/>
                  </a:lnTo>
                  <a:lnTo>
                    <a:pt x="593" y="565"/>
                  </a:lnTo>
                  <a:lnTo>
                    <a:pt x="564" y="589"/>
                  </a:lnTo>
                  <a:lnTo>
                    <a:pt x="531" y="613"/>
                  </a:lnTo>
                  <a:lnTo>
                    <a:pt x="497" y="636"/>
                  </a:lnTo>
                  <a:lnTo>
                    <a:pt x="497" y="636"/>
                  </a:lnTo>
                  <a:close/>
                </a:path>
              </a:pathLst>
            </a:custGeom>
            <a:solidFill>
              <a:schemeClr val="tx2">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 tIns="18283" rIns="18283" bIns="18283"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65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6670EA4D-3A1D-4D23-A532-2A6878B80268}"/>
                </a:ext>
              </a:extLst>
            </p:cNvPr>
            <p:cNvSpPr/>
            <p:nvPr/>
          </p:nvSpPr>
          <p:spPr bwMode="auto">
            <a:xfrm>
              <a:off x="902493" y="2395359"/>
              <a:ext cx="5250140" cy="29828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685783">
                <a:spcBef>
                  <a:spcPts val="1800"/>
                </a:spcBef>
                <a:buSzPct val="90000"/>
                <a:defRPr/>
              </a:pPr>
              <a:r>
                <a:rPr lang="en-US" sz="3672" kern="4000" dirty="0">
                  <a:solidFill>
                    <a:schemeClr val="tx1"/>
                  </a:solidFill>
                  <a:latin typeface="Segoe UI Light"/>
                </a:rPr>
                <a:t>The network of physical objects that contain embedded technology to communicate and interact with their internal states or the external environment.</a:t>
              </a:r>
            </a:p>
          </p:txBody>
        </p:sp>
      </p:grpSp>
      <p:pic>
        <p:nvPicPr>
          <p:cNvPr id="1026" name="Picture 2" descr="Related image">
            <a:extLst>
              <a:ext uri="{FF2B5EF4-FFF2-40B4-BE49-F238E27FC236}">
                <a16:creationId xmlns:a16="http://schemas.microsoft.com/office/drawing/2014/main" id="{91CE4E1E-0FCB-4529-9ED2-443C84527A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550441" y="605674"/>
            <a:ext cx="5050997" cy="517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6">
            <a:extLst>
              <a:ext uri="{FF2B5EF4-FFF2-40B4-BE49-F238E27FC236}">
                <a16:creationId xmlns:a16="http://schemas.microsoft.com/office/drawing/2014/main" id="{C3429932-317D-445D-A762-9F0BDFD119F0}"/>
              </a:ext>
            </a:extLst>
          </p:cNvPr>
          <p:cNvSpPr txBox="1">
            <a:spLocks/>
          </p:cNvSpPr>
          <p:nvPr/>
        </p:nvSpPr>
        <p:spPr>
          <a:xfrm>
            <a:off x="717464" y="931222"/>
            <a:ext cx="4078055" cy="565539"/>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2750" b="0" i="0" u="none" strike="noStrike" kern="1200" cap="none" spc="0" normalizeH="0" baseline="0" noProof="0" dirty="0">
                <a:ln>
                  <a:noFill/>
                </a:ln>
                <a:effectLst/>
                <a:uLnTx/>
                <a:uFillTx/>
                <a:latin typeface="Segoe UI Semilight"/>
                <a:ea typeface="+mn-ea"/>
                <a:cs typeface="+mn-cs"/>
              </a:rPr>
              <a:t>Device </a:t>
            </a:r>
            <a:r>
              <a:rPr lang="en-US" sz="2745" dirty="0">
                <a:latin typeface="Segoe UI" panose="020B0502040204020203" pitchFamily="34" charset="0"/>
                <a:cs typeface="Segoe UI" panose="020B0502040204020203" pitchFamily="34" charset="0"/>
              </a:rPr>
              <a:t>Management</a:t>
            </a:r>
          </a:p>
        </p:txBody>
      </p:sp>
      <p:sp>
        <p:nvSpPr>
          <p:cNvPr id="97" name="Text Placeholder 6">
            <a:extLst>
              <a:ext uri="{FF2B5EF4-FFF2-40B4-BE49-F238E27FC236}">
                <a16:creationId xmlns:a16="http://schemas.microsoft.com/office/drawing/2014/main" id="{4892B708-E842-4C4C-AC0F-F8FD14AC0FC3}"/>
              </a:ext>
            </a:extLst>
          </p:cNvPr>
          <p:cNvSpPr txBox="1">
            <a:spLocks/>
          </p:cNvSpPr>
          <p:nvPr/>
        </p:nvSpPr>
        <p:spPr>
          <a:xfrm>
            <a:off x="2989445" y="579172"/>
            <a:ext cx="2123204" cy="565539"/>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2750" b="0" i="0" u="none" strike="noStrike" kern="1200" cap="none" spc="0" normalizeH="0" baseline="0" noProof="0" dirty="0">
                <a:ln>
                  <a:noFill/>
                </a:ln>
                <a:effectLst/>
                <a:uLnTx/>
                <a:uFillTx/>
                <a:latin typeface="Segoe UI Semilight"/>
                <a:ea typeface="+mn-ea"/>
                <a:cs typeface="+mn-cs"/>
              </a:rPr>
              <a:t>Device Twin</a:t>
            </a:r>
          </a:p>
        </p:txBody>
      </p:sp>
      <p:sp>
        <p:nvSpPr>
          <p:cNvPr id="54" name="cloud">
            <a:extLst>
              <a:ext uri="{FF2B5EF4-FFF2-40B4-BE49-F238E27FC236}">
                <a16:creationId xmlns:a16="http://schemas.microsoft.com/office/drawing/2014/main" id="{2BC01E70-FEB8-4DAB-BBE5-8C8EB048D000}"/>
              </a:ext>
            </a:extLst>
          </p:cNvPr>
          <p:cNvSpPr>
            <a:spLocks noChangeAspect="1"/>
          </p:cNvSpPr>
          <p:nvPr/>
        </p:nvSpPr>
        <p:spPr bwMode="black">
          <a:xfrm>
            <a:off x="3666441" y="643321"/>
            <a:ext cx="10916529" cy="6291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5F9FD">
              <a:alpha val="47843"/>
            </a:srgbClr>
          </a:solid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9" name="Rectangle 48"/>
          <p:cNvSpPr/>
          <p:nvPr/>
        </p:nvSpPr>
        <p:spPr>
          <a:xfrm>
            <a:off x="802610" y="2190587"/>
            <a:ext cx="2606436" cy="4010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96214">
              <a:defRPr/>
            </a:pPr>
            <a:r>
              <a:rPr lang="en-US" sz="2745" b="1" kern="0" dirty="0">
                <a:solidFill>
                  <a:srgbClr val="505050"/>
                </a:solidFill>
                <a:latin typeface="Segoe UI Light"/>
              </a:rPr>
              <a:t>IoT Device</a:t>
            </a:r>
          </a:p>
        </p:txBody>
      </p:sp>
      <p:sp>
        <p:nvSpPr>
          <p:cNvPr id="43" name="Rectangle 42"/>
          <p:cNvSpPr/>
          <p:nvPr/>
        </p:nvSpPr>
        <p:spPr>
          <a:xfrm>
            <a:off x="1051524" y="2738227"/>
            <a:ext cx="2093251" cy="3332388"/>
          </a:xfrm>
          <a:prstGeom prst="rec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t"/>
          <a:lstStyle/>
          <a:p>
            <a:pPr algn="ctr" defTabSz="896214">
              <a:defRPr/>
            </a:pPr>
            <a:r>
              <a:rPr lang="en-US" b="1" kern="0" dirty="0">
                <a:solidFill>
                  <a:sysClr val="windowText" lastClr="000000"/>
                </a:solidFill>
                <a:latin typeface="Segoe UI Light"/>
              </a:rPr>
              <a:t>Device Twin</a:t>
            </a:r>
          </a:p>
        </p:txBody>
      </p:sp>
      <p:sp>
        <p:nvSpPr>
          <p:cNvPr id="45" name="Rectangle 44"/>
          <p:cNvSpPr/>
          <p:nvPr/>
        </p:nvSpPr>
        <p:spPr>
          <a:xfrm>
            <a:off x="1346574" y="5522016"/>
            <a:ext cx="1494140" cy="448061"/>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896214">
              <a:defRPr/>
            </a:pPr>
            <a:r>
              <a:rPr lang="en-US" kern="0" dirty="0">
                <a:solidFill>
                  <a:sysClr val="windowText" lastClr="000000"/>
                </a:solidFill>
                <a:latin typeface="Segoe UI Light"/>
              </a:rPr>
              <a:t>Methods</a:t>
            </a:r>
          </a:p>
        </p:txBody>
      </p:sp>
      <p:sp>
        <p:nvSpPr>
          <p:cNvPr id="46" name="Rectangle 45"/>
          <p:cNvSpPr/>
          <p:nvPr/>
        </p:nvSpPr>
        <p:spPr>
          <a:xfrm>
            <a:off x="1230777" y="3187845"/>
            <a:ext cx="1773893" cy="1629554"/>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896214">
              <a:defRPr/>
            </a:pPr>
            <a:r>
              <a:rPr lang="en-US" kern="0" dirty="0">
                <a:solidFill>
                  <a:sysClr val="windowText" lastClr="000000"/>
                </a:solidFill>
                <a:latin typeface="Segoe UI Light"/>
              </a:rPr>
              <a:t>Properties</a:t>
            </a:r>
          </a:p>
        </p:txBody>
      </p:sp>
      <p:sp>
        <p:nvSpPr>
          <p:cNvPr id="47" name="Rectangle 46"/>
          <p:cNvSpPr/>
          <p:nvPr/>
        </p:nvSpPr>
        <p:spPr>
          <a:xfrm>
            <a:off x="1345039" y="3602677"/>
            <a:ext cx="1495675" cy="46369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896214">
              <a:defRPr/>
            </a:pPr>
            <a:r>
              <a:rPr lang="en-US" kern="0" dirty="0">
                <a:solidFill>
                  <a:sysClr val="windowText" lastClr="000000"/>
                </a:solidFill>
                <a:latin typeface="Segoe UI Light"/>
              </a:rPr>
              <a:t>Desired</a:t>
            </a:r>
          </a:p>
        </p:txBody>
      </p:sp>
      <p:sp>
        <p:nvSpPr>
          <p:cNvPr id="48" name="Rectangle 47"/>
          <p:cNvSpPr/>
          <p:nvPr/>
        </p:nvSpPr>
        <p:spPr>
          <a:xfrm>
            <a:off x="1346573" y="4252997"/>
            <a:ext cx="1495675" cy="4703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96214">
              <a:defRPr/>
            </a:pPr>
            <a:r>
              <a:rPr lang="en-US" kern="0" dirty="0">
                <a:solidFill>
                  <a:sysClr val="windowText" lastClr="000000"/>
                </a:solidFill>
                <a:latin typeface="Segoe UI Light"/>
              </a:rPr>
              <a:t>Reported</a:t>
            </a:r>
          </a:p>
        </p:txBody>
      </p:sp>
      <p:sp>
        <p:nvSpPr>
          <p:cNvPr id="3" name="Text Placeholder 2"/>
          <p:cNvSpPr>
            <a:spLocks noGrp="1"/>
          </p:cNvSpPr>
          <p:nvPr>
            <p:ph sz="quarter" idx="14"/>
          </p:nvPr>
        </p:nvSpPr>
        <p:spPr>
          <a:xfrm>
            <a:off x="754064" y="605673"/>
            <a:ext cx="4542970" cy="817698"/>
          </a:xfrm>
          <a:solidFill>
            <a:schemeClr val="bg2"/>
          </a:solidFill>
        </p:spPr>
        <p:txBody>
          <a:bodyPr/>
          <a:lstStyle/>
          <a:p>
            <a:pPr marL="0" indent="0">
              <a:buNone/>
            </a:pPr>
            <a:r>
              <a:rPr lang="en-US" sz="2745" dirty="0"/>
              <a:t>Azure IoT Hub Device Twin</a:t>
            </a:r>
            <a:br>
              <a:rPr lang="en-US" sz="2745" dirty="0"/>
            </a:br>
            <a:r>
              <a:rPr lang="en-US" sz="2745" dirty="0"/>
              <a:t>Device Management</a:t>
            </a:r>
          </a:p>
        </p:txBody>
      </p:sp>
      <p:sp>
        <p:nvSpPr>
          <p:cNvPr id="8" name="Rectangle 7"/>
          <p:cNvSpPr/>
          <p:nvPr/>
        </p:nvSpPr>
        <p:spPr>
          <a:xfrm>
            <a:off x="5170229" y="1372017"/>
            <a:ext cx="4790395" cy="5413176"/>
          </a:xfrm>
          <a:prstGeom prst="rect">
            <a:avLst/>
          </a:prstGeom>
          <a:noFill/>
          <a:ln w="1905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96214">
              <a:defRPr/>
            </a:pPr>
            <a:r>
              <a:rPr lang="en-US" sz="2745" b="1" kern="0" dirty="0">
                <a:solidFill>
                  <a:srgbClr val="505050"/>
                </a:solidFill>
                <a:latin typeface="Segoe UI Light"/>
              </a:rPr>
              <a:t>IoT Hub</a:t>
            </a:r>
          </a:p>
        </p:txBody>
      </p:sp>
      <p:sp>
        <p:nvSpPr>
          <p:cNvPr id="9" name="Rectangle 8"/>
          <p:cNvSpPr/>
          <p:nvPr/>
        </p:nvSpPr>
        <p:spPr>
          <a:xfrm>
            <a:off x="5593775" y="2738227"/>
            <a:ext cx="2093251" cy="3332388"/>
          </a:xfrm>
          <a:prstGeom prst="rec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t"/>
          <a:lstStyle/>
          <a:p>
            <a:pPr algn="ctr" defTabSz="896214">
              <a:defRPr/>
            </a:pPr>
            <a:r>
              <a:rPr lang="en-US" b="1" kern="0" dirty="0">
                <a:solidFill>
                  <a:sysClr val="windowText" lastClr="000000"/>
                </a:solidFill>
                <a:latin typeface="Segoe UI Light"/>
              </a:rPr>
              <a:t>Device Twin</a:t>
            </a:r>
          </a:p>
        </p:txBody>
      </p:sp>
      <p:sp>
        <p:nvSpPr>
          <p:cNvPr id="10" name="Rectangle 9"/>
          <p:cNvSpPr/>
          <p:nvPr/>
        </p:nvSpPr>
        <p:spPr>
          <a:xfrm>
            <a:off x="5888826" y="4912808"/>
            <a:ext cx="1494140" cy="492675"/>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896214">
              <a:defRPr/>
            </a:pPr>
            <a:r>
              <a:rPr lang="en-US" b="1" kern="0" dirty="0">
                <a:solidFill>
                  <a:schemeClr val="tx1"/>
                </a:solidFill>
                <a:latin typeface="Segoe UI Light"/>
              </a:rPr>
              <a:t>Tags</a:t>
            </a:r>
          </a:p>
        </p:txBody>
      </p:sp>
      <p:sp>
        <p:nvSpPr>
          <p:cNvPr id="11" name="Rectangle 10"/>
          <p:cNvSpPr/>
          <p:nvPr/>
        </p:nvSpPr>
        <p:spPr>
          <a:xfrm>
            <a:off x="5888826" y="5522016"/>
            <a:ext cx="1494140" cy="448061"/>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896214">
              <a:defRPr/>
            </a:pPr>
            <a:r>
              <a:rPr lang="en-US" kern="0" dirty="0">
                <a:solidFill>
                  <a:sysClr val="windowText" lastClr="000000"/>
                </a:solidFill>
                <a:latin typeface="Segoe UI Light"/>
              </a:rPr>
              <a:t>Methods</a:t>
            </a:r>
          </a:p>
        </p:txBody>
      </p:sp>
      <p:sp>
        <p:nvSpPr>
          <p:cNvPr id="12" name="Rectangle 11"/>
          <p:cNvSpPr/>
          <p:nvPr/>
        </p:nvSpPr>
        <p:spPr>
          <a:xfrm>
            <a:off x="7730380" y="2096506"/>
            <a:ext cx="2093251" cy="4901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214">
              <a:defRPr/>
            </a:pPr>
            <a:r>
              <a:rPr lang="en-US" kern="0" dirty="0">
                <a:solidFill>
                  <a:sysClr val="windowText" lastClr="000000"/>
                </a:solidFill>
                <a:latin typeface="Segoe UI Light"/>
              </a:rPr>
              <a:t>Telemetry</a:t>
            </a:r>
          </a:p>
        </p:txBody>
      </p:sp>
      <p:sp>
        <p:nvSpPr>
          <p:cNvPr id="13" name="Rectangle 12"/>
          <p:cNvSpPr/>
          <p:nvPr/>
        </p:nvSpPr>
        <p:spPr>
          <a:xfrm>
            <a:off x="5773028" y="3187845"/>
            <a:ext cx="1773893" cy="1629554"/>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896214">
              <a:defRPr/>
            </a:pPr>
            <a:r>
              <a:rPr lang="en-US" kern="0" dirty="0">
                <a:solidFill>
                  <a:sysClr val="windowText" lastClr="000000"/>
                </a:solidFill>
                <a:latin typeface="Segoe UI Light"/>
              </a:rPr>
              <a:t>Properties</a:t>
            </a:r>
          </a:p>
        </p:txBody>
      </p:sp>
      <p:sp>
        <p:nvSpPr>
          <p:cNvPr id="14" name="Rectangle 13"/>
          <p:cNvSpPr/>
          <p:nvPr/>
        </p:nvSpPr>
        <p:spPr>
          <a:xfrm>
            <a:off x="5887291" y="3602677"/>
            <a:ext cx="1495675" cy="46369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896214">
              <a:defRPr/>
            </a:pPr>
            <a:r>
              <a:rPr lang="en-US" kern="0" dirty="0">
                <a:solidFill>
                  <a:sysClr val="windowText" lastClr="000000"/>
                </a:solidFill>
                <a:latin typeface="Segoe UI Light"/>
              </a:rPr>
              <a:t>Desired</a:t>
            </a:r>
          </a:p>
        </p:txBody>
      </p:sp>
      <p:sp>
        <p:nvSpPr>
          <p:cNvPr id="15" name="Rectangle 14"/>
          <p:cNvSpPr/>
          <p:nvPr/>
        </p:nvSpPr>
        <p:spPr>
          <a:xfrm>
            <a:off x="5888825" y="4252997"/>
            <a:ext cx="1495675" cy="4703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96214">
              <a:defRPr/>
            </a:pPr>
            <a:r>
              <a:rPr lang="en-US" kern="0" dirty="0">
                <a:solidFill>
                  <a:sysClr val="windowText" lastClr="000000"/>
                </a:solidFill>
                <a:latin typeface="Segoe UI Light"/>
              </a:rPr>
              <a:t>Reported</a:t>
            </a:r>
          </a:p>
        </p:txBody>
      </p:sp>
      <p:cxnSp>
        <p:nvCxnSpPr>
          <p:cNvPr id="16" name="Straight Arrow Connector 15"/>
          <p:cNvCxnSpPr>
            <a:cxnSpLocks/>
          </p:cNvCxnSpPr>
          <p:nvPr/>
        </p:nvCxnSpPr>
        <p:spPr>
          <a:xfrm flipH="1">
            <a:off x="7393819" y="3825124"/>
            <a:ext cx="27241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7394983" y="5184902"/>
            <a:ext cx="2723013"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4" idx="1"/>
            <a:endCxn id="47" idx="3"/>
          </p:cNvCxnSpPr>
          <p:nvPr/>
        </p:nvCxnSpPr>
        <p:spPr>
          <a:xfrm flipH="1">
            <a:off x="2840714" y="3834525"/>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48" idx="3"/>
            <a:endCxn id="15" idx="1"/>
          </p:cNvCxnSpPr>
          <p:nvPr/>
        </p:nvCxnSpPr>
        <p:spPr>
          <a:xfrm>
            <a:off x="2842248" y="4488156"/>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7386652" y="4500050"/>
            <a:ext cx="2731344"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7382967" y="5630569"/>
            <a:ext cx="273502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2840714" y="5630569"/>
            <a:ext cx="3046578"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840714" y="5826103"/>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7382965" y="5826103"/>
            <a:ext cx="2735031"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12" idx="1"/>
          </p:cNvCxnSpPr>
          <p:nvPr/>
        </p:nvCxnSpPr>
        <p:spPr>
          <a:xfrm flipV="1">
            <a:off x="3409046" y="2341602"/>
            <a:ext cx="4321334" cy="10629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2" idx="3"/>
            <a:endCxn id="27" idx="1"/>
          </p:cNvCxnSpPr>
          <p:nvPr/>
        </p:nvCxnSpPr>
        <p:spPr>
          <a:xfrm flipV="1">
            <a:off x="9823631" y="2335560"/>
            <a:ext cx="227528" cy="604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051159" y="2168751"/>
            <a:ext cx="1891015" cy="333617"/>
          </a:xfrm>
          <a:prstGeom prst="rect">
            <a:avLst/>
          </a:prstGeom>
          <a:noFill/>
        </p:spPr>
        <p:txBody>
          <a:bodyPr wrap="square" rtlCol="0">
            <a:spAutoFit/>
          </a:bodyPr>
          <a:lstStyle/>
          <a:p>
            <a:pPr defTabSz="896214">
              <a:defRPr/>
            </a:pPr>
            <a:r>
              <a:rPr lang="en-US" sz="1568" kern="0" dirty="0">
                <a:solidFill>
                  <a:srgbClr val="505050"/>
                </a:solidFill>
                <a:latin typeface="Segoe UI Light"/>
              </a:rPr>
              <a:t>Telemetry channel</a:t>
            </a:r>
          </a:p>
        </p:txBody>
      </p:sp>
      <p:sp>
        <p:nvSpPr>
          <p:cNvPr id="28" name="TextBox 27"/>
          <p:cNvSpPr txBox="1"/>
          <p:nvPr/>
        </p:nvSpPr>
        <p:spPr>
          <a:xfrm>
            <a:off x="10117996" y="3439627"/>
            <a:ext cx="1823179"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owned, device visible</a:t>
            </a:r>
          </a:p>
        </p:txBody>
      </p:sp>
      <p:sp>
        <p:nvSpPr>
          <p:cNvPr id="29" name="TextBox 28"/>
          <p:cNvSpPr txBox="1"/>
          <p:nvPr/>
        </p:nvSpPr>
        <p:spPr>
          <a:xfrm>
            <a:off x="10104382" y="4147531"/>
            <a:ext cx="1823179"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Device owned, cloud visible</a:t>
            </a:r>
          </a:p>
        </p:txBody>
      </p:sp>
      <p:sp>
        <p:nvSpPr>
          <p:cNvPr id="30" name="TextBox 29"/>
          <p:cNvSpPr txBox="1"/>
          <p:nvPr/>
        </p:nvSpPr>
        <p:spPr>
          <a:xfrm>
            <a:off x="10050159" y="4857924"/>
            <a:ext cx="1958853"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only, </a:t>
            </a:r>
          </a:p>
          <a:p>
            <a:pPr defTabSz="896214">
              <a:defRPr/>
            </a:pPr>
            <a:r>
              <a:rPr lang="en-US" sz="1568" kern="0" dirty="0">
                <a:solidFill>
                  <a:srgbClr val="505050"/>
                </a:solidFill>
                <a:latin typeface="Segoe UI Light"/>
              </a:rPr>
              <a:t>device metadata</a:t>
            </a:r>
          </a:p>
        </p:txBody>
      </p:sp>
      <p:sp>
        <p:nvSpPr>
          <p:cNvPr id="31" name="TextBox 30"/>
          <p:cNvSpPr txBox="1"/>
          <p:nvPr/>
        </p:nvSpPr>
        <p:spPr>
          <a:xfrm>
            <a:off x="10078995" y="5428557"/>
            <a:ext cx="1862180"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initiated C2D with response</a:t>
            </a:r>
          </a:p>
        </p:txBody>
      </p:sp>
      <p:sp>
        <p:nvSpPr>
          <p:cNvPr id="32" name="Rectangle 31"/>
          <p:cNvSpPr/>
          <p:nvPr/>
        </p:nvSpPr>
        <p:spPr>
          <a:xfrm>
            <a:off x="7773232" y="5884257"/>
            <a:ext cx="2093251" cy="490191"/>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214">
              <a:defRPr/>
            </a:pPr>
            <a:r>
              <a:rPr lang="en-US" b="1" kern="0" dirty="0">
                <a:solidFill>
                  <a:sysClr val="windowText" lastClr="000000"/>
                </a:solidFill>
                <a:latin typeface="Segoe UI Light"/>
              </a:rPr>
              <a:t>Commands</a:t>
            </a:r>
          </a:p>
        </p:txBody>
      </p:sp>
      <p:sp>
        <p:nvSpPr>
          <p:cNvPr id="33" name="TextBox 32"/>
          <p:cNvSpPr txBox="1"/>
          <p:nvPr/>
        </p:nvSpPr>
        <p:spPr>
          <a:xfrm>
            <a:off x="10104383" y="6136778"/>
            <a:ext cx="1862180"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initiated C2D message</a:t>
            </a:r>
          </a:p>
        </p:txBody>
      </p:sp>
      <p:cxnSp>
        <p:nvCxnSpPr>
          <p:cNvPr id="34" name="Straight Arrow Connector 33"/>
          <p:cNvCxnSpPr>
            <a:cxnSpLocks/>
            <a:stCxn id="33" idx="1"/>
            <a:endCxn id="32" idx="3"/>
          </p:cNvCxnSpPr>
          <p:nvPr/>
        </p:nvCxnSpPr>
        <p:spPr>
          <a:xfrm flipH="1" flipV="1">
            <a:off x="9866483" y="6129353"/>
            <a:ext cx="237900" cy="294065"/>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32" idx="1"/>
          </p:cNvCxnSpPr>
          <p:nvPr/>
        </p:nvCxnSpPr>
        <p:spPr>
          <a:xfrm flipH="1" flipV="1">
            <a:off x="3402170" y="6005861"/>
            <a:ext cx="4371062" cy="12349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close up of a logo&#10;&#10;Description generated with high confidence">
            <a:extLst>
              <a:ext uri="{FF2B5EF4-FFF2-40B4-BE49-F238E27FC236}">
                <a16:creationId xmlns:a16="http://schemas.microsoft.com/office/drawing/2014/main" id="{583E0073-9536-4DF8-9041-EDC437AF73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4653" y="3660882"/>
            <a:ext cx="352025" cy="352025"/>
          </a:xfrm>
          <a:prstGeom prst="rect">
            <a:avLst/>
          </a:prstGeom>
        </p:spPr>
      </p:pic>
      <p:pic>
        <p:nvPicPr>
          <p:cNvPr id="50" name="Picture 49" descr="A close up of a logo&#10;&#10;Description generated with high confidence">
            <a:extLst>
              <a:ext uri="{FF2B5EF4-FFF2-40B4-BE49-F238E27FC236}">
                <a16:creationId xmlns:a16="http://schemas.microsoft.com/office/drawing/2014/main" id="{B2F768E4-CA09-4D41-9C8B-C821B73A5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663" y="4300784"/>
            <a:ext cx="352025" cy="352025"/>
          </a:xfrm>
          <a:prstGeom prst="rect">
            <a:avLst/>
          </a:prstGeom>
        </p:spPr>
      </p:pic>
      <p:pic>
        <p:nvPicPr>
          <p:cNvPr id="55" name="iot icon">
            <a:extLst>
              <a:ext uri="{FF2B5EF4-FFF2-40B4-BE49-F238E27FC236}">
                <a16:creationId xmlns:a16="http://schemas.microsoft.com/office/drawing/2014/main" id="{5A7939AD-E4EF-4E4E-AB04-E914119DE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3247" y="1384822"/>
            <a:ext cx="666048" cy="666048"/>
          </a:xfrm>
          <a:prstGeom prst="rect">
            <a:avLst/>
          </a:prstGeom>
        </p:spPr>
      </p:pic>
      <p:sp>
        <p:nvSpPr>
          <p:cNvPr id="56" name="Arrow: Curved Up 55">
            <a:extLst>
              <a:ext uri="{FF2B5EF4-FFF2-40B4-BE49-F238E27FC236}">
                <a16:creationId xmlns:a16="http://schemas.microsoft.com/office/drawing/2014/main" id="{FD79892C-80A3-4A20-9E9B-F53DAFD2C093}"/>
              </a:ext>
            </a:extLst>
          </p:cNvPr>
          <p:cNvSpPr/>
          <p:nvPr/>
        </p:nvSpPr>
        <p:spPr bwMode="auto">
          <a:xfrm>
            <a:off x="1321234" y="6104764"/>
            <a:ext cx="5360223" cy="517831"/>
          </a:xfrm>
          <a:prstGeom prst="curvedUpArrow">
            <a:avLst>
              <a:gd name="adj1" fmla="val 56965"/>
              <a:gd name="adj2" fmla="val 128837"/>
              <a:gd name="adj3" fmla="val 4073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7" name="Arrow: Curved Up 56">
            <a:extLst>
              <a:ext uri="{FF2B5EF4-FFF2-40B4-BE49-F238E27FC236}">
                <a16:creationId xmlns:a16="http://schemas.microsoft.com/office/drawing/2014/main" id="{4CEA9DA0-4D48-427F-B82B-71D59EA76083}"/>
              </a:ext>
            </a:extLst>
          </p:cNvPr>
          <p:cNvSpPr/>
          <p:nvPr/>
        </p:nvSpPr>
        <p:spPr bwMode="auto">
          <a:xfrm rot="10800000">
            <a:off x="1261770" y="1337868"/>
            <a:ext cx="5220511" cy="898666"/>
          </a:xfrm>
          <a:prstGeom prst="curvedUp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Text Placeholder 2">
            <a:extLst>
              <a:ext uri="{FF2B5EF4-FFF2-40B4-BE49-F238E27FC236}">
                <a16:creationId xmlns:a16="http://schemas.microsoft.com/office/drawing/2014/main" id="{41D1670C-8844-40D8-9B3F-EA389137C3A8}"/>
              </a:ext>
            </a:extLst>
          </p:cNvPr>
          <p:cNvSpPr txBox="1">
            <a:spLocks/>
          </p:cNvSpPr>
          <p:nvPr/>
        </p:nvSpPr>
        <p:spPr>
          <a:xfrm>
            <a:off x="3339151" y="1322120"/>
            <a:ext cx="1957882" cy="875509"/>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ctr" defTabSz="932742" rtl="0" eaLnBrk="1" fontAlgn="auto" latinLnBrk="0" hangingPunct="1">
              <a:lnSpc>
                <a:spcPct val="90000"/>
              </a:lnSpc>
              <a:spcBef>
                <a:spcPts val="18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Software</a:t>
            </a:r>
            <a:b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b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Firmware</a:t>
            </a:r>
            <a:b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b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Configuration</a:t>
            </a:r>
            <a:endParaRPr kumimoji="0" lang="en-US" sz="1600" b="0" i="0" u="none" strike="noStrike" kern="1200" cap="none" spc="0" normalizeH="0" baseline="0" noProof="0" dirty="0">
              <a:ln>
                <a:noFill/>
              </a:ln>
              <a:solidFill>
                <a:schemeClr val="accent5">
                  <a:lumMod val="50000"/>
                </a:schemeClr>
              </a:solidFill>
              <a:effectLst/>
              <a:uLnTx/>
              <a:uFillTx/>
              <a:latin typeface="Segoe UI Semilight"/>
              <a:ea typeface="+mn-ea"/>
              <a:cs typeface="+mn-cs"/>
            </a:endParaRPr>
          </a:p>
        </p:txBody>
      </p:sp>
    </p:spTree>
    <p:extLst>
      <p:ext uri="{BB962C8B-B14F-4D97-AF65-F5344CB8AC3E}">
        <p14:creationId xmlns:p14="http://schemas.microsoft.com/office/powerpoint/2010/main" val="329826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 presetClass="entr" presetSubtype="0" fill="hold" nodeType="withEffect">
                                  <p:stCondLst>
                                    <p:cond delay="0"/>
                                  </p:stCondLst>
                                  <p:childTnLst>
                                    <p:set>
                                      <p:cBhvr>
                                        <p:cTn id="85" dur="1" fill="hold">
                                          <p:stCondLst>
                                            <p:cond delay="0"/>
                                          </p:stCondLst>
                                        </p:cTn>
                                        <p:tgtEl>
                                          <p:spTgt spid="5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500"/>
                                        <p:tgtEl>
                                          <p:spTgt spid="11"/>
                                        </p:tgtEl>
                                      </p:cBhvr>
                                    </p:animEffect>
                                  </p:childTnLst>
                                </p:cTn>
                              </p:par>
                              <p:par>
                                <p:cTn id="111" presetID="10" presetClass="entr" presetSubtype="0"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fade">
                                      <p:cBhvr>
                                        <p:cTn id="124" dur="500"/>
                                        <p:tgtEl>
                                          <p:spTgt spid="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9" grpId="0" animBg="1"/>
      <p:bldP spid="10" grpId="0" animBg="1"/>
      <p:bldP spid="11" grpId="0" animBg="1"/>
      <p:bldP spid="12" grpId="0" animBg="1"/>
      <p:bldP spid="13" grpId="0" animBg="1"/>
      <p:bldP spid="14" grpId="0" animBg="1"/>
      <p:bldP spid="15" grpId="0" animBg="1"/>
      <p:bldP spid="27" grpId="0"/>
      <p:bldP spid="28" grpId="0"/>
      <p:bldP spid="29" grpId="0"/>
      <p:bldP spid="30" grpId="0"/>
      <p:bldP spid="31" grpId="0"/>
      <p:bldP spid="32" grpId="0" animBg="1"/>
      <p:bldP spid="33" grpId="0"/>
      <p:bldP spid="56" grpId="0" animBg="1"/>
      <p:bldP spid="57" grpId="0" animBg="1"/>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BA603-F4F8-4009-AF41-C8E5154B0AC3}"/>
              </a:ext>
            </a:extLst>
          </p:cNvPr>
          <p:cNvSpPr>
            <a:spLocks noGrp="1"/>
          </p:cNvSpPr>
          <p:nvPr>
            <p:ph sz="quarter" idx="12"/>
          </p:nvPr>
        </p:nvSpPr>
        <p:spPr/>
        <p:txBody>
          <a:bodyPr/>
          <a:lstStyle/>
          <a:p>
            <a:r>
              <a:rPr lang="en-US" sz="3200" dirty="0"/>
              <a:t>Twin is a cloud base representation of something that is remote</a:t>
            </a:r>
            <a:endParaRPr lang="en-US" dirty="0"/>
          </a:p>
          <a:p>
            <a:r>
              <a:rPr lang="en-US" sz="3200" b="1" dirty="0"/>
              <a:t>Device Twin </a:t>
            </a:r>
            <a:r>
              <a:rPr lang="en-US" dirty="0"/>
              <a:t>is</a:t>
            </a:r>
          </a:p>
          <a:p>
            <a:pPr marL="1028683" lvl="1" indent="-342900"/>
            <a:r>
              <a:rPr lang="en-US" dirty="0"/>
              <a:t>A key/value flat representation of</a:t>
            </a:r>
          </a:p>
          <a:p>
            <a:pPr marL="1485871" lvl="2" indent="-342900"/>
            <a:r>
              <a:rPr lang="en-US" dirty="0"/>
              <a:t>Desired configuration</a:t>
            </a:r>
          </a:p>
          <a:p>
            <a:pPr marL="1485871" lvl="2" indent="-342900"/>
            <a:r>
              <a:rPr lang="en-US" dirty="0"/>
              <a:t>Reported configuration</a:t>
            </a:r>
          </a:p>
          <a:p>
            <a:pPr marL="1485871" lvl="2" indent="-342900"/>
            <a:r>
              <a:rPr lang="en-US" dirty="0"/>
              <a:t>Keys to match to an external database</a:t>
            </a:r>
          </a:p>
          <a:p>
            <a:pPr marL="342900" indent="-342900"/>
            <a:r>
              <a:rPr lang="en-US" sz="3200" b="1" dirty="0"/>
              <a:t>Digital Twin</a:t>
            </a:r>
            <a:r>
              <a:rPr lang="en-US" sz="3200" dirty="0"/>
              <a:t> </a:t>
            </a:r>
            <a:r>
              <a:rPr lang="en-US" dirty="0"/>
              <a:t>is</a:t>
            </a:r>
          </a:p>
          <a:p>
            <a:pPr marL="1028683" lvl="1" indent="-342900"/>
            <a:r>
              <a:rPr lang="en-US" dirty="0"/>
              <a:t>A graph</a:t>
            </a:r>
          </a:p>
          <a:p>
            <a:pPr marL="1028683" lvl="1" indent="-342900"/>
            <a:r>
              <a:rPr lang="en-US" dirty="0"/>
              <a:t>Richer semantics</a:t>
            </a:r>
          </a:p>
          <a:p>
            <a:pPr marL="1028683" lvl="1" indent="-342900"/>
            <a:r>
              <a:rPr lang="en-US" dirty="0"/>
              <a:t>Not only devices – focused on resources</a:t>
            </a:r>
          </a:p>
        </p:txBody>
      </p:sp>
      <p:sp>
        <p:nvSpPr>
          <p:cNvPr id="3" name="Content Placeholder 2">
            <a:extLst>
              <a:ext uri="{FF2B5EF4-FFF2-40B4-BE49-F238E27FC236}">
                <a16:creationId xmlns:a16="http://schemas.microsoft.com/office/drawing/2014/main" id="{40492CC6-7DA4-4228-A928-D09D961F164A}"/>
              </a:ext>
            </a:extLst>
          </p:cNvPr>
          <p:cNvSpPr>
            <a:spLocks noGrp="1"/>
          </p:cNvSpPr>
          <p:nvPr>
            <p:ph sz="quarter" idx="14"/>
          </p:nvPr>
        </p:nvSpPr>
        <p:spPr/>
        <p:txBody>
          <a:bodyPr/>
          <a:lstStyle/>
          <a:p>
            <a:r>
              <a:rPr lang="en-US" dirty="0"/>
              <a:t>Device Twin vs Digital Twin</a:t>
            </a:r>
          </a:p>
        </p:txBody>
      </p:sp>
      <p:pic>
        <p:nvPicPr>
          <p:cNvPr id="1026" name="Picture 2">
            <a:extLst>
              <a:ext uri="{FF2B5EF4-FFF2-40B4-BE49-F238E27FC236}">
                <a16:creationId xmlns:a16="http://schemas.microsoft.com/office/drawing/2014/main" id="{54873633-D959-477F-9954-A6AABB54A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604" y="4189966"/>
            <a:ext cx="1424765" cy="142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37535"/>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bold" panose="020B0702040204020203" pitchFamily="34" charset="0"/>
                <a:cs typeface="Segoe UI Semibold" panose="020B0702040204020203" pitchFamily="34" charset="0"/>
              </a:rPr>
              <a:t>Bi-directional communication</a:t>
            </a:r>
          </a:p>
          <a:p>
            <a:pPr lvl="1"/>
            <a:endParaRPr lang="en-US" sz="1600" dirty="0">
              <a:latin typeface="Segoe UI Semibold" panose="020B0702040204020203" pitchFamily="34" charset="0"/>
              <a:cs typeface="Segoe UI Semibold" panose="020B0702040204020203" pitchFamily="34" charset="0"/>
            </a:endParaRPr>
          </a:p>
        </p:txBody>
      </p:sp>
      <p:sp>
        <p:nvSpPr>
          <p:cNvPr id="12" name="Text Placeholder 7">
            <a:extLst>
              <a:ext uri="{FF2B5EF4-FFF2-40B4-BE49-F238E27FC236}">
                <a16:creationId xmlns:a16="http://schemas.microsoft.com/office/drawing/2014/main" id="{FE863A1D-08EC-4E63-9447-761D162DA11A}"/>
              </a:ext>
            </a:extLst>
          </p:cNvPr>
          <p:cNvSpPr>
            <a:spLocks noGrp="1"/>
          </p:cNvSpPr>
          <p:nvPr/>
        </p:nvSpPr>
        <p:spPr>
          <a:xfrm>
            <a:off x="4878535" y="2637535"/>
            <a:ext cx="4731947" cy="732508"/>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bold" panose="020B0702040204020203" pitchFamily="34" charset="0"/>
                <a:cs typeface="Segoe UI Semibold" panose="020B0702040204020203" pitchFamily="34" charset="0"/>
              </a:rPr>
              <a:t>Enterprise scale &amp; integration</a:t>
            </a:r>
          </a:p>
          <a:p>
            <a:pPr lvl="1"/>
            <a:endParaRPr lang="en-US" sz="1600" dirty="0">
              <a:latin typeface="Segoe UI Semibold" panose="020B0702040204020203" pitchFamily="34" charset="0"/>
              <a:cs typeface="Segoe UI Semibold" panose="020B0702040204020203" pitchFamily="34" charset="0"/>
            </a:endParaRPr>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 name="Group 1">
            <a:extLst>
              <a:ext uri="{FF2B5EF4-FFF2-40B4-BE49-F238E27FC236}">
                <a16:creationId xmlns:a16="http://schemas.microsoft.com/office/drawing/2014/main" id="{01DC6E45-5AB7-41F9-AE45-12B1B26DF161}"/>
              </a:ext>
            </a:extLst>
          </p:cNvPr>
          <p:cNvGrpSpPr/>
          <p:nvPr/>
        </p:nvGrpSpPr>
        <p:grpSpPr>
          <a:xfrm>
            <a:off x="5932928" y="1870430"/>
            <a:ext cx="725552" cy="731484"/>
            <a:chOff x="5932928" y="1870430"/>
            <a:chExt cx="725552" cy="731484"/>
          </a:xfrm>
        </p:grpSpPr>
        <p:sp>
          <p:nvSpPr>
            <p:cNvPr id="21" name="Arrow: Up-Down 20">
              <a:extLst>
                <a:ext uri="{FF2B5EF4-FFF2-40B4-BE49-F238E27FC236}">
                  <a16:creationId xmlns:a16="http://schemas.microsoft.com/office/drawing/2014/main" id="{3128B9AB-05D5-47FA-95E8-19AF5CCF3E8B}"/>
                </a:ext>
              </a:extLst>
            </p:cNvPr>
            <p:cNvSpPr/>
            <p:nvPr/>
          </p:nvSpPr>
          <p:spPr bwMode="auto">
            <a:xfrm>
              <a:off x="6036607" y="1946931"/>
              <a:ext cx="518195" cy="575771"/>
            </a:xfrm>
            <a:prstGeom prst="upDownArrow">
              <a:avLst>
                <a:gd name="adj1" fmla="val 100000"/>
                <a:gd name="adj2" fmla="val 24391"/>
              </a:avLst>
            </a:pr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nvGrpSpPr>
            <p:cNvPr id="22" name="Group 21">
              <a:extLst>
                <a:ext uri="{FF2B5EF4-FFF2-40B4-BE49-F238E27FC236}">
                  <a16:creationId xmlns:a16="http://schemas.microsoft.com/office/drawing/2014/main" id="{5C77C34A-683B-49CF-9C69-5F02E5859BDB}"/>
                </a:ext>
              </a:extLst>
            </p:cNvPr>
            <p:cNvGrpSpPr/>
            <p:nvPr/>
          </p:nvGrpSpPr>
          <p:grpSpPr>
            <a:xfrm>
              <a:off x="6184163" y="1870430"/>
              <a:ext cx="207310" cy="243828"/>
              <a:chOff x="3448088" y="4177256"/>
              <a:chExt cx="1138785" cy="1339387"/>
            </a:xfrm>
            <a:solidFill>
              <a:srgbClr val="E6E6E6"/>
            </a:solidFill>
          </p:grpSpPr>
          <p:grpSp>
            <p:nvGrpSpPr>
              <p:cNvPr id="41" name="Group 40">
                <a:extLst>
                  <a:ext uri="{FF2B5EF4-FFF2-40B4-BE49-F238E27FC236}">
                    <a16:creationId xmlns:a16="http://schemas.microsoft.com/office/drawing/2014/main" id="{00BC448C-9734-4A2F-9A3D-A1EAD5657BF9}"/>
                  </a:ext>
                </a:extLst>
              </p:cNvPr>
              <p:cNvGrpSpPr/>
              <p:nvPr/>
            </p:nvGrpSpPr>
            <p:grpSpPr>
              <a:xfrm>
                <a:off x="3448088" y="4177256"/>
                <a:ext cx="1138785" cy="1339387"/>
                <a:chOff x="3448088" y="4177256"/>
                <a:chExt cx="1138785" cy="1339387"/>
              </a:xfrm>
              <a:grpFill/>
            </p:grpSpPr>
            <p:sp>
              <p:nvSpPr>
                <p:cNvPr id="43" name="Freeform: Shape 42">
                  <a:extLst>
                    <a:ext uri="{FF2B5EF4-FFF2-40B4-BE49-F238E27FC236}">
                      <a16:creationId xmlns:a16="http://schemas.microsoft.com/office/drawing/2014/main" id="{741111FE-4B4E-4548-A096-FBE5D012979E}"/>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44" name="Straight Connector 43">
                  <a:extLst>
                    <a:ext uri="{FF2B5EF4-FFF2-40B4-BE49-F238E27FC236}">
                      <a16:creationId xmlns:a16="http://schemas.microsoft.com/office/drawing/2014/main" id="{38040348-26A8-4142-B072-4849DEB1FDA8}"/>
                    </a:ext>
                  </a:extLst>
                </p:cNvPr>
                <p:cNvCxnSpPr>
                  <a:cxnSpLocks/>
                </p:cNvCxnSpPr>
                <p:nvPr/>
              </p:nvCxnSpPr>
              <p:spPr>
                <a:xfrm flipV="1">
                  <a:off x="4019187" y="4532301"/>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5" name="Straight Connector 44">
                  <a:extLst>
                    <a:ext uri="{FF2B5EF4-FFF2-40B4-BE49-F238E27FC236}">
                      <a16:creationId xmlns:a16="http://schemas.microsoft.com/office/drawing/2014/main" id="{EF6C2905-9C25-4C34-9AF9-1E0323C15D44}"/>
                    </a:ext>
                  </a:extLst>
                </p:cNvPr>
                <p:cNvCxnSpPr>
                  <a:cxnSpLocks/>
                </p:cNvCxnSpPr>
                <p:nvPr/>
              </p:nvCxnSpPr>
              <p:spPr>
                <a:xfrm flipH="1" flipV="1">
                  <a:off x="3454309" y="4532300"/>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42" name="Straight Connector 41">
                <a:extLst>
                  <a:ext uri="{FF2B5EF4-FFF2-40B4-BE49-F238E27FC236}">
                    <a16:creationId xmlns:a16="http://schemas.microsoft.com/office/drawing/2014/main" id="{617C4864-8889-490C-BDF5-0BB9ED3FCDC6}"/>
                  </a:ext>
                </a:extLst>
              </p:cNvPr>
              <p:cNvCxnSpPr>
                <a:cxnSpLocks/>
                <a:endCxn id="4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3" name="Group 22">
              <a:extLst>
                <a:ext uri="{FF2B5EF4-FFF2-40B4-BE49-F238E27FC236}">
                  <a16:creationId xmlns:a16="http://schemas.microsoft.com/office/drawing/2014/main" id="{756E8590-660A-4A1E-A8C9-81EEF87FC3F5}"/>
                </a:ext>
              </a:extLst>
            </p:cNvPr>
            <p:cNvGrpSpPr/>
            <p:nvPr/>
          </p:nvGrpSpPr>
          <p:grpSpPr>
            <a:xfrm>
              <a:off x="6451170" y="2114258"/>
              <a:ext cx="207310" cy="243828"/>
              <a:chOff x="3448088" y="4177256"/>
              <a:chExt cx="1138785" cy="1339387"/>
            </a:xfrm>
            <a:solidFill>
              <a:srgbClr val="E6E6E6"/>
            </a:solidFill>
          </p:grpSpPr>
          <p:grpSp>
            <p:nvGrpSpPr>
              <p:cNvPr id="36" name="Group 35">
                <a:extLst>
                  <a:ext uri="{FF2B5EF4-FFF2-40B4-BE49-F238E27FC236}">
                    <a16:creationId xmlns:a16="http://schemas.microsoft.com/office/drawing/2014/main" id="{87177AB8-E13E-47D4-BE2C-D02434BCB103}"/>
                  </a:ext>
                </a:extLst>
              </p:cNvPr>
              <p:cNvGrpSpPr/>
              <p:nvPr/>
            </p:nvGrpSpPr>
            <p:grpSpPr>
              <a:xfrm>
                <a:off x="3448088" y="4177256"/>
                <a:ext cx="1138785" cy="1339387"/>
                <a:chOff x="3448088" y="4177256"/>
                <a:chExt cx="1138785" cy="1339387"/>
              </a:xfrm>
              <a:grpFill/>
            </p:grpSpPr>
            <p:sp>
              <p:nvSpPr>
                <p:cNvPr id="38" name="Freeform: Shape 37">
                  <a:extLst>
                    <a:ext uri="{FF2B5EF4-FFF2-40B4-BE49-F238E27FC236}">
                      <a16:creationId xmlns:a16="http://schemas.microsoft.com/office/drawing/2014/main" id="{3DB31803-8F0C-4D97-B7C9-575E3F76F92F}"/>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9" name="Straight Connector 38">
                  <a:extLst>
                    <a:ext uri="{FF2B5EF4-FFF2-40B4-BE49-F238E27FC236}">
                      <a16:creationId xmlns:a16="http://schemas.microsoft.com/office/drawing/2014/main" id="{DD02AD82-0BD0-459B-979C-9EDAF86D0462}"/>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0" name="Straight Connector 39">
                  <a:extLst>
                    <a:ext uri="{FF2B5EF4-FFF2-40B4-BE49-F238E27FC236}">
                      <a16:creationId xmlns:a16="http://schemas.microsoft.com/office/drawing/2014/main" id="{73C613BE-466E-41A9-8D7B-63A0E4AD6E83}"/>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7" name="Straight Connector 36">
                <a:extLst>
                  <a:ext uri="{FF2B5EF4-FFF2-40B4-BE49-F238E27FC236}">
                    <a16:creationId xmlns:a16="http://schemas.microsoft.com/office/drawing/2014/main" id="{FC115FB8-B802-4F08-AC3D-7189BABB629E}"/>
                  </a:ext>
                </a:extLst>
              </p:cNvPr>
              <p:cNvCxnSpPr>
                <a:cxnSpLocks/>
                <a:endCxn id="3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4" name="Group 23">
              <a:extLst>
                <a:ext uri="{FF2B5EF4-FFF2-40B4-BE49-F238E27FC236}">
                  <a16:creationId xmlns:a16="http://schemas.microsoft.com/office/drawing/2014/main" id="{1CCBB196-EABF-4D20-B60C-BCA9D5719B21}"/>
                </a:ext>
              </a:extLst>
            </p:cNvPr>
            <p:cNvGrpSpPr/>
            <p:nvPr/>
          </p:nvGrpSpPr>
          <p:grpSpPr>
            <a:xfrm>
              <a:off x="6184163" y="2358086"/>
              <a:ext cx="207310" cy="243828"/>
              <a:chOff x="3448088" y="4177256"/>
              <a:chExt cx="1138785" cy="1339387"/>
            </a:xfrm>
            <a:solidFill>
              <a:srgbClr val="E6E6E6"/>
            </a:solidFill>
          </p:grpSpPr>
          <p:grpSp>
            <p:nvGrpSpPr>
              <p:cNvPr id="31" name="Group 30">
                <a:extLst>
                  <a:ext uri="{FF2B5EF4-FFF2-40B4-BE49-F238E27FC236}">
                    <a16:creationId xmlns:a16="http://schemas.microsoft.com/office/drawing/2014/main" id="{0579034D-38B2-447D-991A-A1019FE2FE23}"/>
                  </a:ext>
                </a:extLst>
              </p:cNvPr>
              <p:cNvGrpSpPr/>
              <p:nvPr/>
            </p:nvGrpSpPr>
            <p:grpSpPr>
              <a:xfrm>
                <a:off x="3448088" y="4177256"/>
                <a:ext cx="1138785" cy="1339387"/>
                <a:chOff x="3448088" y="4177256"/>
                <a:chExt cx="1138785" cy="1339387"/>
              </a:xfrm>
              <a:grpFill/>
            </p:grpSpPr>
            <p:sp>
              <p:nvSpPr>
                <p:cNvPr id="33" name="Freeform: Shape 32">
                  <a:extLst>
                    <a:ext uri="{FF2B5EF4-FFF2-40B4-BE49-F238E27FC236}">
                      <a16:creationId xmlns:a16="http://schemas.microsoft.com/office/drawing/2014/main" id="{EE12F555-20ED-4551-B145-4F0EE78D672C}"/>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4" name="Straight Connector 33">
                  <a:extLst>
                    <a:ext uri="{FF2B5EF4-FFF2-40B4-BE49-F238E27FC236}">
                      <a16:creationId xmlns:a16="http://schemas.microsoft.com/office/drawing/2014/main" id="{23F171D1-9F53-41FE-B111-BE37D3A48C43}"/>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5" name="Straight Connector 34">
                  <a:extLst>
                    <a:ext uri="{FF2B5EF4-FFF2-40B4-BE49-F238E27FC236}">
                      <a16:creationId xmlns:a16="http://schemas.microsoft.com/office/drawing/2014/main" id="{FDACFFDE-AE27-4214-A036-3019A206E66E}"/>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2" name="Straight Connector 31">
                <a:extLst>
                  <a:ext uri="{FF2B5EF4-FFF2-40B4-BE49-F238E27FC236}">
                    <a16:creationId xmlns:a16="http://schemas.microsoft.com/office/drawing/2014/main" id="{3A56985A-B9FA-4EF0-AD35-5AF2EDB33411}"/>
                  </a:ext>
                </a:extLst>
              </p:cNvPr>
              <p:cNvCxnSpPr>
                <a:cxnSpLocks/>
                <a:endCxn id="3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5" name="Group 24">
              <a:extLst>
                <a:ext uri="{FF2B5EF4-FFF2-40B4-BE49-F238E27FC236}">
                  <a16:creationId xmlns:a16="http://schemas.microsoft.com/office/drawing/2014/main" id="{C2059533-DC15-4F4D-92DC-BEFAF58CDB74}"/>
                </a:ext>
              </a:extLst>
            </p:cNvPr>
            <p:cNvGrpSpPr/>
            <p:nvPr/>
          </p:nvGrpSpPr>
          <p:grpSpPr>
            <a:xfrm>
              <a:off x="5932928" y="2114258"/>
              <a:ext cx="207310" cy="243828"/>
              <a:chOff x="3448088" y="4177256"/>
              <a:chExt cx="1138785" cy="1339387"/>
            </a:xfrm>
            <a:solidFill>
              <a:srgbClr val="E6E6E6"/>
            </a:solidFill>
          </p:grpSpPr>
          <p:grpSp>
            <p:nvGrpSpPr>
              <p:cNvPr id="26" name="Group 25">
                <a:extLst>
                  <a:ext uri="{FF2B5EF4-FFF2-40B4-BE49-F238E27FC236}">
                    <a16:creationId xmlns:a16="http://schemas.microsoft.com/office/drawing/2014/main" id="{1142541F-36EA-4ECB-926D-448556EA20F6}"/>
                  </a:ext>
                </a:extLst>
              </p:cNvPr>
              <p:cNvGrpSpPr/>
              <p:nvPr/>
            </p:nvGrpSpPr>
            <p:grpSpPr>
              <a:xfrm>
                <a:off x="3448088" y="4177256"/>
                <a:ext cx="1138785" cy="1339387"/>
                <a:chOff x="3448088" y="4177256"/>
                <a:chExt cx="1138785" cy="1339387"/>
              </a:xfrm>
              <a:grpFill/>
            </p:grpSpPr>
            <p:sp>
              <p:nvSpPr>
                <p:cNvPr id="28" name="Freeform: Shape 27">
                  <a:extLst>
                    <a:ext uri="{FF2B5EF4-FFF2-40B4-BE49-F238E27FC236}">
                      <a16:creationId xmlns:a16="http://schemas.microsoft.com/office/drawing/2014/main" id="{5723298F-C5E4-4700-B5C7-92285DAC1CC6}"/>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29" name="Straight Connector 28">
                  <a:extLst>
                    <a:ext uri="{FF2B5EF4-FFF2-40B4-BE49-F238E27FC236}">
                      <a16:creationId xmlns:a16="http://schemas.microsoft.com/office/drawing/2014/main" id="{44277A22-0C29-42EB-BABC-263E77243164}"/>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0" name="Straight Connector 29">
                  <a:extLst>
                    <a:ext uri="{FF2B5EF4-FFF2-40B4-BE49-F238E27FC236}">
                      <a16:creationId xmlns:a16="http://schemas.microsoft.com/office/drawing/2014/main" id="{7D13CFA8-F5F1-4481-B05A-1E6906CA6B46}"/>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27" name="Straight Connector 26">
                <a:extLst>
                  <a:ext uri="{FF2B5EF4-FFF2-40B4-BE49-F238E27FC236}">
                    <a16:creationId xmlns:a16="http://schemas.microsoft.com/office/drawing/2014/main" id="{AC743546-C051-461E-AB5F-6A0ABD3C261A}"/>
                  </a:ext>
                </a:extLst>
              </p:cNvPr>
              <p:cNvCxnSpPr>
                <a:cxnSpLocks/>
                <a:endCxn id="2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Queries &amp; Jobs</a:t>
            </a:r>
          </a:p>
        </p:txBody>
      </p:sp>
      <p:sp>
        <p:nvSpPr>
          <p:cNvPr id="50" name="Text Placeholder 7">
            <a:extLst>
              <a:ext uri="{FF2B5EF4-FFF2-40B4-BE49-F238E27FC236}">
                <a16:creationId xmlns:a16="http://schemas.microsoft.com/office/drawing/2014/main" id="{98654767-36E1-4A5A-AF51-42A9F8F44866}"/>
              </a:ext>
            </a:extLst>
          </p:cNvPr>
          <p:cNvSpPr txBox="1">
            <a:spLocks/>
          </p:cNvSpPr>
          <p:nvPr/>
        </p:nvSpPr>
        <p:spPr>
          <a:xfrm>
            <a:off x="4884183"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Billions of messages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Scale up and down</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Declarative Message Routes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File Upload</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WebSockets &amp; Multiplexing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Monitor</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Resource Health</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Configuration Management</a:t>
            </a:r>
          </a:p>
        </p:txBody>
      </p:sp>
    </p:spTree>
    <p:extLst>
      <p:ext uri="{BB962C8B-B14F-4D97-AF65-F5344CB8AC3E}">
        <p14:creationId xmlns:p14="http://schemas.microsoft.com/office/powerpoint/2010/main" val="5290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46211"/>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bold" panose="020B0702040204020203" pitchFamily="34" charset="0"/>
                <a:cs typeface="Segoe UI Semibold" panose="020B0702040204020203" pitchFamily="34" charset="0"/>
              </a:rPr>
              <a:t>Bi-directional communication</a:t>
            </a:r>
          </a:p>
          <a:p>
            <a:pPr lvl="1"/>
            <a:endParaRPr lang="en-US" sz="1600" dirty="0">
              <a:latin typeface="Segoe UI Semibold" panose="020B0702040204020203" pitchFamily="34" charset="0"/>
              <a:cs typeface="Segoe UI Semibold" panose="020B0702040204020203" pitchFamily="34" charset="0"/>
            </a:endParaRPr>
          </a:p>
        </p:txBody>
      </p:sp>
      <p:sp>
        <p:nvSpPr>
          <p:cNvPr id="12" name="Text Placeholder 7">
            <a:extLst>
              <a:ext uri="{FF2B5EF4-FFF2-40B4-BE49-F238E27FC236}">
                <a16:creationId xmlns:a16="http://schemas.microsoft.com/office/drawing/2014/main" id="{FE863A1D-08EC-4E63-9447-761D162DA11A}"/>
              </a:ext>
            </a:extLst>
          </p:cNvPr>
          <p:cNvSpPr>
            <a:spLocks noGrp="1"/>
          </p:cNvSpPr>
          <p:nvPr/>
        </p:nvSpPr>
        <p:spPr>
          <a:xfrm>
            <a:off x="4878535" y="2646211"/>
            <a:ext cx="4731947" cy="732508"/>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bold" panose="020B0702040204020203" pitchFamily="34" charset="0"/>
                <a:cs typeface="Segoe UI Semibold" panose="020B0702040204020203" pitchFamily="34" charset="0"/>
              </a:rPr>
              <a:t>Enterprise scale &amp; integration</a:t>
            </a:r>
          </a:p>
          <a:p>
            <a:pPr lvl="1"/>
            <a:endParaRPr lang="en-US" sz="1600" dirty="0">
              <a:latin typeface="Segoe UI Semibold" panose="020B0702040204020203" pitchFamily="34" charset="0"/>
              <a:cs typeface="Segoe UI Semibold" panose="020B0702040204020203" pitchFamily="34" charset="0"/>
            </a:endParaRPr>
          </a:p>
        </p:txBody>
      </p:sp>
      <p:sp>
        <p:nvSpPr>
          <p:cNvPr id="13" name="Text Placeholder 8">
            <a:extLst>
              <a:ext uri="{FF2B5EF4-FFF2-40B4-BE49-F238E27FC236}">
                <a16:creationId xmlns:a16="http://schemas.microsoft.com/office/drawing/2014/main" id="{E97FE138-7776-40A6-8F15-07DC79F8095D}"/>
              </a:ext>
            </a:extLst>
          </p:cNvPr>
          <p:cNvSpPr>
            <a:spLocks noGrp="1"/>
          </p:cNvSpPr>
          <p:nvPr/>
        </p:nvSpPr>
        <p:spPr>
          <a:xfrm>
            <a:off x="8739236" y="2646211"/>
            <a:ext cx="3749675" cy="800219"/>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Segoe UI Semibold" panose="020B0702040204020203" pitchFamily="34" charset="0"/>
                <a:cs typeface="Segoe UI Semibold" panose="020B0702040204020203" pitchFamily="34" charset="0"/>
              </a:rPr>
              <a:t>End-to-End Security</a:t>
            </a:r>
          </a:p>
          <a:p>
            <a:endParaRPr lang="en-US" sz="2000" dirty="0">
              <a:latin typeface="Segoe UI Semibold" panose="020B0702040204020203" pitchFamily="34" charset="0"/>
              <a:cs typeface="Segoe UI Semibold" panose="020B0702040204020203" pitchFamily="34" charset="0"/>
            </a:endParaRPr>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 name="Group 1">
            <a:extLst>
              <a:ext uri="{FF2B5EF4-FFF2-40B4-BE49-F238E27FC236}">
                <a16:creationId xmlns:a16="http://schemas.microsoft.com/office/drawing/2014/main" id="{01DC6E45-5AB7-41F9-AE45-12B1B26DF161}"/>
              </a:ext>
            </a:extLst>
          </p:cNvPr>
          <p:cNvGrpSpPr/>
          <p:nvPr/>
        </p:nvGrpSpPr>
        <p:grpSpPr>
          <a:xfrm>
            <a:off x="5932928" y="1870430"/>
            <a:ext cx="725552" cy="731484"/>
            <a:chOff x="5932928" y="1870430"/>
            <a:chExt cx="725552" cy="731484"/>
          </a:xfrm>
        </p:grpSpPr>
        <p:sp>
          <p:nvSpPr>
            <p:cNvPr id="21" name="Arrow: Up-Down 20">
              <a:extLst>
                <a:ext uri="{FF2B5EF4-FFF2-40B4-BE49-F238E27FC236}">
                  <a16:creationId xmlns:a16="http://schemas.microsoft.com/office/drawing/2014/main" id="{3128B9AB-05D5-47FA-95E8-19AF5CCF3E8B}"/>
                </a:ext>
              </a:extLst>
            </p:cNvPr>
            <p:cNvSpPr/>
            <p:nvPr/>
          </p:nvSpPr>
          <p:spPr bwMode="auto">
            <a:xfrm>
              <a:off x="6036607" y="1946931"/>
              <a:ext cx="518195" cy="575771"/>
            </a:xfrm>
            <a:prstGeom prst="upDownArrow">
              <a:avLst>
                <a:gd name="adj1" fmla="val 100000"/>
                <a:gd name="adj2" fmla="val 24391"/>
              </a:avLst>
            </a:pr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nvGrpSpPr>
            <p:cNvPr id="22" name="Group 21">
              <a:extLst>
                <a:ext uri="{FF2B5EF4-FFF2-40B4-BE49-F238E27FC236}">
                  <a16:creationId xmlns:a16="http://schemas.microsoft.com/office/drawing/2014/main" id="{5C77C34A-683B-49CF-9C69-5F02E5859BDB}"/>
                </a:ext>
              </a:extLst>
            </p:cNvPr>
            <p:cNvGrpSpPr/>
            <p:nvPr/>
          </p:nvGrpSpPr>
          <p:grpSpPr>
            <a:xfrm>
              <a:off x="6184163" y="1870430"/>
              <a:ext cx="207310" cy="243828"/>
              <a:chOff x="3448088" y="4177256"/>
              <a:chExt cx="1138785" cy="1339387"/>
            </a:xfrm>
            <a:solidFill>
              <a:srgbClr val="E6E6E6"/>
            </a:solidFill>
          </p:grpSpPr>
          <p:grpSp>
            <p:nvGrpSpPr>
              <p:cNvPr id="41" name="Group 40">
                <a:extLst>
                  <a:ext uri="{FF2B5EF4-FFF2-40B4-BE49-F238E27FC236}">
                    <a16:creationId xmlns:a16="http://schemas.microsoft.com/office/drawing/2014/main" id="{00BC448C-9734-4A2F-9A3D-A1EAD5657BF9}"/>
                  </a:ext>
                </a:extLst>
              </p:cNvPr>
              <p:cNvGrpSpPr/>
              <p:nvPr/>
            </p:nvGrpSpPr>
            <p:grpSpPr>
              <a:xfrm>
                <a:off x="3448088" y="4177256"/>
                <a:ext cx="1138785" cy="1339387"/>
                <a:chOff x="3448088" y="4177256"/>
                <a:chExt cx="1138785" cy="1339387"/>
              </a:xfrm>
              <a:grpFill/>
            </p:grpSpPr>
            <p:sp>
              <p:nvSpPr>
                <p:cNvPr id="43" name="Freeform: Shape 42">
                  <a:extLst>
                    <a:ext uri="{FF2B5EF4-FFF2-40B4-BE49-F238E27FC236}">
                      <a16:creationId xmlns:a16="http://schemas.microsoft.com/office/drawing/2014/main" id="{741111FE-4B4E-4548-A096-FBE5D012979E}"/>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44" name="Straight Connector 43">
                  <a:extLst>
                    <a:ext uri="{FF2B5EF4-FFF2-40B4-BE49-F238E27FC236}">
                      <a16:creationId xmlns:a16="http://schemas.microsoft.com/office/drawing/2014/main" id="{38040348-26A8-4142-B072-4849DEB1FDA8}"/>
                    </a:ext>
                  </a:extLst>
                </p:cNvPr>
                <p:cNvCxnSpPr>
                  <a:cxnSpLocks/>
                </p:cNvCxnSpPr>
                <p:nvPr/>
              </p:nvCxnSpPr>
              <p:spPr>
                <a:xfrm flipV="1">
                  <a:off x="4019187" y="4532301"/>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5" name="Straight Connector 44">
                  <a:extLst>
                    <a:ext uri="{FF2B5EF4-FFF2-40B4-BE49-F238E27FC236}">
                      <a16:creationId xmlns:a16="http://schemas.microsoft.com/office/drawing/2014/main" id="{EF6C2905-9C25-4C34-9AF9-1E0323C15D44}"/>
                    </a:ext>
                  </a:extLst>
                </p:cNvPr>
                <p:cNvCxnSpPr>
                  <a:cxnSpLocks/>
                </p:cNvCxnSpPr>
                <p:nvPr/>
              </p:nvCxnSpPr>
              <p:spPr>
                <a:xfrm flipH="1" flipV="1">
                  <a:off x="3454309" y="4532300"/>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42" name="Straight Connector 41">
                <a:extLst>
                  <a:ext uri="{FF2B5EF4-FFF2-40B4-BE49-F238E27FC236}">
                    <a16:creationId xmlns:a16="http://schemas.microsoft.com/office/drawing/2014/main" id="{617C4864-8889-490C-BDF5-0BB9ED3FCDC6}"/>
                  </a:ext>
                </a:extLst>
              </p:cNvPr>
              <p:cNvCxnSpPr>
                <a:cxnSpLocks/>
                <a:endCxn id="4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3" name="Group 22">
              <a:extLst>
                <a:ext uri="{FF2B5EF4-FFF2-40B4-BE49-F238E27FC236}">
                  <a16:creationId xmlns:a16="http://schemas.microsoft.com/office/drawing/2014/main" id="{756E8590-660A-4A1E-A8C9-81EEF87FC3F5}"/>
                </a:ext>
              </a:extLst>
            </p:cNvPr>
            <p:cNvGrpSpPr/>
            <p:nvPr/>
          </p:nvGrpSpPr>
          <p:grpSpPr>
            <a:xfrm>
              <a:off x="6451170" y="2114258"/>
              <a:ext cx="207310" cy="243828"/>
              <a:chOff x="3448088" y="4177256"/>
              <a:chExt cx="1138785" cy="1339387"/>
            </a:xfrm>
            <a:solidFill>
              <a:srgbClr val="E6E6E6"/>
            </a:solidFill>
          </p:grpSpPr>
          <p:grpSp>
            <p:nvGrpSpPr>
              <p:cNvPr id="36" name="Group 35">
                <a:extLst>
                  <a:ext uri="{FF2B5EF4-FFF2-40B4-BE49-F238E27FC236}">
                    <a16:creationId xmlns:a16="http://schemas.microsoft.com/office/drawing/2014/main" id="{87177AB8-E13E-47D4-BE2C-D02434BCB103}"/>
                  </a:ext>
                </a:extLst>
              </p:cNvPr>
              <p:cNvGrpSpPr/>
              <p:nvPr/>
            </p:nvGrpSpPr>
            <p:grpSpPr>
              <a:xfrm>
                <a:off x="3448088" y="4177256"/>
                <a:ext cx="1138785" cy="1339387"/>
                <a:chOff x="3448088" y="4177256"/>
                <a:chExt cx="1138785" cy="1339387"/>
              </a:xfrm>
              <a:grpFill/>
            </p:grpSpPr>
            <p:sp>
              <p:nvSpPr>
                <p:cNvPr id="38" name="Freeform: Shape 37">
                  <a:extLst>
                    <a:ext uri="{FF2B5EF4-FFF2-40B4-BE49-F238E27FC236}">
                      <a16:creationId xmlns:a16="http://schemas.microsoft.com/office/drawing/2014/main" id="{3DB31803-8F0C-4D97-B7C9-575E3F76F92F}"/>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9" name="Straight Connector 38">
                  <a:extLst>
                    <a:ext uri="{FF2B5EF4-FFF2-40B4-BE49-F238E27FC236}">
                      <a16:creationId xmlns:a16="http://schemas.microsoft.com/office/drawing/2014/main" id="{DD02AD82-0BD0-459B-979C-9EDAF86D0462}"/>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0" name="Straight Connector 39">
                  <a:extLst>
                    <a:ext uri="{FF2B5EF4-FFF2-40B4-BE49-F238E27FC236}">
                      <a16:creationId xmlns:a16="http://schemas.microsoft.com/office/drawing/2014/main" id="{73C613BE-466E-41A9-8D7B-63A0E4AD6E83}"/>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7" name="Straight Connector 36">
                <a:extLst>
                  <a:ext uri="{FF2B5EF4-FFF2-40B4-BE49-F238E27FC236}">
                    <a16:creationId xmlns:a16="http://schemas.microsoft.com/office/drawing/2014/main" id="{FC115FB8-B802-4F08-AC3D-7189BABB629E}"/>
                  </a:ext>
                </a:extLst>
              </p:cNvPr>
              <p:cNvCxnSpPr>
                <a:cxnSpLocks/>
                <a:endCxn id="3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4" name="Group 23">
              <a:extLst>
                <a:ext uri="{FF2B5EF4-FFF2-40B4-BE49-F238E27FC236}">
                  <a16:creationId xmlns:a16="http://schemas.microsoft.com/office/drawing/2014/main" id="{1CCBB196-EABF-4D20-B60C-BCA9D5719B21}"/>
                </a:ext>
              </a:extLst>
            </p:cNvPr>
            <p:cNvGrpSpPr/>
            <p:nvPr/>
          </p:nvGrpSpPr>
          <p:grpSpPr>
            <a:xfrm>
              <a:off x="6184163" y="2358086"/>
              <a:ext cx="207310" cy="243828"/>
              <a:chOff x="3448088" y="4177256"/>
              <a:chExt cx="1138785" cy="1339387"/>
            </a:xfrm>
            <a:solidFill>
              <a:srgbClr val="E6E6E6"/>
            </a:solidFill>
          </p:grpSpPr>
          <p:grpSp>
            <p:nvGrpSpPr>
              <p:cNvPr id="31" name="Group 30">
                <a:extLst>
                  <a:ext uri="{FF2B5EF4-FFF2-40B4-BE49-F238E27FC236}">
                    <a16:creationId xmlns:a16="http://schemas.microsoft.com/office/drawing/2014/main" id="{0579034D-38B2-447D-991A-A1019FE2FE23}"/>
                  </a:ext>
                </a:extLst>
              </p:cNvPr>
              <p:cNvGrpSpPr/>
              <p:nvPr/>
            </p:nvGrpSpPr>
            <p:grpSpPr>
              <a:xfrm>
                <a:off x="3448088" y="4177256"/>
                <a:ext cx="1138785" cy="1339387"/>
                <a:chOff x="3448088" y="4177256"/>
                <a:chExt cx="1138785" cy="1339387"/>
              </a:xfrm>
              <a:grpFill/>
            </p:grpSpPr>
            <p:sp>
              <p:nvSpPr>
                <p:cNvPr id="33" name="Freeform: Shape 32">
                  <a:extLst>
                    <a:ext uri="{FF2B5EF4-FFF2-40B4-BE49-F238E27FC236}">
                      <a16:creationId xmlns:a16="http://schemas.microsoft.com/office/drawing/2014/main" id="{EE12F555-20ED-4551-B145-4F0EE78D672C}"/>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4" name="Straight Connector 33">
                  <a:extLst>
                    <a:ext uri="{FF2B5EF4-FFF2-40B4-BE49-F238E27FC236}">
                      <a16:creationId xmlns:a16="http://schemas.microsoft.com/office/drawing/2014/main" id="{23F171D1-9F53-41FE-B111-BE37D3A48C43}"/>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5" name="Straight Connector 34">
                  <a:extLst>
                    <a:ext uri="{FF2B5EF4-FFF2-40B4-BE49-F238E27FC236}">
                      <a16:creationId xmlns:a16="http://schemas.microsoft.com/office/drawing/2014/main" id="{FDACFFDE-AE27-4214-A036-3019A206E66E}"/>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2" name="Straight Connector 31">
                <a:extLst>
                  <a:ext uri="{FF2B5EF4-FFF2-40B4-BE49-F238E27FC236}">
                    <a16:creationId xmlns:a16="http://schemas.microsoft.com/office/drawing/2014/main" id="{3A56985A-B9FA-4EF0-AD35-5AF2EDB33411}"/>
                  </a:ext>
                </a:extLst>
              </p:cNvPr>
              <p:cNvCxnSpPr>
                <a:cxnSpLocks/>
                <a:endCxn id="3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5" name="Group 24">
              <a:extLst>
                <a:ext uri="{FF2B5EF4-FFF2-40B4-BE49-F238E27FC236}">
                  <a16:creationId xmlns:a16="http://schemas.microsoft.com/office/drawing/2014/main" id="{C2059533-DC15-4F4D-92DC-BEFAF58CDB74}"/>
                </a:ext>
              </a:extLst>
            </p:cNvPr>
            <p:cNvGrpSpPr/>
            <p:nvPr/>
          </p:nvGrpSpPr>
          <p:grpSpPr>
            <a:xfrm>
              <a:off x="5932928" y="2114258"/>
              <a:ext cx="207310" cy="243828"/>
              <a:chOff x="3448088" y="4177256"/>
              <a:chExt cx="1138785" cy="1339387"/>
            </a:xfrm>
            <a:solidFill>
              <a:srgbClr val="E6E6E6"/>
            </a:solidFill>
          </p:grpSpPr>
          <p:grpSp>
            <p:nvGrpSpPr>
              <p:cNvPr id="26" name="Group 25">
                <a:extLst>
                  <a:ext uri="{FF2B5EF4-FFF2-40B4-BE49-F238E27FC236}">
                    <a16:creationId xmlns:a16="http://schemas.microsoft.com/office/drawing/2014/main" id="{1142541F-36EA-4ECB-926D-448556EA20F6}"/>
                  </a:ext>
                </a:extLst>
              </p:cNvPr>
              <p:cNvGrpSpPr/>
              <p:nvPr/>
            </p:nvGrpSpPr>
            <p:grpSpPr>
              <a:xfrm>
                <a:off x="3448088" y="4177256"/>
                <a:ext cx="1138785" cy="1339387"/>
                <a:chOff x="3448088" y="4177256"/>
                <a:chExt cx="1138785" cy="1339387"/>
              </a:xfrm>
              <a:grpFill/>
            </p:grpSpPr>
            <p:sp>
              <p:nvSpPr>
                <p:cNvPr id="28" name="Freeform: Shape 27">
                  <a:extLst>
                    <a:ext uri="{FF2B5EF4-FFF2-40B4-BE49-F238E27FC236}">
                      <a16:creationId xmlns:a16="http://schemas.microsoft.com/office/drawing/2014/main" id="{5723298F-C5E4-4700-B5C7-92285DAC1CC6}"/>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29" name="Straight Connector 28">
                  <a:extLst>
                    <a:ext uri="{FF2B5EF4-FFF2-40B4-BE49-F238E27FC236}">
                      <a16:creationId xmlns:a16="http://schemas.microsoft.com/office/drawing/2014/main" id="{44277A22-0C29-42EB-BABC-263E77243164}"/>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0" name="Straight Connector 29">
                  <a:extLst>
                    <a:ext uri="{FF2B5EF4-FFF2-40B4-BE49-F238E27FC236}">
                      <a16:creationId xmlns:a16="http://schemas.microsoft.com/office/drawing/2014/main" id="{7D13CFA8-F5F1-4481-B05A-1E6906CA6B46}"/>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27" name="Straight Connector 26">
                <a:extLst>
                  <a:ext uri="{FF2B5EF4-FFF2-40B4-BE49-F238E27FC236}">
                    <a16:creationId xmlns:a16="http://schemas.microsoft.com/office/drawing/2014/main" id="{AC743546-C051-461E-AB5F-6A0ABD3C261A}"/>
                  </a:ext>
                </a:extLst>
              </p:cNvPr>
              <p:cNvCxnSpPr>
                <a:cxnSpLocks/>
                <a:endCxn id="2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nvGrpSpPr>
          <p:cNvPr id="4" name="Group 3">
            <a:extLst>
              <a:ext uri="{FF2B5EF4-FFF2-40B4-BE49-F238E27FC236}">
                <a16:creationId xmlns:a16="http://schemas.microsoft.com/office/drawing/2014/main" id="{F855D997-537B-471E-BD55-11C69C7A1DAC}"/>
              </a:ext>
            </a:extLst>
          </p:cNvPr>
          <p:cNvGrpSpPr/>
          <p:nvPr/>
        </p:nvGrpSpPr>
        <p:grpSpPr>
          <a:xfrm>
            <a:off x="10051536" y="1818508"/>
            <a:ext cx="518226" cy="720751"/>
            <a:chOff x="10051536" y="1818508"/>
            <a:chExt cx="518226" cy="720751"/>
          </a:xfrm>
        </p:grpSpPr>
        <p:sp>
          <p:nvSpPr>
            <p:cNvPr id="47" name="key_3">
              <a:extLst>
                <a:ext uri="{FF2B5EF4-FFF2-40B4-BE49-F238E27FC236}">
                  <a16:creationId xmlns:a16="http://schemas.microsoft.com/office/drawing/2014/main" id="{331D8125-4E14-4BF2-BB1F-01C867D4E755}"/>
                </a:ext>
              </a:extLst>
            </p:cNvPr>
            <p:cNvSpPr>
              <a:spLocks noChangeAspect="1" noEditPoints="1"/>
            </p:cNvSpPr>
            <p:nvPr/>
          </p:nvSpPr>
          <p:spPr bwMode="auto">
            <a:xfrm rot="16200000">
              <a:off x="10264960" y="2163373"/>
              <a:ext cx="123924" cy="310435"/>
            </a:xfrm>
            <a:custGeom>
              <a:avLst/>
              <a:gdLst>
                <a:gd name="T0" fmla="*/ 0 w 134"/>
                <a:gd name="T1" fmla="*/ 33 h 343"/>
                <a:gd name="T2" fmla="*/ 33 w 134"/>
                <a:gd name="T3" fmla="*/ 0 h 343"/>
                <a:gd name="T4" fmla="*/ 101 w 134"/>
                <a:gd name="T5" fmla="*/ 0 h 343"/>
                <a:gd name="T6" fmla="*/ 134 w 134"/>
                <a:gd name="T7" fmla="*/ 33 h 343"/>
                <a:gd name="T8" fmla="*/ 134 w 134"/>
                <a:gd name="T9" fmla="*/ 113 h 343"/>
                <a:gd name="T10" fmla="*/ 101 w 134"/>
                <a:gd name="T11" fmla="*/ 146 h 343"/>
                <a:gd name="T12" fmla="*/ 33 w 134"/>
                <a:gd name="T13" fmla="*/ 146 h 343"/>
                <a:gd name="T14" fmla="*/ 0 w 134"/>
                <a:gd name="T15" fmla="*/ 113 h 343"/>
                <a:gd name="T16" fmla="*/ 0 w 134"/>
                <a:gd name="T17" fmla="*/ 33 h 343"/>
                <a:gd name="T18" fmla="*/ 67 w 134"/>
                <a:gd name="T19" fmla="*/ 69 h 343"/>
                <a:gd name="T20" fmla="*/ 79 w 134"/>
                <a:gd name="T21" fmla="*/ 57 h 343"/>
                <a:gd name="T22" fmla="*/ 67 w 134"/>
                <a:gd name="T23" fmla="*/ 44 h 343"/>
                <a:gd name="T24" fmla="*/ 55 w 134"/>
                <a:gd name="T25" fmla="*/ 57 h 343"/>
                <a:gd name="T26" fmla="*/ 67 w 134"/>
                <a:gd name="T27" fmla="*/ 69 h 343"/>
                <a:gd name="T28" fmla="*/ 42 w 134"/>
                <a:gd name="T29" fmla="*/ 146 h 343"/>
                <a:gd name="T30" fmla="*/ 42 w 134"/>
                <a:gd name="T31" fmla="*/ 235 h 343"/>
                <a:gd name="T32" fmla="*/ 60 w 134"/>
                <a:gd name="T33" fmla="*/ 253 h 343"/>
                <a:gd name="T34" fmla="*/ 42 w 134"/>
                <a:gd name="T35" fmla="*/ 268 h 343"/>
                <a:gd name="T36" fmla="*/ 42 w 134"/>
                <a:gd name="T37" fmla="*/ 290 h 343"/>
                <a:gd name="T38" fmla="*/ 60 w 134"/>
                <a:gd name="T39" fmla="*/ 308 h 343"/>
                <a:gd name="T40" fmla="*/ 42 w 134"/>
                <a:gd name="T41" fmla="*/ 324 h 343"/>
                <a:gd name="T42" fmla="*/ 42 w 134"/>
                <a:gd name="T43" fmla="*/ 343 h 343"/>
                <a:gd name="T44" fmla="*/ 83 w 134"/>
                <a:gd name="T45" fmla="*/ 343 h 343"/>
                <a:gd name="T46" fmla="*/ 92 w 134"/>
                <a:gd name="T47" fmla="*/ 332 h 343"/>
                <a:gd name="T48" fmla="*/ 92 w 134"/>
                <a:gd name="T49" fmla="*/ 1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343">
                  <a:moveTo>
                    <a:pt x="0" y="33"/>
                  </a:moveTo>
                  <a:cubicBezTo>
                    <a:pt x="0" y="15"/>
                    <a:pt x="15" y="0"/>
                    <a:pt x="33" y="0"/>
                  </a:cubicBezTo>
                  <a:cubicBezTo>
                    <a:pt x="101" y="0"/>
                    <a:pt x="101" y="0"/>
                    <a:pt x="101" y="0"/>
                  </a:cubicBezTo>
                  <a:cubicBezTo>
                    <a:pt x="119" y="0"/>
                    <a:pt x="134" y="15"/>
                    <a:pt x="134" y="33"/>
                  </a:cubicBezTo>
                  <a:cubicBezTo>
                    <a:pt x="134" y="113"/>
                    <a:pt x="134" y="113"/>
                    <a:pt x="134" y="113"/>
                  </a:cubicBezTo>
                  <a:cubicBezTo>
                    <a:pt x="134" y="131"/>
                    <a:pt x="119" y="146"/>
                    <a:pt x="101" y="146"/>
                  </a:cubicBezTo>
                  <a:cubicBezTo>
                    <a:pt x="33" y="146"/>
                    <a:pt x="33" y="146"/>
                    <a:pt x="33" y="146"/>
                  </a:cubicBezTo>
                  <a:cubicBezTo>
                    <a:pt x="15" y="146"/>
                    <a:pt x="0" y="131"/>
                    <a:pt x="0" y="113"/>
                  </a:cubicBezTo>
                  <a:lnTo>
                    <a:pt x="0" y="33"/>
                  </a:lnTo>
                  <a:close/>
                  <a:moveTo>
                    <a:pt x="67" y="69"/>
                  </a:moveTo>
                  <a:cubicBezTo>
                    <a:pt x="74" y="69"/>
                    <a:pt x="79" y="63"/>
                    <a:pt x="79" y="57"/>
                  </a:cubicBezTo>
                  <a:cubicBezTo>
                    <a:pt x="79" y="50"/>
                    <a:pt x="74" y="44"/>
                    <a:pt x="67" y="44"/>
                  </a:cubicBezTo>
                  <a:cubicBezTo>
                    <a:pt x="60" y="44"/>
                    <a:pt x="55" y="50"/>
                    <a:pt x="55" y="57"/>
                  </a:cubicBezTo>
                  <a:cubicBezTo>
                    <a:pt x="55" y="63"/>
                    <a:pt x="60" y="69"/>
                    <a:pt x="67" y="69"/>
                  </a:cubicBezTo>
                  <a:close/>
                  <a:moveTo>
                    <a:pt x="42" y="146"/>
                  </a:moveTo>
                  <a:cubicBezTo>
                    <a:pt x="42" y="235"/>
                    <a:pt x="42" y="235"/>
                    <a:pt x="42" y="235"/>
                  </a:cubicBezTo>
                  <a:cubicBezTo>
                    <a:pt x="60" y="253"/>
                    <a:pt x="60" y="253"/>
                    <a:pt x="60" y="253"/>
                  </a:cubicBezTo>
                  <a:cubicBezTo>
                    <a:pt x="42" y="268"/>
                    <a:pt x="42" y="268"/>
                    <a:pt x="42" y="268"/>
                  </a:cubicBezTo>
                  <a:cubicBezTo>
                    <a:pt x="42" y="290"/>
                    <a:pt x="42" y="290"/>
                    <a:pt x="42" y="290"/>
                  </a:cubicBezTo>
                  <a:cubicBezTo>
                    <a:pt x="60" y="308"/>
                    <a:pt x="60" y="308"/>
                    <a:pt x="60" y="308"/>
                  </a:cubicBezTo>
                  <a:cubicBezTo>
                    <a:pt x="42" y="324"/>
                    <a:pt x="42" y="324"/>
                    <a:pt x="42" y="324"/>
                  </a:cubicBezTo>
                  <a:cubicBezTo>
                    <a:pt x="42" y="343"/>
                    <a:pt x="42" y="343"/>
                    <a:pt x="42" y="343"/>
                  </a:cubicBezTo>
                  <a:cubicBezTo>
                    <a:pt x="83" y="343"/>
                    <a:pt x="83" y="343"/>
                    <a:pt x="83" y="343"/>
                  </a:cubicBezTo>
                  <a:cubicBezTo>
                    <a:pt x="88" y="343"/>
                    <a:pt x="92" y="338"/>
                    <a:pt x="92" y="332"/>
                  </a:cubicBezTo>
                  <a:cubicBezTo>
                    <a:pt x="92" y="146"/>
                    <a:pt x="92" y="146"/>
                    <a:pt x="92" y="146"/>
                  </a:cubicBezTo>
                </a:path>
              </a:pathLst>
            </a:custGeom>
            <a:noFill/>
            <a:ln w="28575" cap="rnd">
              <a:solidFill>
                <a:schemeClr val="tx2"/>
              </a:solidFill>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48" name="lock">
              <a:extLst>
                <a:ext uri="{FF2B5EF4-FFF2-40B4-BE49-F238E27FC236}">
                  <a16:creationId xmlns:a16="http://schemas.microsoft.com/office/drawing/2014/main" id="{B41A2A93-1F24-4380-AFBF-90C42599FE2A}"/>
                </a:ext>
              </a:extLst>
            </p:cNvPr>
            <p:cNvSpPr>
              <a:spLocks noChangeAspect="1" noEditPoints="1"/>
            </p:cNvSpPr>
            <p:nvPr/>
          </p:nvSpPr>
          <p:spPr bwMode="auto">
            <a:xfrm>
              <a:off x="10051536" y="1818508"/>
              <a:ext cx="518226" cy="720751"/>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38100" cap="rnd">
              <a:solidFill>
                <a:schemeClr val="accent3">
                  <a:lumMod val="50000"/>
                </a:schemeClr>
              </a:solidFill>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Queries &amp; Jobs</a:t>
            </a:r>
          </a:p>
        </p:txBody>
      </p:sp>
      <p:sp>
        <p:nvSpPr>
          <p:cNvPr id="50" name="Text Placeholder 7">
            <a:extLst>
              <a:ext uri="{FF2B5EF4-FFF2-40B4-BE49-F238E27FC236}">
                <a16:creationId xmlns:a16="http://schemas.microsoft.com/office/drawing/2014/main" id="{98654767-36E1-4A5A-AF51-42A9F8F44866}"/>
              </a:ext>
            </a:extLst>
          </p:cNvPr>
          <p:cNvSpPr txBox="1">
            <a:spLocks/>
          </p:cNvSpPr>
          <p:nvPr/>
        </p:nvSpPr>
        <p:spPr>
          <a:xfrm>
            <a:off x="4884183"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Billions of messages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Scale up and down</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Declarative Message Routes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File Upload</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WebSockets &amp; Multiplexing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Monitor</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Resource Health</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Configuration Management</a:t>
            </a:r>
          </a:p>
        </p:txBody>
      </p:sp>
      <p:sp>
        <p:nvSpPr>
          <p:cNvPr id="51" name="Text Placeholder 8">
            <a:extLst>
              <a:ext uri="{FF2B5EF4-FFF2-40B4-BE49-F238E27FC236}">
                <a16:creationId xmlns:a16="http://schemas.microsoft.com/office/drawing/2014/main" id="{B47ACDC3-130F-4C0A-B7A6-6CE283DBA3F7}"/>
              </a:ext>
            </a:extLst>
          </p:cNvPr>
          <p:cNvSpPr txBox="1">
            <a:spLocks/>
          </p:cNvSpPr>
          <p:nvPr/>
        </p:nvSpPr>
        <p:spPr>
          <a:xfrm>
            <a:off x="8739236" y="3046321"/>
            <a:ext cx="3749040" cy="3077766"/>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Per Device Certificates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Per Device Enable/Disable</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TLS Security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X.509 Support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IP Whitelisting/Blacklisting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Shared Access Polices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Firmware/Software Updates</a:t>
            </a:r>
          </a:p>
          <a:p>
            <a:pPr marL="0" marR="0" lvl="0" indent="0" algn="l" defTabSz="932742" rtl="0" eaLnBrk="1" fontAlgn="auto" latinLnBrk="0" hangingPunct="1">
              <a:lnSpc>
                <a:spcPct val="90000"/>
              </a:lnSpc>
              <a:spcBef>
                <a:spcPts val="18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effectLst/>
              <a:uLnTx/>
              <a:uFillTx/>
              <a:latin typeface="Segoe UI Semilight"/>
              <a:ea typeface="+mn-ea"/>
              <a:cs typeface="+mn-cs"/>
            </a:endParaRPr>
          </a:p>
        </p:txBody>
      </p:sp>
    </p:spTree>
    <p:extLst>
      <p:ext uri="{BB962C8B-B14F-4D97-AF65-F5344CB8AC3E}">
        <p14:creationId xmlns:p14="http://schemas.microsoft.com/office/powerpoint/2010/main" val="2119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bwMode="auto">
          <a:xfrm>
            <a:off x="874817" y="967936"/>
            <a:ext cx="5553853" cy="5553851"/>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5756958" y="967936"/>
            <a:ext cx="5553853" cy="5553851"/>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cs typeface="Segoe UI" pitchFamily="34" charset="0"/>
            </a:endParaRPr>
          </a:p>
        </p:txBody>
      </p:sp>
      <p:sp>
        <p:nvSpPr>
          <p:cNvPr id="144" name="Rectangle 143"/>
          <p:cNvSpPr/>
          <p:nvPr/>
        </p:nvSpPr>
        <p:spPr>
          <a:xfrm>
            <a:off x="9047541" y="4090072"/>
            <a:ext cx="2196241" cy="1244672"/>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Device Management</a:t>
            </a:r>
          </a:p>
          <a:p>
            <a:pPr algn="ctr" defTabSz="895728">
              <a:spcAft>
                <a:spcPts val="687"/>
              </a:spcAft>
              <a:defRPr/>
            </a:pPr>
            <a:r>
              <a:rPr lang="en-US" sz="1400" dirty="0">
                <a:solidFill>
                  <a:prstClr val="black"/>
                </a:solidFill>
                <a:latin typeface="Segoe UI Semilight"/>
              </a:rPr>
              <a:t>Device Recovery</a:t>
            </a:r>
          </a:p>
          <a:p>
            <a:pPr algn="ctr" defTabSz="895728">
              <a:spcAft>
                <a:spcPts val="687"/>
              </a:spcAft>
              <a:defRPr/>
            </a:pPr>
            <a:r>
              <a:rPr lang="en-US" sz="1400" dirty="0">
                <a:solidFill>
                  <a:prstClr val="black"/>
                </a:solidFill>
                <a:latin typeface="Segoe UI Semilight"/>
              </a:rPr>
              <a:t>Device-specific</a:t>
            </a:r>
            <a:br>
              <a:rPr lang="en-US" sz="1400" dirty="0">
                <a:solidFill>
                  <a:prstClr val="black"/>
                </a:solidFill>
                <a:latin typeface="Segoe UI Semilight"/>
              </a:rPr>
            </a:br>
            <a:r>
              <a:rPr lang="en-US" sz="1400" dirty="0">
                <a:solidFill>
                  <a:prstClr val="black"/>
                </a:solidFill>
                <a:latin typeface="Segoe UI Semilight"/>
              </a:rPr>
              <a:t>repudiation</a:t>
            </a:r>
          </a:p>
        </p:txBody>
      </p:sp>
      <p:sp>
        <p:nvSpPr>
          <p:cNvPr id="145" name="Rectangle 144"/>
          <p:cNvSpPr/>
          <p:nvPr/>
        </p:nvSpPr>
        <p:spPr>
          <a:xfrm>
            <a:off x="941844" y="4090072"/>
            <a:ext cx="2196241" cy="556026"/>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Trusted Platform Module (TPM)</a:t>
            </a:r>
          </a:p>
        </p:txBody>
      </p:sp>
      <p:sp>
        <p:nvSpPr>
          <p:cNvPr id="146" name="Rectangle 145"/>
          <p:cNvSpPr/>
          <p:nvPr/>
        </p:nvSpPr>
        <p:spPr>
          <a:xfrm>
            <a:off x="2952503" y="4090072"/>
            <a:ext cx="2196241" cy="507514"/>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Device Guard</a:t>
            </a:r>
          </a:p>
        </p:txBody>
      </p:sp>
      <p:sp>
        <p:nvSpPr>
          <p:cNvPr id="147" name="Rectangle 146"/>
          <p:cNvSpPr/>
          <p:nvPr/>
        </p:nvSpPr>
        <p:spPr>
          <a:xfrm>
            <a:off x="4855199" y="4070409"/>
            <a:ext cx="2402528" cy="997214"/>
          </a:xfrm>
          <a:prstGeom prst="rect">
            <a:avLst/>
          </a:prstGeom>
          <a:solidFill>
            <a:schemeClr val="bg1"/>
          </a:solid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dirty="0">
                <a:solidFill>
                  <a:prstClr val="black"/>
                </a:solidFill>
                <a:latin typeface="Segoe UI Semilight"/>
              </a:rPr>
              <a:t>X.509 or</a:t>
            </a:r>
            <a:br>
              <a:rPr lang="en-US" dirty="0">
                <a:solidFill>
                  <a:prstClr val="black"/>
                </a:solidFill>
                <a:latin typeface="Segoe UI Semilight"/>
              </a:rPr>
            </a:br>
            <a:r>
              <a:rPr lang="en-US" dirty="0">
                <a:solidFill>
                  <a:prstClr val="black"/>
                </a:solidFill>
                <a:latin typeface="Segoe UI Semilight"/>
              </a:rPr>
              <a:t>TLS-Based Handshake and Encryption</a:t>
            </a:r>
          </a:p>
        </p:txBody>
      </p:sp>
      <p:sp>
        <p:nvSpPr>
          <p:cNvPr id="148" name="Rectangle 147"/>
          <p:cNvSpPr/>
          <p:nvPr/>
        </p:nvSpPr>
        <p:spPr>
          <a:xfrm>
            <a:off x="7031219" y="4090071"/>
            <a:ext cx="2585334" cy="1993081"/>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Encryption at Rest</a:t>
            </a:r>
          </a:p>
          <a:p>
            <a:pPr algn="ctr" defTabSz="895728">
              <a:spcAft>
                <a:spcPts val="687"/>
              </a:spcAft>
              <a:defRPr/>
            </a:pPr>
            <a:r>
              <a:rPr lang="en-US" sz="1400" dirty="0">
                <a:solidFill>
                  <a:prstClr val="black"/>
                </a:solidFill>
                <a:latin typeface="Segoe UI Semilight"/>
              </a:rPr>
              <a:t>Azure Active Directory</a:t>
            </a:r>
          </a:p>
          <a:p>
            <a:pPr algn="ctr" defTabSz="895728">
              <a:spcAft>
                <a:spcPts val="687"/>
              </a:spcAft>
              <a:defRPr/>
            </a:pPr>
            <a:r>
              <a:rPr lang="en-US" sz="1400" dirty="0">
                <a:solidFill>
                  <a:prstClr val="black"/>
                </a:solidFill>
                <a:latin typeface="Segoe UI Semilight"/>
              </a:rPr>
              <a:t>Key Vault</a:t>
            </a:r>
          </a:p>
          <a:p>
            <a:pPr algn="ctr" defTabSz="895728">
              <a:spcAft>
                <a:spcPts val="687"/>
              </a:spcAft>
              <a:defRPr/>
            </a:pPr>
            <a:r>
              <a:rPr lang="en-US" sz="1400" dirty="0">
                <a:solidFill>
                  <a:prstClr val="black"/>
                </a:solidFill>
                <a:latin typeface="Segoe UI Semilight"/>
              </a:rPr>
              <a:t>Policy-Based Access Control</a:t>
            </a:r>
          </a:p>
          <a:p>
            <a:pPr algn="ctr" defTabSz="895728">
              <a:spcAft>
                <a:spcPts val="687"/>
              </a:spcAft>
              <a:defRPr/>
            </a:pPr>
            <a:r>
              <a:rPr lang="en-US" sz="1400" dirty="0">
                <a:solidFill>
                  <a:prstClr val="black"/>
                </a:solidFill>
                <a:latin typeface="Segoe UI Semilight"/>
              </a:rPr>
              <a:t>IP- based blocking </a:t>
            </a:r>
          </a:p>
          <a:p>
            <a:pPr algn="ctr" defTabSz="895728">
              <a:spcAft>
                <a:spcPts val="687"/>
              </a:spcAft>
              <a:defRPr/>
            </a:pPr>
            <a:r>
              <a:rPr lang="en-US" sz="1400" dirty="0">
                <a:solidFill>
                  <a:prstClr val="black"/>
                </a:solidFill>
                <a:latin typeface="Segoe UI Semilight"/>
              </a:rPr>
              <a:t>Secure Device Registration</a:t>
            </a:r>
          </a:p>
          <a:p>
            <a:pPr algn="ctr" defTabSz="895728">
              <a:spcAft>
                <a:spcPts val="687"/>
              </a:spcAft>
              <a:defRPr/>
            </a:pPr>
            <a:r>
              <a:rPr lang="en-US" sz="1400" dirty="0">
                <a:solidFill>
                  <a:prstClr val="black"/>
                </a:solidFill>
                <a:latin typeface="Segoe UI Semilight"/>
              </a:rPr>
              <a:t>Standards-based best practices </a:t>
            </a:r>
          </a:p>
        </p:txBody>
      </p:sp>
      <p:grpSp>
        <p:nvGrpSpPr>
          <p:cNvPr id="5" name="Group 4"/>
          <p:cNvGrpSpPr/>
          <p:nvPr/>
        </p:nvGrpSpPr>
        <p:grpSpPr>
          <a:xfrm>
            <a:off x="1066061" y="2378504"/>
            <a:ext cx="10059878" cy="1654087"/>
            <a:chOff x="1087437" y="2425701"/>
            <a:chExt cx="10261600" cy="1687255"/>
          </a:xfrm>
        </p:grpSpPr>
        <p:sp>
          <p:nvSpPr>
            <p:cNvPr id="12" name="Oval 11"/>
            <p:cNvSpPr/>
            <p:nvPr/>
          </p:nvSpPr>
          <p:spPr bwMode="auto">
            <a:xfrm>
              <a:off x="5687205" y="2425701"/>
              <a:ext cx="1062064" cy="106206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 name="Group 2"/>
            <p:cNvGrpSpPr/>
            <p:nvPr/>
          </p:nvGrpSpPr>
          <p:grpSpPr>
            <a:xfrm>
              <a:off x="1087437" y="2481014"/>
              <a:ext cx="10261600" cy="1631942"/>
              <a:chOff x="457200" y="2280556"/>
              <a:chExt cx="11522074" cy="1832400"/>
            </a:xfrm>
          </p:grpSpPr>
          <p:grpSp>
            <p:nvGrpSpPr>
              <p:cNvPr id="44" name="Group 43"/>
              <p:cNvGrpSpPr/>
              <p:nvPr/>
            </p:nvGrpSpPr>
            <p:grpSpPr>
              <a:xfrm>
                <a:off x="976078" y="2280556"/>
                <a:ext cx="10481734" cy="1202562"/>
                <a:chOff x="976078" y="1924956"/>
                <a:chExt cx="10481734" cy="1202562"/>
              </a:xfrm>
            </p:grpSpPr>
            <p:sp>
              <p:nvSpPr>
                <p:cNvPr id="7" name="Arc 6"/>
                <p:cNvSpPr/>
                <p:nvPr/>
              </p:nvSpPr>
              <p:spPr>
                <a:xfrm>
                  <a:off x="976078" y="1924956"/>
                  <a:ext cx="1202598" cy="1202562"/>
                </a:xfrm>
                <a:prstGeom prst="arc">
                  <a:avLst>
                    <a:gd name="adj1" fmla="val 21534016"/>
                    <a:gd name="adj2" fmla="val 16261752"/>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7" name="Arc 126"/>
                <p:cNvSpPr/>
                <p:nvPr/>
              </p:nvSpPr>
              <p:spPr>
                <a:xfrm>
                  <a:off x="3299325" y="1924956"/>
                  <a:ext cx="1202598" cy="1202562"/>
                </a:xfrm>
                <a:prstGeom prst="arc">
                  <a:avLst>
                    <a:gd name="adj1" fmla="val 21519098"/>
                    <a:gd name="adj2" fmla="val 10840734"/>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8" name="Arc 127"/>
                <p:cNvSpPr/>
                <p:nvPr/>
              </p:nvSpPr>
              <p:spPr>
                <a:xfrm>
                  <a:off x="5622573" y="1924956"/>
                  <a:ext cx="1202598" cy="1202562"/>
                </a:xfrm>
                <a:prstGeom prst="arc">
                  <a:avLst>
                    <a:gd name="adj1" fmla="val 10893703"/>
                    <a:gd name="adj2" fmla="val 21515196"/>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9" name="Arc 128"/>
                <p:cNvSpPr/>
                <p:nvPr/>
              </p:nvSpPr>
              <p:spPr>
                <a:xfrm>
                  <a:off x="7945821" y="1924956"/>
                  <a:ext cx="1202598" cy="1202562"/>
                </a:xfrm>
                <a:prstGeom prst="arc">
                  <a:avLst>
                    <a:gd name="adj1" fmla="val 21519463"/>
                    <a:gd name="adj2" fmla="val 1079956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30" name="Arc 129"/>
                <p:cNvSpPr/>
                <p:nvPr/>
              </p:nvSpPr>
              <p:spPr>
                <a:xfrm>
                  <a:off x="10255214" y="1924956"/>
                  <a:ext cx="1202598" cy="1202562"/>
                </a:xfrm>
                <a:prstGeom prst="arc">
                  <a:avLst>
                    <a:gd name="adj1" fmla="val 10928020"/>
                    <a:gd name="adj2" fmla="val 538137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cxnSp>
              <p:nvCxnSpPr>
                <p:cNvPr id="42" name="Straight Connector 41"/>
                <p:cNvCxnSpPr>
                  <a:cxnSpLocks/>
                </p:cNvCxnSpPr>
                <p:nvPr/>
              </p:nvCxnSpPr>
              <p:spPr>
                <a:xfrm>
                  <a:off x="2185603"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a:off x="4508851"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nvCxnSpPr>
              <p:spPr>
                <a:xfrm>
                  <a:off x="6832099"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a:off x="9155345" y="2514128"/>
                  <a:ext cx="1099869"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0371322" y="2394061"/>
                <a:ext cx="975552" cy="975552"/>
                <a:chOff x="10508512" y="2366150"/>
                <a:chExt cx="701171" cy="701172"/>
              </a:xfrm>
            </p:grpSpPr>
            <p:sp>
              <p:nvSpPr>
                <p:cNvPr id="102" name="Oval 101"/>
                <p:cNvSpPr/>
                <p:nvPr/>
              </p:nvSpPr>
              <p:spPr bwMode="auto">
                <a:xfrm>
                  <a:off x="10508512" y="2366150"/>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Freeform 177"/>
                <p:cNvSpPr>
                  <a:spLocks/>
                </p:cNvSpPr>
                <p:nvPr/>
              </p:nvSpPr>
              <p:spPr bwMode="auto">
                <a:xfrm>
                  <a:off x="10739759" y="2524180"/>
                  <a:ext cx="238677" cy="385112"/>
                </a:xfrm>
                <a:custGeom>
                  <a:avLst/>
                  <a:gdLst>
                    <a:gd name="T0" fmla="*/ 36 w 102"/>
                    <a:gd name="T1" fmla="*/ 0 h 180"/>
                    <a:gd name="T2" fmla="*/ 0 w 102"/>
                    <a:gd name="T3" fmla="*/ 95 h 180"/>
                    <a:gd name="T4" fmla="*/ 43 w 102"/>
                    <a:gd name="T5" fmla="*/ 95 h 180"/>
                    <a:gd name="T6" fmla="*/ 0 w 102"/>
                    <a:gd name="T7" fmla="*/ 180 h 180"/>
                    <a:gd name="T8" fmla="*/ 102 w 102"/>
                    <a:gd name="T9" fmla="*/ 57 h 180"/>
                    <a:gd name="T10" fmla="*/ 45 w 102"/>
                    <a:gd name="T11" fmla="*/ 57 h 180"/>
                    <a:gd name="T12" fmla="*/ 81 w 102"/>
                    <a:gd name="T13" fmla="*/ 0 h 180"/>
                    <a:gd name="T14" fmla="*/ 36 w 102"/>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80">
                      <a:moveTo>
                        <a:pt x="36" y="0"/>
                      </a:moveTo>
                      <a:lnTo>
                        <a:pt x="0" y="95"/>
                      </a:lnTo>
                      <a:lnTo>
                        <a:pt x="43" y="95"/>
                      </a:lnTo>
                      <a:lnTo>
                        <a:pt x="0" y="180"/>
                      </a:lnTo>
                      <a:lnTo>
                        <a:pt x="102" y="57"/>
                      </a:lnTo>
                      <a:lnTo>
                        <a:pt x="45" y="57"/>
                      </a:lnTo>
                      <a:lnTo>
                        <a:pt x="81" y="0"/>
                      </a:lnTo>
                      <a:lnTo>
                        <a:pt x="36" y="0"/>
                      </a:ln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730" kern="0">
                    <a:solidFill>
                      <a:srgbClr val="FFFFFF"/>
                    </a:solidFill>
                    <a:latin typeface="Segoe UI Semilight"/>
                  </a:endParaRPr>
                </a:p>
              </p:txBody>
            </p:sp>
          </p:grpSp>
          <p:grpSp>
            <p:nvGrpSpPr>
              <p:cNvPr id="8" name="Group 7"/>
              <p:cNvGrpSpPr/>
              <p:nvPr/>
            </p:nvGrpSpPr>
            <p:grpSpPr>
              <a:xfrm>
                <a:off x="1089602" y="2394061"/>
                <a:ext cx="975552" cy="975552"/>
                <a:chOff x="1226792" y="2348397"/>
                <a:chExt cx="701171" cy="701172"/>
              </a:xfrm>
            </p:grpSpPr>
            <p:sp>
              <p:nvSpPr>
                <p:cNvPr id="105" name="Oval 104"/>
                <p:cNvSpPr/>
                <p:nvPr/>
              </p:nvSpPr>
              <p:spPr bwMode="auto">
                <a:xfrm>
                  <a:off x="1226792"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06" name="Group 105"/>
                <p:cNvGrpSpPr/>
                <p:nvPr/>
              </p:nvGrpSpPr>
              <p:grpSpPr>
                <a:xfrm>
                  <a:off x="1455757" y="2486726"/>
                  <a:ext cx="253702" cy="389007"/>
                  <a:chOff x="7198185" y="1881461"/>
                  <a:chExt cx="166688" cy="255587"/>
                </a:xfrm>
              </p:grpSpPr>
              <p:sp>
                <p:nvSpPr>
                  <p:cNvPr id="107" name="Freeform 112"/>
                  <p:cNvSpPr>
                    <a:spLocks/>
                  </p:cNvSpPr>
                  <p:nvPr/>
                </p:nvSpPr>
                <p:spPr bwMode="auto">
                  <a:xfrm>
                    <a:off x="7214060" y="1881461"/>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056" b="1" kern="0">
                      <a:solidFill>
                        <a:srgbClr val="FFFFFF"/>
                      </a:solidFill>
                      <a:latin typeface="Segoe UI Semilight"/>
                    </a:endParaRPr>
                  </a:p>
                </p:txBody>
              </p:sp>
              <p:sp>
                <p:nvSpPr>
                  <p:cNvPr id="108" name="Freeform 113"/>
                  <p:cNvSpPr>
                    <a:spLocks noEditPoints="1"/>
                  </p:cNvSpPr>
                  <p:nvPr/>
                </p:nvSpPr>
                <p:spPr bwMode="auto">
                  <a:xfrm>
                    <a:off x="7198185" y="2016398"/>
                    <a:ext cx="166688" cy="120650"/>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056" b="1" kern="0">
                      <a:solidFill>
                        <a:srgbClr val="FFFFFF"/>
                      </a:solidFill>
                      <a:latin typeface="Segoe UI Semilight"/>
                    </a:endParaRPr>
                  </a:p>
                </p:txBody>
              </p:sp>
            </p:grpSp>
          </p:grpSp>
          <p:grpSp>
            <p:nvGrpSpPr>
              <p:cNvPr id="10" name="Group 9"/>
              <p:cNvGrpSpPr/>
              <p:nvPr/>
            </p:nvGrpSpPr>
            <p:grpSpPr>
              <a:xfrm>
                <a:off x="5730461" y="2394061"/>
                <a:ext cx="975552" cy="975552"/>
                <a:chOff x="5867651" y="2348397"/>
                <a:chExt cx="701171" cy="701172"/>
              </a:xfrm>
            </p:grpSpPr>
            <p:sp>
              <p:nvSpPr>
                <p:cNvPr id="110" name="Oval 109"/>
                <p:cNvSpPr/>
                <p:nvPr/>
              </p:nvSpPr>
              <p:spPr bwMode="auto">
                <a:xfrm>
                  <a:off x="5867651"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1" name="Group 110"/>
                <p:cNvGrpSpPr/>
                <p:nvPr/>
              </p:nvGrpSpPr>
              <p:grpSpPr>
                <a:xfrm>
                  <a:off x="6050194" y="2522795"/>
                  <a:ext cx="336087" cy="352333"/>
                  <a:chOff x="7463658" y="4062450"/>
                  <a:chExt cx="370689" cy="392494"/>
                </a:xfrm>
              </p:grpSpPr>
              <p:sp>
                <p:nvSpPr>
                  <p:cNvPr id="112" name="Oval 340"/>
                  <p:cNvSpPr>
                    <a:spLocks noChangeArrowheads="1"/>
                  </p:cNvSpPr>
                  <p:nvPr/>
                </p:nvSpPr>
                <p:spPr bwMode="auto">
                  <a:xfrm>
                    <a:off x="7607578" y="4186739"/>
                    <a:ext cx="82860" cy="80680"/>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3" name="Oval 341"/>
                  <p:cNvSpPr>
                    <a:spLocks noChangeArrowheads="1"/>
                  </p:cNvSpPr>
                  <p:nvPr/>
                </p:nvSpPr>
                <p:spPr bwMode="auto">
                  <a:xfrm>
                    <a:off x="7701341" y="4335015"/>
                    <a:ext cx="23986" cy="26166"/>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4" name="Line 342"/>
                  <p:cNvSpPr>
                    <a:spLocks noChangeShapeType="1"/>
                  </p:cNvSpPr>
                  <p:nvPr/>
                </p:nvSpPr>
                <p:spPr bwMode="auto">
                  <a:xfrm>
                    <a:off x="7690437" y="4206363"/>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5" name="Line 343"/>
                  <p:cNvSpPr>
                    <a:spLocks noChangeShapeType="1"/>
                  </p:cNvSpPr>
                  <p:nvPr/>
                </p:nvSpPr>
                <p:spPr bwMode="auto">
                  <a:xfrm>
                    <a:off x="7690437" y="4247794"/>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6" name="Freeform 512"/>
                  <p:cNvSpPr>
                    <a:spLocks/>
                  </p:cNvSpPr>
                  <p:nvPr/>
                </p:nvSpPr>
                <p:spPr bwMode="auto">
                  <a:xfrm>
                    <a:off x="7463658" y="4062450"/>
                    <a:ext cx="370689" cy="392494"/>
                  </a:xfrm>
                  <a:custGeom>
                    <a:avLst/>
                    <a:gdLst>
                      <a:gd name="T0" fmla="*/ 70 w 72"/>
                      <a:gd name="T1" fmla="*/ 0 h 76"/>
                      <a:gd name="T2" fmla="*/ 7 w 72"/>
                      <a:gd name="T3" fmla="*/ 0 h 76"/>
                      <a:gd name="T4" fmla="*/ 5 w 72"/>
                      <a:gd name="T5" fmla="*/ 2 h 76"/>
                      <a:gd name="T6" fmla="*/ 2 w 72"/>
                      <a:gd name="T7" fmla="*/ 5 h 76"/>
                      <a:gd name="T8" fmla="*/ 0 w 72"/>
                      <a:gd name="T9" fmla="*/ 7 h 76"/>
                      <a:gd name="T10" fmla="*/ 0 w 72"/>
                      <a:gd name="T11" fmla="*/ 17 h 76"/>
                      <a:gd name="T12" fmla="*/ 2 w 72"/>
                      <a:gd name="T13" fmla="*/ 19 h 76"/>
                      <a:gd name="T14" fmla="*/ 5 w 72"/>
                      <a:gd name="T15" fmla="*/ 21 h 76"/>
                      <a:gd name="T16" fmla="*/ 5 w 72"/>
                      <a:gd name="T17" fmla="*/ 55 h 76"/>
                      <a:gd name="T18" fmla="*/ 2 w 72"/>
                      <a:gd name="T19" fmla="*/ 57 h 76"/>
                      <a:gd name="T20" fmla="*/ 0 w 72"/>
                      <a:gd name="T21" fmla="*/ 59 h 76"/>
                      <a:gd name="T22" fmla="*/ 0 w 72"/>
                      <a:gd name="T23" fmla="*/ 69 h 76"/>
                      <a:gd name="T24" fmla="*/ 2 w 72"/>
                      <a:gd name="T25" fmla="*/ 71 h 76"/>
                      <a:gd name="T26" fmla="*/ 5 w 72"/>
                      <a:gd name="T27" fmla="*/ 74 h 76"/>
                      <a:gd name="T28" fmla="*/ 7 w 72"/>
                      <a:gd name="T29" fmla="*/ 76 h 76"/>
                      <a:gd name="T30" fmla="*/ 70 w 72"/>
                      <a:gd name="T31" fmla="*/ 76 h 76"/>
                      <a:gd name="T32" fmla="*/ 72 w 72"/>
                      <a:gd name="T33" fmla="*/ 74 h 76"/>
                      <a:gd name="T34" fmla="*/ 72 w 72"/>
                      <a:gd name="T35" fmla="*/ 2 h 76"/>
                      <a:gd name="T36" fmla="*/ 70 w 7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6">
                        <a:moveTo>
                          <a:pt x="70" y="0"/>
                        </a:moveTo>
                        <a:cubicBezTo>
                          <a:pt x="7" y="0"/>
                          <a:pt x="7" y="0"/>
                          <a:pt x="7" y="0"/>
                        </a:cubicBezTo>
                        <a:cubicBezTo>
                          <a:pt x="6" y="0"/>
                          <a:pt x="5" y="1"/>
                          <a:pt x="5" y="2"/>
                        </a:cubicBezTo>
                        <a:cubicBezTo>
                          <a:pt x="5" y="4"/>
                          <a:pt x="4" y="5"/>
                          <a:pt x="2" y="5"/>
                        </a:cubicBezTo>
                        <a:cubicBezTo>
                          <a:pt x="1" y="5"/>
                          <a:pt x="0" y="6"/>
                          <a:pt x="0" y="7"/>
                        </a:cubicBezTo>
                        <a:cubicBezTo>
                          <a:pt x="0" y="17"/>
                          <a:pt x="0" y="17"/>
                          <a:pt x="0" y="17"/>
                        </a:cubicBezTo>
                        <a:cubicBezTo>
                          <a:pt x="0" y="18"/>
                          <a:pt x="1" y="19"/>
                          <a:pt x="2" y="19"/>
                        </a:cubicBezTo>
                        <a:cubicBezTo>
                          <a:pt x="4" y="19"/>
                          <a:pt x="5" y="20"/>
                          <a:pt x="5" y="21"/>
                        </a:cubicBezTo>
                        <a:cubicBezTo>
                          <a:pt x="5" y="55"/>
                          <a:pt x="5" y="55"/>
                          <a:pt x="5" y="55"/>
                        </a:cubicBezTo>
                        <a:cubicBezTo>
                          <a:pt x="5" y="56"/>
                          <a:pt x="4" y="57"/>
                          <a:pt x="2" y="57"/>
                        </a:cubicBezTo>
                        <a:cubicBezTo>
                          <a:pt x="1" y="57"/>
                          <a:pt x="0" y="58"/>
                          <a:pt x="0" y="59"/>
                        </a:cubicBezTo>
                        <a:cubicBezTo>
                          <a:pt x="0" y="69"/>
                          <a:pt x="0" y="69"/>
                          <a:pt x="0" y="69"/>
                        </a:cubicBezTo>
                        <a:cubicBezTo>
                          <a:pt x="0" y="70"/>
                          <a:pt x="1" y="71"/>
                          <a:pt x="2" y="71"/>
                        </a:cubicBezTo>
                        <a:cubicBezTo>
                          <a:pt x="4" y="71"/>
                          <a:pt x="5" y="72"/>
                          <a:pt x="5" y="74"/>
                        </a:cubicBezTo>
                        <a:cubicBezTo>
                          <a:pt x="5" y="75"/>
                          <a:pt x="6" y="76"/>
                          <a:pt x="7" y="76"/>
                        </a:cubicBezTo>
                        <a:cubicBezTo>
                          <a:pt x="70" y="76"/>
                          <a:pt x="70" y="76"/>
                          <a:pt x="70" y="76"/>
                        </a:cubicBezTo>
                        <a:cubicBezTo>
                          <a:pt x="71" y="76"/>
                          <a:pt x="72" y="75"/>
                          <a:pt x="72" y="74"/>
                        </a:cubicBezTo>
                        <a:cubicBezTo>
                          <a:pt x="72" y="2"/>
                          <a:pt x="72" y="2"/>
                          <a:pt x="72" y="2"/>
                        </a:cubicBezTo>
                        <a:cubicBezTo>
                          <a:pt x="72" y="1"/>
                          <a:pt x="71" y="0"/>
                          <a:pt x="70" y="0"/>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7" name="Freeform 513"/>
                  <p:cNvSpPr>
                    <a:spLocks/>
                  </p:cNvSpPr>
                  <p:nvPr/>
                </p:nvSpPr>
                <p:spPr bwMode="auto">
                  <a:xfrm>
                    <a:off x="7524706" y="4103878"/>
                    <a:ext cx="268205" cy="309634"/>
                  </a:xfrm>
                  <a:custGeom>
                    <a:avLst/>
                    <a:gdLst>
                      <a:gd name="T0" fmla="*/ 52 w 52"/>
                      <a:gd name="T1" fmla="*/ 58 h 60"/>
                      <a:gd name="T2" fmla="*/ 50 w 52"/>
                      <a:gd name="T3" fmla="*/ 60 h 60"/>
                      <a:gd name="T4" fmla="*/ 2 w 52"/>
                      <a:gd name="T5" fmla="*/ 60 h 60"/>
                      <a:gd name="T6" fmla="*/ 0 w 52"/>
                      <a:gd name="T7" fmla="*/ 58 h 60"/>
                      <a:gd name="T8" fmla="*/ 0 w 52"/>
                      <a:gd name="T9" fmla="*/ 2 h 60"/>
                      <a:gd name="T10" fmla="*/ 2 w 52"/>
                      <a:gd name="T11" fmla="*/ 0 h 60"/>
                      <a:gd name="T12" fmla="*/ 50 w 52"/>
                      <a:gd name="T13" fmla="*/ 0 h 60"/>
                      <a:gd name="T14" fmla="*/ 52 w 52"/>
                      <a:gd name="T15" fmla="*/ 2 h 60"/>
                      <a:gd name="T16" fmla="*/ 52 w 52"/>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0">
                        <a:moveTo>
                          <a:pt x="52" y="58"/>
                        </a:moveTo>
                        <a:cubicBezTo>
                          <a:pt x="52" y="59"/>
                          <a:pt x="51" y="60"/>
                          <a:pt x="50" y="60"/>
                        </a:cubicBezTo>
                        <a:cubicBezTo>
                          <a:pt x="2" y="60"/>
                          <a:pt x="2" y="60"/>
                          <a:pt x="2" y="60"/>
                        </a:cubicBezTo>
                        <a:cubicBezTo>
                          <a:pt x="1" y="60"/>
                          <a:pt x="0" y="59"/>
                          <a:pt x="0" y="58"/>
                        </a:cubicBezTo>
                        <a:cubicBezTo>
                          <a:pt x="0" y="2"/>
                          <a:pt x="0" y="2"/>
                          <a:pt x="0" y="2"/>
                        </a:cubicBezTo>
                        <a:cubicBezTo>
                          <a:pt x="0" y="1"/>
                          <a:pt x="1" y="0"/>
                          <a:pt x="2" y="0"/>
                        </a:cubicBezTo>
                        <a:cubicBezTo>
                          <a:pt x="50" y="0"/>
                          <a:pt x="50" y="0"/>
                          <a:pt x="50" y="0"/>
                        </a:cubicBezTo>
                        <a:cubicBezTo>
                          <a:pt x="51" y="0"/>
                          <a:pt x="52" y="1"/>
                          <a:pt x="52" y="2"/>
                        </a:cubicBezTo>
                        <a:lnTo>
                          <a:pt x="52" y="58"/>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grpSp>
          </p:grpSp>
          <p:grpSp>
            <p:nvGrpSpPr>
              <p:cNvPr id="9" name="Group 8"/>
              <p:cNvGrpSpPr/>
              <p:nvPr/>
            </p:nvGrpSpPr>
            <p:grpSpPr>
              <a:xfrm>
                <a:off x="3410031" y="2394061"/>
                <a:ext cx="975552" cy="975552"/>
                <a:chOff x="3547221" y="2348397"/>
                <a:chExt cx="701171" cy="701172"/>
              </a:xfrm>
            </p:grpSpPr>
            <p:sp>
              <p:nvSpPr>
                <p:cNvPr id="119" name="Oval 118"/>
                <p:cNvSpPr/>
                <p:nvPr/>
              </p:nvSpPr>
              <p:spPr bwMode="auto">
                <a:xfrm>
                  <a:off x="3547221"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20" name="Group 119"/>
                <p:cNvGrpSpPr/>
                <p:nvPr/>
              </p:nvGrpSpPr>
              <p:grpSpPr>
                <a:xfrm>
                  <a:off x="3740044" y="2530948"/>
                  <a:ext cx="315528" cy="371577"/>
                  <a:chOff x="1778470" y="6292845"/>
                  <a:chExt cx="241300" cy="284163"/>
                </a:xfrm>
              </p:grpSpPr>
              <p:sp>
                <p:nvSpPr>
                  <p:cNvPr id="121" name="Freeform 79"/>
                  <p:cNvSpPr>
                    <a:spLocks/>
                  </p:cNvSpPr>
                  <p:nvPr/>
                </p:nvSpPr>
                <p:spPr bwMode="auto">
                  <a:xfrm>
                    <a:off x="1778470" y="6292845"/>
                    <a:ext cx="241300" cy="284163"/>
                  </a:xfrm>
                  <a:custGeom>
                    <a:avLst/>
                    <a:gdLst>
                      <a:gd name="T0" fmla="*/ 63 w 64"/>
                      <a:gd name="T1" fmla="*/ 4 h 76"/>
                      <a:gd name="T2" fmla="*/ 64 w 64"/>
                      <a:gd name="T3" fmla="*/ 6 h 76"/>
                      <a:gd name="T4" fmla="*/ 64 w 64"/>
                      <a:gd name="T5" fmla="*/ 38 h 76"/>
                      <a:gd name="T6" fmla="*/ 33 w 64"/>
                      <a:gd name="T7" fmla="*/ 76 h 76"/>
                      <a:gd name="T8" fmla="*/ 31 w 64"/>
                      <a:gd name="T9" fmla="*/ 76 h 76"/>
                      <a:gd name="T10" fmla="*/ 0 w 64"/>
                      <a:gd name="T11" fmla="*/ 38 h 76"/>
                      <a:gd name="T12" fmla="*/ 0 w 64"/>
                      <a:gd name="T13" fmla="*/ 6 h 76"/>
                      <a:gd name="T14" fmla="*/ 1 w 64"/>
                      <a:gd name="T15" fmla="*/ 4 h 76"/>
                      <a:gd name="T16" fmla="*/ 32 w 64"/>
                      <a:gd name="T17" fmla="*/ 0 h 76"/>
                      <a:gd name="T18" fmla="*/ 63 w 64"/>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6">
                        <a:moveTo>
                          <a:pt x="63" y="4"/>
                        </a:moveTo>
                        <a:cubicBezTo>
                          <a:pt x="64" y="4"/>
                          <a:pt x="64" y="5"/>
                          <a:pt x="64" y="6"/>
                        </a:cubicBezTo>
                        <a:cubicBezTo>
                          <a:pt x="64" y="6"/>
                          <a:pt x="64" y="29"/>
                          <a:pt x="64" y="38"/>
                        </a:cubicBezTo>
                        <a:cubicBezTo>
                          <a:pt x="64" y="57"/>
                          <a:pt x="33" y="76"/>
                          <a:pt x="33" y="76"/>
                        </a:cubicBezTo>
                        <a:cubicBezTo>
                          <a:pt x="32" y="76"/>
                          <a:pt x="32" y="76"/>
                          <a:pt x="31" y="76"/>
                        </a:cubicBezTo>
                        <a:cubicBezTo>
                          <a:pt x="31" y="76"/>
                          <a:pt x="0" y="57"/>
                          <a:pt x="0" y="38"/>
                        </a:cubicBezTo>
                        <a:cubicBezTo>
                          <a:pt x="0" y="29"/>
                          <a:pt x="0" y="6"/>
                          <a:pt x="0" y="6"/>
                        </a:cubicBezTo>
                        <a:cubicBezTo>
                          <a:pt x="0" y="5"/>
                          <a:pt x="0" y="4"/>
                          <a:pt x="1" y="4"/>
                        </a:cubicBezTo>
                        <a:cubicBezTo>
                          <a:pt x="1" y="4"/>
                          <a:pt x="6" y="0"/>
                          <a:pt x="32" y="0"/>
                        </a:cubicBezTo>
                        <a:cubicBezTo>
                          <a:pt x="58" y="0"/>
                          <a:pt x="63" y="4"/>
                          <a:pt x="63" y="4"/>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sp>
                <p:nvSpPr>
                  <p:cNvPr id="122" name="Freeform 80"/>
                  <p:cNvSpPr>
                    <a:spLocks/>
                  </p:cNvSpPr>
                  <p:nvPr/>
                </p:nvSpPr>
                <p:spPr bwMode="auto">
                  <a:xfrm>
                    <a:off x="1808633" y="6321423"/>
                    <a:ext cx="153988" cy="147638"/>
                  </a:xfrm>
                  <a:custGeom>
                    <a:avLst/>
                    <a:gdLst>
                      <a:gd name="T0" fmla="*/ 41 w 41"/>
                      <a:gd name="T1" fmla="*/ 1 h 39"/>
                      <a:gd name="T2" fmla="*/ 24 w 41"/>
                      <a:gd name="T3" fmla="*/ 0 h 39"/>
                      <a:gd name="T4" fmla="*/ 0 w 41"/>
                      <a:gd name="T5" fmla="*/ 4 h 39"/>
                      <a:gd name="T6" fmla="*/ 0 w 41"/>
                      <a:gd name="T7" fmla="*/ 29 h 39"/>
                      <a:gd name="T8" fmla="*/ 4 w 41"/>
                      <a:gd name="T9" fmla="*/ 39 h 39"/>
                      <a:gd name="T10" fmla="*/ 23 w 41"/>
                      <a:gd name="T11" fmla="*/ 22 h 39"/>
                      <a:gd name="T12" fmla="*/ 41 w 41"/>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41" y="1"/>
                        </a:moveTo>
                        <a:cubicBezTo>
                          <a:pt x="37" y="1"/>
                          <a:pt x="32" y="0"/>
                          <a:pt x="24" y="0"/>
                        </a:cubicBezTo>
                        <a:cubicBezTo>
                          <a:pt x="5" y="0"/>
                          <a:pt x="0" y="4"/>
                          <a:pt x="0" y="4"/>
                        </a:cubicBezTo>
                        <a:cubicBezTo>
                          <a:pt x="0" y="4"/>
                          <a:pt x="0" y="21"/>
                          <a:pt x="0" y="29"/>
                        </a:cubicBezTo>
                        <a:cubicBezTo>
                          <a:pt x="0" y="32"/>
                          <a:pt x="1" y="36"/>
                          <a:pt x="4" y="39"/>
                        </a:cubicBezTo>
                        <a:cubicBezTo>
                          <a:pt x="4" y="39"/>
                          <a:pt x="6" y="39"/>
                          <a:pt x="23" y="22"/>
                        </a:cubicBezTo>
                        <a:cubicBezTo>
                          <a:pt x="40" y="5"/>
                          <a:pt x="41" y="1"/>
                          <a:pt x="41" y="1"/>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sp>
                <p:nvSpPr>
                  <p:cNvPr id="123" name="Freeform 81"/>
                  <p:cNvSpPr>
                    <a:spLocks/>
                  </p:cNvSpPr>
                  <p:nvPr/>
                </p:nvSpPr>
                <p:spPr bwMode="auto">
                  <a:xfrm>
                    <a:off x="1846731" y="6351586"/>
                    <a:ext cx="142875" cy="184150"/>
                  </a:xfrm>
                  <a:custGeom>
                    <a:avLst/>
                    <a:gdLst>
                      <a:gd name="T0" fmla="*/ 0 w 38"/>
                      <a:gd name="T1" fmla="*/ 38 h 49"/>
                      <a:gd name="T2" fmla="*/ 14 w 38"/>
                      <a:gd name="T3" fmla="*/ 49 h 49"/>
                      <a:gd name="T4" fmla="*/ 38 w 38"/>
                      <a:gd name="T5" fmla="*/ 21 h 49"/>
                      <a:gd name="T6" fmla="*/ 38 w 38"/>
                      <a:gd name="T7" fmla="*/ 0 h 49"/>
                      <a:gd name="T8" fmla="*/ 19 w 38"/>
                      <a:gd name="T9" fmla="*/ 21 h 49"/>
                      <a:gd name="T10" fmla="*/ 0 w 38"/>
                      <a:gd name="T11" fmla="*/ 38 h 49"/>
                    </a:gdLst>
                    <a:ahLst/>
                    <a:cxnLst>
                      <a:cxn ang="0">
                        <a:pos x="T0" y="T1"/>
                      </a:cxn>
                      <a:cxn ang="0">
                        <a:pos x="T2" y="T3"/>
                      </a:cxn>
                      <a:cxn ang="0">
                        <a:pos x="T4" y="T5"/>
                      </a:cxn>
                      <a:cxn ang="0">
                        <a:pos x="T6" y="T7"/>
                      </a:cxn>
                      <a:cxn ang="0">
                        <a:pos x="T8" y="T9"/>
                      </a:cxn>
                      <a:cxn ang="0">
                        <a:pos x="T10" y="T11"/>
                      </a:cxn>
                    </a:cxnLst>
                    <a:rect l="0" t="0" r="r" b="b"/>
                    <a:pathLst>
                      <a:path w="38" h="49">
                        <a:moveTo>
                          <a:pt x="0" y="38"/>
                        </a:moveTo>
                        <a:cubicBezTo>
                          <a:pt x="6" y="45"/>
                          <a:pt x="14" y="49"/>
                          <a:pt x="14" y="49"/>
                        </a:cubicBezTo>
                        <a:cubicBezTo>
                          <a:pt x="14" y="49"/>
                          <a:pt x="38" y="35"/>
                          <a:pt x="38" y="21"/>
                        </a:cubicBezTo>
                        <a:cubicBezTo>
                          <a:pt x="38" y="16"/>
                          <a:pt x="38" y="6"/>
                          <a:pt x="38" y="0"/>
                        </a:cubicBezTo>
                        <a:cubicBezTo>
                          <a:pt x="38" y="0"/>
                          <a:pt x="36" y="5"/>
                          <a:pt x="19" y="21"/>
                        </a:cubicBezTo>
                        <a:cubicBezTo>
                          <a:pt x="3" y="37"/>
                          <a:pt x="0" y="38"/>
                          <a:pt x="0" y="38"/>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grpSp>
          </p:grpSp>
          <p:sp>
            <p:nvSpPr>
              <p:cNvPr id="124" name="Oval 123"/>
              <p:cNvSpPr/>
              <p:nvPr/>
            </p:nvSpPr>
            <p:spPr bwMode="auto">
              <a:xfrm>
                <a:off x="8050891" y="2394061"/>
                <a:ext cx="975552" cy="97555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 name="TextBox 133"/>
              <p:cNvSpPr txBox="1"/>
              <p:nvPr/>
            </p:nvSpPr>
            <p:spPr>
              <a:xfrm>
                <a:off x="9738919" y="3518540"/>
                <a:ext cx="2240355" cy="594415"/>
              </a:xfrm>
              <a:prstGeom prst="rect">
                <a:avLst/>
              </a:prstGeom>
            </p:spPr>
            <p:txBody>
              <a:bodyPr vert="horz" wrap="square" lIns="89616" tIns="89616" rIns="89616" bIns="89616" rtlCol="0" anchor="ctr">
                <a:noAutofit/>
              </a:bodyPr>
              <a:lstStyle/>
              <a:p>
                <a:pPr algn="ctr" defTabSz="878261">
                  <a:defRPr/>
                </a:pPr>
                <a:r>
                  <a:rPr lang="en-US" sz="1765" dirty="0">
                    <a:solidFill>
                      <a:srgbClr val="0078D7"/>
                    </a:solidFill>
                    <a:latin typeface="Segoe UI Semilight"/>
                    <a:ea typeface="Segoe UI" pitchFamily="34" charset="0"/>
                    <a:cs typeface="Segoe UI Semibold" panose="020B0702040204020203" pitchFamily="34" charset="0"/>
                  </a:rPr>
                  <a:t>Response</a:t>
                </a:r>
              </a:p>
            </p:txBody>
          </p:sp>
          <p:sp>
            <p:nvSpPr>
              <p:cNvPr id="135" name="TextBox 134"/>
              <p:cNvSpPr txBox="1"/>
              <p:nvPr/>
            </p:nvSpPr>
            <p:spPr>
              <a:xfrm>
                <a:off x="457200" y="3627450"/>
                <a:ext cx="2240353" cy="376595"/>
              </a:xfrm>
              <a:prstGeom prst="rect">
                <a:avLst/>
              </a:prstGeom>
            </p:spPr>
            <p:txBody>
              <a:bodyPr vert="horz" wrap="square" lIns="89616" tIns="89616" rIns="89616" bIns="89616" rtlCol="0" anchor="ctr">
                <a:noAutofit/>
              </a:bodyPr>
              <a:lstStyle/>
              <a:p>
                <a:pPr algn="ctr" defTabSz="913832">
                  <a:lnSpc>
                    <a:spcPct val="90000"/>
                  </a:lnSpc>
                  <a:spcAft>
                    <a:spcPts val="588"/>
                  </a:spcAft>
                  <a:defRPr/>
                </a:pPr>
                <a:r>
                  <a:rPr lang="en-US" sz="1765" dirty="0">
                    <a:solidFill>
                      <a:srgbClr val="0078D7"/>
                    </a:solidFill>
                    <a:latin typeface="Segoe UI Semilight"/>
                    <a:ea typeface="Segoe UI" pitchFamily="34" charset="0"/>
                    <a:cs typeface="Segoe UI Semibold" panose="020B0702040204020203" pitchFamily="34" charset="0"/>
                  </a:rPr>
                  <a:t>Device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protection</a:t>
                </a:r>
              </a:p>
            </p:txBody>
          </p:sp>
          <p:sp>
            <p:nvSpPr>
              <p:cNvPr id="136" name="TextBox 135"/>
              <p:cNvSpPr txBox="1"/>
              <p:nvPr/>
            </p:nvSpPr>
            <p:spPr>
              <a:xfrm>
                <a:off x="2777630" y="3627450"/>
                <a:ext cx="2240280" cy="374904"/>
              </a:xfrm>
              <a:prstGeom prst="rect">
                <a:avLst/>
              </a:prstGeom>
            </p:spPr>
            <p:txBody>
              <a:bodyPr vert="horz" wrap="square" lIns="89616" tIns="89616" rIns="89616" bIns="89616" rtlCol="0" anchor="ctr">
                <a:noAutofit/>
              </a:bodyPr>
              <a:lstStyle/>
              <a:p>
                <a:pPr algn="ctr" defTabSz="913832">
                  <a:lnSpc>
                    <a:spcPct val="90000"/>
                  </a:lnSpc>
                  <a:spcAft>
                    <a:spcPts val="588"/>
                  </a:spcAft>
                  <a:defRPr/>
                </a:pPr>
                <a:r>
                  <a:rPr lang="en-US" sz="1765" dirty="0">
                    <a:solidFill>
                      <a:srgbClr val="0078D7"/>
                    </a:solidFill>
                    <a:latin typeface="Segoe UI Semilight"/>
                    <a:ea typeface="Segoe UI" pitchFamily="34" charset="0"/>
                    <a:cs typeface="Segoe UI Semibold" panose="020B0702040204020203" pitchFamily="34" charset="0"/>
                  </a:rPr>
                  <a:t>Threat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resistance</a:t>
                </a:r>
              </a:p>
            </p:txBody>
          </p:sp>
          <p:sp>
            <p:nvSpPr>
              <p:cNvPr id="137" name="TextBox 136"/>
              <p:cNvSpPr txBox="1"/>
              <p:nvPr/>
            </p:nvSpPr>
            <p:spPr>
              <a:xfrm>
                <a:off x="5229728" y="3518541"/>
                <a:ext cx="1977019" cy="594415"/>
              </a:xfrm>
              <a:prstGeom prst="rect">
                <a:avLst/>
              </a:prstGeom>
              <a:solidFill>
                <a:schemeClr val="bg1"/>
              </a:solidFill>
            </p:spPr>
            <p:txBody>
              <a:bodyPr vert="horz" wrap="square" lIns="89616" tIns="89616" rIns="89616" bIns="89616" rtlCol="0" anchor="ctr">
                <a:noAutofit/>
              </a:bodyPr>
              <a:lstStyle/>
              <a:p>
                <a:pPr algn="ctr" defTabSz="932006">
                  <a:lnSpc>
                    <a:spcPct val="90000"/>
                  </a:lnSpc>
                  <a:spcAft>
                    <a:spcPts val="600"/>
                  </a:spcAft>
                  <a:defRPr/>
                </a:pPr>
                <a:r>
                  <a:rPr lang="en-US" sz="1765" dirty="0">
                    <a:solidFill>
                      <a:srgbClr val="0078D7"/>
                    </a:solidFill>
                    <a:latin typeface="Segoe UI Semilight"/>
                    <a:ea typeface="Segoe UI" pitchFamily="34" charset="0"/>
                    <a:cs typeface="Segoe UI Semibold" panose="020B0702040204020203" pitchFamily="34" charset="0"/>
                  </a:rPr>
                  <a:t>Data protection in-motion</a:t>
                </a:r>
              </a:p>
            </p:txBody>
          </p:sp>
          <p:sp>
            <p:nvSpPr>
              <p:cNvPr id="138" name="TextBox 137"/>
              <p:cNvSpPr txBox="1"/>
              <p:nvPr/>
            </p:nvSpPr>
            <p:spPr>
              <a:xfrm>
                <a:off x="7418488" y="3627450"/>
                <a:ext cx="2240355" cy="376595"/>
              </a:xfrm>
              <a:prstGeom prst="rect">
                <a:avLst/>
              </a:prstGeom>
            </p:spPr>
            <p:txBody>
              <a:bodyPr vert="horz" wrap="square" lIns="89616" tIns="89616" rIns="89616" bIns="89616" rtlCol="0" anchor="ctr">
                <a:noAutofit/>
              </a:bodyPr>
              <a:lstStyle/>
              <a:p>
                <a:pPr algn="ctr" defTabSz="932006">
                  <a:lnSpc>
                    <a:spcPct val="90000"/>
                  </a:lnSpc>
                  <a:spcAft>
                    <a:spcPts val="600"/>
                  </a:spcAft>
                  <a:defRPr/>
                </a:pPr>
                <a:r>
                  <a:rPr lang="en-US" sz="1765" dirty="0">
                    <a:solidFill>
                      <a:srgbClr val="0078D7"/>
                    </a:solidFill>
                    <a:latin typeface="Segoe UI Semilight"/>
                    <a:ea typeface="Segoe UI" pitchFamily="34" charset="0"/>
                    <a:cs typeface="Segoe UI Semibold" panose="020B0702040204020203" pitchFamily="34" charset="0"/>
                  </a:rPr>
                  <a:t>Cloud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security</a:t>
                </a:r>
              </a:p>
            </p:txBody>
          </p:sp>
          <p:grpSp>
            <p:nvGrpSpPr>
              <p:cNvPr id="47" name="Group 4"/>
              <p:cNvGrpSpPr>
                <a:grpSpLocks noChangeAspect="1"/>
              </p:cNvGrpSpPr>
              <p:nvPr/>
            </p:nvGrpSpPr>
            <p:grpSpPr bwMode="auto">
              <a:xfrm>
                <a:off x="8284091" y="2607208"/>
                <a:ext cx="509154" cy="549258"/>
                <a:chOff x="4980" y="1040"/>
                <a:chExt cx="584" cy="630"/>
              </a:xfrm>
            </p:grpSpPr>
            <p:sp>
              <p:nvSpPr>
                <p:cNvPr id="1024" name="Freeform 5"/>
                <p:cNvSpPr>
                  <a:spLocks/>
                </p:cNvSpPr>
                <p:nvPr/>
              </p:nvSpPr>
              <p:spPr bwMode="auto">
                <a:xfrm>
                  <a:off x="4980" y="1040"/>
                  <a:ext cx="584" cy="527"/>
                </a:xfrm>
                <a:custGeom>
                  <a:avLst/>
                  <a:gdLst>
                    <a:gd name="T0" fmla="*/ 37 w 216"/>
                    <a:gd name="T1" fmla="*/ 194 h 194"/>
                    <a:gd name="T2" fmla="*/ 51 w 216"/>
                    <a:gd name="T3" fmla="*/ 194 h 194"/>
                    <a:gd name="T4" fmla="*/ 51 w 216"/>
                    <a:gd name="T5" fmla="*/ 147 h 194"/>
                    <a:gd name="T6" fmla="*/ 31 w 216"/>
                    <a:gd name="T7" fmla="*/ 147 h 194"/>
                    <a:gd name="T8" fmla="*/ 1 w 216"/>
                    <a:gd name="T9" fmla="*/ 112 h 194"/>
                    <a:gd name="T10" fmla="*/ 26 w 216"/>
                    <a:gd name="T11" fmla="*/ 72 h 194"/>
                    <a:gd name="T12" fmla="*/ 68 w 216"/>
                    <a:gd name="T13" fmla="*/ 48 h 194"/>
                    <a:gd name="T14" fmla="*/ 149 w 216"/>
                    <a:gd name="T15" fmla="*/ 21 h 194"/>
                    <a:gd name="T16" fmla="*/ 186 w 216"/>
                    <a:gd name="T17" fmla="*/ 78 h 194"/>
                    <a:gd name="T18" fmla="*/ 214 w 216"/>
                    <a:gd name="T19" fmla="*/ 114 h 194"/>
                    <a:gd name="T20" fmla="*/ 176 w 216"/>
                    <a:gd name="T21"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94">
                      <a:moveTo>
                        <a:pt x="37" y="194"/>
                      </a:moveTo>
                      <a:cubicBezTo>
                        <a:pt x="51" y="194"/>
                        <a:pt x="51" y="194"/>
                        <a:pt x="51" y="194"/>
                      </a:cubicBezTo>
                      <a:cubicBezTo>
                        <a:pt x="51" y="147"/>
                        <a:pt x="51" y="147"/>
                        <a:pt x="51" y="147"/>
                      </a:cubicBezTo>
                      <a:cubicBezTo>
                        <a:pt x="31" y="147"/>
                        <a:pt x="31" y="147"/>
                        <a:pt x="31" y="147"/>
                      </a:cubicBezTo>
                      <a:cubicBezTo>
                        <a:pt x="31" y="147"/>
                        <a:pt x="2" y="142"/>
                        <a:pt x="1" y="112"/>
                      </a:cubicBezTo>
                      <a:cubicBezTo>
                        <a:pt x="0" y="81"/>
                        <a:pt x="26" y="72"/>
                        <a:pt x="26" y="72"/>
                      </a:cubicBezTo>
                      <a:cubicBezTo>
                        <a:pt x="26" y="72"/>
                        <a:pt x="33" y="37"/>
                        <a:pt x="68" y="48"/>
                      </a:cubicBezTo>
                      <a:cubicBezTo>
                        <a:pt x="68" y="48"/>
                        <a:pt x="100" y="0"/>
                        <a:pt x="149" y="21"/>
                      </a:cubicBezTo>
                      <a:cubicBezTo>
                        <a:pt x="193" y="39"/>
                        <a:pt x="186" y="78"/>
                        <a:pt x="186" y="78"/>
                      </a:cubicBezTo>
                      <a:cubicBezTo>
                        <a:pt x="186" y="78"/>
                        <a:pt x="216" y="85"/>
                        <a:pt x="214" y="114"/>
                      </a:cubicBezTo>
                      <a:cubicBezTo>
                        <a:pt x="212" y="143"/>
                        <a:pt x="176" y="147"/>
                        <a:pt x="176" y="147"/>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5" name="Freeform 6"/>
                <p:cNvSpPr>
                  <a:spLocks/>
                </p:cNvSpPr>
                <p:nvPr/>
              </p:nvSpPr>
              <p:spPr bwMode="auto">
                <a:xfrm>
                  <a:off x="5150" y="1442"/>
                  <a:ext cx="65" cy="152"/>
                </a:xfrm>
                <a:custGeom>
                  <a:avLst/>
                  <a:gdLst>
                    <a:gd name="T0" fmla="*/ 0 w 65"/>
                    <a:gd name="T1" fmla="*/ 0 h 152"/>
                    <a:gd name="T2" fmla="*/ 65 w 65"/>
                    <a:gd name="T3" fmla="*/ 0 h 152"/>
                    <a:gd name="T4" fmla="*/ 65 w 65"/>
                    <a:gd name="T5" fmla="*/ 152 h 152"/>
                  </a:gdLst>
                  <a:ahLst/>
                  <a:cxnLst>
                    <a:cxn ang="0">
                      <a:pos x="T0" y="T1"/>
                    </a:cxn>
                    <a:cxn ang="0">
                      <a:pos x="T2" y="T3"/>
                    </a:cxn>
                    <a:cxn ang="0">
                      <a:pos x="T4" y="T5"/>
                    </a:cxn>
                  </a:cxnLst>
                  <a:rect l="0" t="0" r="r" b="b"/>
                  <a:pathLst>
                    <a:path w="65" h="152">
                      <a:moveTo>
                        <a:pt x="0" y="0"/>
                      </a:moveTo>
                      <a:lnTo>
                        <a:pt x="65" y="0"/>
                      </a:lnTo>
                      <a:lnTo>
                        <a:pt x="65" y="15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7" name="Freeform 7"/>
                <p:cNvSpPr>
                  <a:spLocks/>
                </p:cNvSpPr>
                <p:nvPr/>
              </p:nvSpPr>
              <p:spPr bwMode="auto">
                <a:xfrm>
                  <a:off x="5258" y="1442"/>
                  <a:ext cx="62" cy="155"/>
                </a:xfrm>
                <a:custGeom>
                  <a:avLst/>
                  <a:gdLst>
                    <a:gd name="T0" fmla="*/ 0 w 62"/>
                    <a:gd name="T1" fmla="*/ 0 h 155"/>
                    <a:gd name="T2" fmla="*/ 62 w 62"/>
                    <a:gd name="T3" fmla="*/ 0 h 155"/>
                    <a:gd name="T4" fmla="*/ 62 w 62"/>
                    <a:gd name="T5" fmla="*/ 155 h 155"/>
                  </a:gdLst>
                  <a:ahLst/>
                  <a:cxnLst>
                    <a:cxn ang="0">
                      <a:pos x="T0" y="T1"/>
                    </a:cxn>
                    <a:cxn ang="0">
                      <a:pos x="T2" y="T3"/>
                    </a:cxn>
                    <a:cxn ang="0">
                      <a:pos x="T4" y="T5"/>
                    </a:cxn>
                  </a:cxnLst>
                  <a:rect l="0" t="0" r="r" b="b"/>
                  <a:pathLst>
                    <a:path w="62" h="155">
                      <a:moveTo>
                        <a:pt x="0" y="0"/>
                      </a:moveTo>
                      <a:lnTo>
                        <a:pt x="62" y="0"/>
                      </a:lnTo>
                      <a:lnTo>
                        <a:pt x="62" y="15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8" name="Freeform 8"/>
                <p:cNvSpPr>
                  <a:spLocks/>
                </p:cNvSpPr>
                <p:nvPr/>
              </p:nvSpPr>
              <p:spPr bwMode="auto">
                <a:xfrm>
                  <a:off x="5355" y="1442"/>
                  <a:ext cx="106" cy="125"/>
                </a:xfrm>
                <a:custGeom>
                  <a:avLst/>
                  <a:gdLst>
                    <a:gd name="T0" fmla="*/ 0 w 106"/>
                    <a:gd name="T1" fmla="*/ 0 h 125"/>
                    <a:gd name="T2" fmla="*/ 68 w 106"/>
                    <a:gd name="T3" fmla="*/ 0 h 125"/>
                    <a:gd name="T4" fmla="*/ 68 w 106"/>
                    <a:gd name="T5" fmla="*/ 125 h 125"/>
                    <a:gd name="T6" fmla="*/ 106 w 106"/>
                    <a:gd name="T7" fmla="*/ 125 h 125"/>
                  </a:gdLst>
                  <a:ahLst/>
                  <a:cxnLst>
                    <a:cxn ang="0">
                      <a:pos x="T0" y="T1"/>
                    </a:cxn>
                    <a:cxn ang="0">
                      <a:pos x="T2" y="T3"/>
                    </a:cxn>
                    <a:cxn ang="0">
                      <a:pos x="T4" y="T5"/>
                    </a:cxn>
                    <a:cxn ang="0">
                      <a:pos x="T6" y="T7"/>
                    </a:cxn>
                  </a:cxnLst>
                  <a:rect l="0" t="0" r="r" b="b"/>
                  <a:pathLst>
                    <a:path w="106" h="125">
                      <a:moveTo>
                        <a:pt x="0" y="0"/>
                      </a:moveTo>
                      <a:lnTo>
                        <a:pt x="68" y="0"/>
                      </a:lnTo>
                      <a:lnTo>
                        <a:pt x="68" y="125"/>
                      </a:lnTo>
                      <a:lnTo>
                        <a:pt x="106" y="12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9" name="Freeform 9"/>
                <p:cNvSpPr>
                  <a:spLocks/>
                </p:cNvSpPr>
                <p:nvPr/>
              </p:nvSpPr>
              <p:spPr bwMode="auto">
                <a:xfrm>
                  <a:off x="5315" y="1130"/>
                  <a:ext cx="94" cy="49"/>
                </a:xfrm>
                <a:custGeom>
                  <a:avLst/>
                  <a:gdLst>
                    <a:gd name="T0" fmla="*/ 0 w 35"/>
                    <a:gd name="T1" fmla="*/ 0 h 18"/>
                    <a:gd name="T2" fmla="*/ 35 w 35"/>
                    <a:gd name="T3" fmla="*/ 18 h 18"/>
                  </a:gdLst>
                  <a:ahLst/>
                  <a:cxnLst>
                    <a:cxn ang="0">
                      <a:pos x="T0" y="T1"/>
                    </a:cxn>
                    <a:cxn ang="0">
                      <a:pos x="T2" y="T3"/>
                    </a:cxn>
                  </a:cxnLst>
                  <a:rect l="0" t="0" r="r" b="b"/>
                  <a:pathLst>
                    <a:path w="35" h="18">
                      <a:moveTo>
                        <a:pt x="0" y="0"/>
                      </a:moveTo>
                      <a:cubicBezTo>
                        <a:pt x="0" y="0"/>
                        <a:pt x="31" y="4"/>
                        <a:pt x="35"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0" name="Freeform 10"/>
                <p:cNvSpPr>
                  <a:spLocks/>
                </p:cNvSpPr>
                <p:nvPr/>
              </p:nvSpPr>
              <p:spPr bwMode="auto">
                <a:xfrm>
                  <a:off x="5428" y="1206"/>
                  <a:ext cx="11" cy="49"/>
                </a:xfrm>
                <a:custGeom>
                  <a:avLst/>
                  <a:gdLst>
                    <a:gd name="T0" fmla="*/ 0 w 4"/>
                    <a:gd name="T1" fmla="*/ 0 h 18"/>
                    <a:gd name="T2" fmla="*/ 3 w 4"/>
                    <a:gd name="T3" fmla="*/ 18 h 18"/>
                  </a:gdLst>
                  <a:ahLst/>
                  <a:cxnLst>
                    <a:cxn ang="0">
                      <a:pos x="T0" y="T1"/>
                    </a:cxn>
                    <a:cxn ang="0">
                      <a:pos x="T2" y="T3"/>
                    </a:cxn>
                  </a:cxnLst>
                  <a:rect l="0" t="0" r="r" b="b"/>
                  <a:pathLst>
                    <a:path w="4" h="18">
                      <a:moveTo>
                        <a:pt x="0" y="0"/>
                      </a:moveTo>
                      <a:cubicBezTo>
                        <a:pt x="0" y="0"/>
                        <a:pt x="4" y="9"/>
                        <a:pt x="3"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1" name="Oval 11"/>
                <p:cNvSpPr>
                  <a:spLocks noChangeArrowheads="1"/>
                </p:cNvSpPr>
                <p:nvPr/>
              </p:nvSpPr>
              <p:spPr bwMode="auto">
                <a:xfrm>
                  <a:off x="5009" y="1529"/>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2" name="Oval 12"/>
                <p:cNvSpPr>
                  <a:spLocks noChangeArrowheads="1"/>
                </p:cNvSpPr>
                <p:nvPr/>
              </p:nvSpPr>
              <p:spPr bwMode="auto">
                <a:xfrm>
                  <a:off x="5180" y="1594"/>
                  <a:ext cx="73" cy="70"/>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3" name="Oval 13"/>
                <p:cNvSpPr>
                  <a:spLocks noChangeArrowheads="1"/>
                </p:cNvSpPr>
                <p:nvPr/>
              </p:nvSpPr>
              <p:spPr bwMode="auto">
                <a:xfrm>
                  <a:off x="5282" y="1597"/>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4" name="Oval 14"/>
                <p:cNvSpPr>
                  <a:spLocks noChangeArrowheads="1"/>
                </p:cNvSpPr>
                <p:nvPr/>
              </p:nvSpPr>
              <p:spPr bwMode="auto">
                <a:xfrm>
                  <a:off x="5461" y="1531"/>
                  <a:ext cx="73" cy="74"/>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grpSp>
        </p:grpSp>
      </p:grpSp>
      <p:sp>
        <p:nvSpPr>
          <p:cNvPr id="64" name="Freeform: Shape 63"/>
          <p:cNvSpPr/>
          <p:nvPr/>
        </p:nvSpPr>
        <p:spPr bwMode="auto">
          <a:xfrm flipV="1">
            <a:off x="8022943" y="1377785"/>
            <a:ext cx="1021881" cy="56331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rgbClr val="EAEAEA"/>
          </a:solidFill>
          <a:ln w="22225" cap="flat">
            <a:solidFill>
              <a:schemeClr val="tx2"/>
            </a:solidFill>
            <a:prstDash val="solid"/>
            <a:miter lim="800000"/>
            <a:headEnd/>
            <a:tailEnd/>
          </a:ln>
        </p:spPr>
        <p:txBody>
          <a:bodyPr vert="horz" wrap="square" lIns="89642" tIns="44821" rIns="89642" bIns="44821" numCol="1" anchor="t" anchorCtr="0" compatLnSpc="1">
            <a:prstTxWarp prst="textNoShape">
              <a:avLst/>
            </a:prstTxWarp>
          </a:bodyPr>
          <a:lstStyle/>
          <a:p>
            <a:pPr algn="ctr" defTabSz="914228">
              <a:defRPr/>
            </a:pPr>
            <a:endParaRPr lang="en-US" dirty="0">
              <a:solidFill>
                <a:srgbClr val="505050"/>
              </a:solidFill>
              <a:latin typeface="Segoe UI Semilight"/>
            </a:endParaRPr>
          </a:p>
        </p:txBody>
      </p:sp>
      <p:grpSp>
        <p:nvGrpSpPr>
          <p:cNvPr id="65" name="Group 64"/>
          <p:cNvGrpSpPr/>
          <p:nvPr/>
        </p:nvGrpSpPr>
        <p:grpSpPr>
          <a:xfrm>
            <a:off x="3194580" y="1366726"/>
            <a:ext cx="820937" cy="726788"/>
            <a:chOff x="2887579" y="350018"/>
            <a:chExt cx="837398" cy="741362"/>
          </a:xfrm>
        </p:grpSpPr>
        <p:sp useBgFill="1">
          <p:nvSpPr>
            <p:cNvPr id="66" name="Rectangle 65"/>
            <p:cNvSpPr/>
            <p:nvPr/>
          </p:nvSpPr>
          <p:spPr bwMode="auto">
            <a:xfrm>
              <a:off x="2887579" y="587141"/>
              <a:ext cx="837398" cy="42351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Freeform 5"/>
            <p:cNvSpPr>
              <a:spLocks noEditPoints="1"/>
            </p:cNvSpPr>
            <p:nvPr/>
          </p:nvSpPr>
          <p:spPr bwMode="auto">
            <a:xfrm>
              <a:off x="2966003" y="350018"/>
              <a:ext cx="684213" cy="741362"/>
            </a:xfrm>
            <a:custGeom>
              <a:avLst/>
              <a:gdLst>
                <a:gd name="T0" fmla="*/ 326 w 431"/>
                <a:gd name="T1" fmla="*/ 164 h 467"/>
                <a:gd name="T2" fmla="*/ 326 w 431"/>
                <a:gd name="T3" fmla="*/ 467 h 467"/>
                <a:gd name="T4" fmla="*/ 263 w 431"/>
                <a:gd name="T5" fmla="*/ 467 h 467"/>
                <a:gd name="T6" fmla="*/ 263 w 431"/>
                <a:gd name="T7" fmla="*/ 363 h 467"/>
                <a:gd name="T8" fmla="*/ 198 w 431"/>
                <a:gd name="T9" fmla="*/ 363 h 467"/>
                <a:gd name="T10" fmla="*/ 198 w 431"/>
                <a:gd name="T11" fmla="*/ 467 h 467"/>
                <a:gd name="T12" fmla="*/ 132 w 431"/>
                <a:gd name="T13" fmla="*/ 467 h 467"/>
                <a:gd name="T14" fmla="*/ 132 w 431"/>
                <a:gd name="T15" fmla="*/ 164 h 467"/>
                <a:gd name="T16" fmla="*/ 230 w 431"/>
                <a:gd name="T17" fmla="*/ 164 h 467"/>
                <a:gd name="T18" fmla="*/ 326 w 431"/>
                <a:gd name="T19" fmla="*/ 164 h 467"/>
                <a:gd name="T20" fmla="*/ 230 w 431"/>
                <a:gd name="T21" fmla="*/ 164 h 467"/>
                <a:gd name="T22" fmla="*/ 230 w 431"/>
                <a:gd name="T23" fmla="*/ 100 h 467"/>
                <a:gd name="T24" fmla="*/ 0 w 431"/>
                <a:gd name="T25" fmla="*/ 100 h 467"/>
                <a:gd name="T26" fmla="*/ 0 w 431"/>
                <a:gd name="T27" fmla="*/ 467 h 467"/>
                <a:gd name="T28" fmla="*/ 431 w 431"/>
                <a:gd name="T29" fmla="*/ 467 h 467"/>
                <a:gd name="T30" fmla="*/ 431 w 431"/>
                <a:gd name="T31" fmla="*/ 134 h 467"/>
                <a:gd name="T32" fmla="*/ 292 w 431"/>
                <a:gd name="T33" fmla="*/ 0 h 467"/>
                <a:gd name="T34" fmla="*/ 292 w 431"/>
                <a:gd name="T35" fmla="*/ 164 h 467"/>
                <a:gd name="T36" fmla="*/ 68 w 431"/>
                <a:gd name="T37" fmla="*/ 164 h 467"/>
                <a:gd name="T38" fmla="*/ 62 w 431"/>
                <a:gd name="T39" fmla="*/ 164 h 467"/>
                <a:gd name="T40" fmla="*/ 62 w 431"/>
                <a:gd name="T41" fmla="*/ 169 h 467"/>
                <a:gd name="T42" fmla="*/ 68 w 431"/>
                <a:gd name="T43" fmla="*/ 169 h 467"/>
                <a:gd name="T44" fmla="*/ 68 w 431"/>
                <a:gd name="T45" fmla="*/ 164 h 467"/>
                <a:gd name="T46" fmla="*/ 68 w 431"/>
                <a:gd name="T47" fmla="*/ 230 h 467"/>
                <a:gd name="T48" fmla="*/ 62 w 431"/>
                <a:gd name="T49" fmla="*/ 230 h 467"/>
                <a:gd name="T50" fmla="*/ 62 w 431"/>
                <a:gd name="T51" fmla="*/ 236 h 467"/>
                <a:gd name="T52" fmla="*/ 68 w 431"/>
                <a:gd name="T53" fmla="*/ 236 h 467"/>
                <a:gd name="T54" fmla="*/ 68 w 431"/>
                <a:gd name="T55" fmla="*/ 230 h 467"/>
                <a:gd name="T56" fmla="*/ 68 w 431"/>
                <a:gd name="T57" fmla="*/ 295 h 467"/>
                <a:gd name="T58" fmla="*/ 62 w 431"/>
                <a:gd name="T59" fmla="*/ 295 h 467"/>
                <a:gd name="T60" fmla="*/ 62 w 431"/>
                <a:gd name="T61" fmla="*/ 301 h 467"/>
                <a:gd name="T62" fmla="*/ 68 w 431"/>
                <a:gd name="T63" fmla="*/ 301 h 467"/>
                <a:gd name="T64" fmla="*/ 68 w 431"/>
                <a:gd name="T65" fmla="*/ 295 h 467"/>
                <a:gd name="T66" fmla="*/ 68 w 431"/>
                <a:gd name="T67" fmla="*/ 361 h 467"/>
                <a:gd name="T68" fmla="*/ 62 w 431"/>
                <a:gd name="T69" fmla="*/ 361 h 467"/>
                <a:gd name="T70" fmla="*/ 62 w 431"/>
                <a:gd name="T71" fmla="*/ 367 h 467"/>
                <a:gd name="T72" fmla="*/ 68 w 431"/>
                <a:gd name="T73" fmla="*/ 367 h 467"/>
                <a:gd name="T74" fmla="*/ 68 w 431"/>
                <a:gd name="T75" fmla="*/ 361 h 467"/>
                <a:gd name="T76" fmla="*/ 68 w 431"/>
                <a:gd name="T77" fmla="*/ 427 h 467"/>
                <a:gd name="T78" fmla="*/ 62 w 431"/>
                <a:gd name="T79" fmla="*/ 427 h 467"/>
                <a:gd name="T80" fmla="*/ 62 w 431"/>
                <a:gd name="T81" fmla="*/ 433 h 467"/>
                <a:gd name="T82" fmla="*/ 68 w 431"/>
                <a:gd name="T83" fmla="*/ 433 h 467"/>
                <a:gd name="T84" fmla="*/ 68 w 431"/>
                <a:gd name="T85" fmla="*/ 427 h 467"/>
                <a:gd name="T86" fmla="*/ 199 w 431"/>
                <a:gd name="T87" fmla="*/ 230 h 467"/>
                <a:gd name="T88" fmla="*/ 193 w 431"/>
                <a:gd name="T89" fmla="*/ 230 h 467"/>
                <a:gd name="T90" fmla="*/ 193 w 431"/>
                <a:gd name="T91" fmla="*/ 236 h 467"/>
                <a:gd name="T92" fmla="*/ 199 w 431"/>
                <a:gd name="T93" fmla="*/ 236 h 467"/>
                <a:gd name="T94" fmla="*/ 199 w 431"/>
                <a:gd name="T95" fmla="*/ 230 h 467"/>
                <a:gd name="T96" fmla="*/ 199 w 431"/>
                <a:gd name="T97" fmla="*/ 297 h 467"/>
                <a:gd name="T98" fmla="*/ 193 w 431"/>
                <a:gd name="T99" fmla="*/ 297 h 467"/>
                <a:gd name="T100" fmla="*/ 193 w 431"/>
                <a:gd name="T101" fmla="*/ 301 h 467"/>
                <a:gd name="T102" fmla="*/ 199 w 431"/>
                <a:gd name="T103" fmla="*/ 301 h 467"/>
                <a:gd name="T104" fmla="*/ 199 w 431"/>
                <a:gd name="T105" fmla="*/ 297 h 467"/>
                <a:gd name="T106" fmla="*/ 265 w 431"/>
                <a:gd name="T107" fmla="*/ 230 h 467"/>
                <a:gd name="T108" fmla="*/ 259 w 431"/>
                <a:gd name="T109" fmla="*/ 230 h 467"/>
                <a:gd name="T110" fmla="*/ 259 w 431"/>
                <a:gd name="T111" fmla="*/ 236 h 467"/>
                <a:gd name="T112" fmla="*/ 265 w 431"/>
                <a:gd name="T113" fmla="*/ 236 h 467"/>
                <a:gd name="T114" fmla="*/ 265 w 431"/>
                <a:gd name="T115" fmla="*/ 230 h 467"/>
                <a:gd name="T116" fmla="*/ 265 w 431"/>
                <a:gd name="T117" fmla="*/ 297 h 467"/>
                <a:gd name="T118" fmla="*/ 259 w 431"/>
                <a:gd name="T119" fmla="*/ 297 h 467"/>
                <a:gd name="T120" fmla="*/ 259 w 431"/>
                <a:gd name="T121" fmla="*/ 301 h 467"/>
                <a:gd name="T122" fmla="*/ 265 w 431"/>
                <a:gd name="T123" fmla="*/ 301 h 467"/>
                <a:gd name="T124" fmla="*/ 265 w 431"/>
                <a:gd name="T125" fmla="*/ 29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467">
                  <a:moveTo>
                    <a:pt x="326" y="164"/>
                  </a:moveTo>
                  <a:lnTo>
                    <a:pt x="326" y="467"/>
                  </a:lnTo>
                  <a:lnTo>
                    <a:pt x="263" y="467"/>
                  </a:lnTo>
                  <a:lnTo>
                    <a:pt x="263" y="363"/>
                  </a:lnTo>
                  <a:lnTo>
                    <a:pt x="198" y="363"/>
                  </a:lnTo>
                  <a:lnTo>
                    <a:pt x="198" y="467"/>
                  </a:lnTo>
                  <a:lnTo>
                    <a:pt x="132" y="467"/>
                  </a:lnTo>
                  <a:lnTo>
                    <a:pt x="132" y="164"/>
                  </a:lnTo>
                  <a:lnTo>
                    <a:pt x="230" y="164"/>
                  </a:lnTo>
                  <a:lnTo>
                    <a:pt x="326" y="164"/>
                  </a:lnTo>
                  <a:moveTo>
                    <a:pt x="230" y="164"/>
                  </a:moveTo>
                  <a:lnTo>
                    <a:pt x="230" y="100"/>
                  </a:lnTo>
                  <a:lnTo>
                    <a:pt x="0" y="100"/>
                  </a:lnTo>
                  <a:lnTo>
                    <a:pt x="0" y="467"/>
                  </a:lnTo>
                  <a:moveTo>
                    <a:pt x="431" y="467"/>
                  </a:moveTo>
                  <a:lnTo>
                    <a:pt x="431" y="134"/>
                  </a:lnTo>
                  <a:lnTo>
                    <a:pt x="292" y="0"/>
                  </a:lnTo>
                  <a:lnTo>
                    <a:pt x="292" y="164"/>
                  </a:lnTo>
                  <a:moveTo>
                    <a:pt x="68" y="164"/>
                  </a:moveTo>
                  <a:lnTo>
                    <a:pt x="62" y="164"/>
                  </a:lnTo>
                  <a:lnTo>
                    <a:pt x="62" y="169"/>
                  </a:lnTo>
                  <a:lnTo>
                    <a:pt x="68" y="169"/>
                  </a:lnTo>
                  <a:lnTo>
                    <a:pt x="68" y="164"/>
                  </a:lnTo>
                  <a:moveTo>
                    <a:pt x="68" y="230"/>
                  </a:moveTo>
                  <a:lnTo>
                    <a:pt x="62" y="230"/>
                  </a:lnTo>
                  <a:lnTo>
                    <a:pt x="62" y="236"/>
                  </a:lnTo>
                  <a:lnTo>
                    <a:pt x="68" y="236"/>
                  </a:lnTo>
                  <a:lnTo>
                    <a:pt x="68" y="230"/>
                  </a:lnTo>
                  <a:moveTo>
                    <a:pt x="68" y="295"/>
                  </a:moveTo>
                  <a:lnTo>
                    <a:pt x="62" y="295"/>
                  </a:lnTo>
                  <a:lnTo>
                    <a:pt x="62" y="301"/>
                  </a:lnTo>
                  <a:lnTo>
                    <a:pt x="68" y="301"/>
                  </a:lnTo>
                  <a:lnTo>
                    <a:pt x="68" y="295"/>
                  </a:lnTo>
                  <a:moveTo>
                    <a:pt x="68" y="361"/>
                  </a:moveTo>
                  <a:lnTo>
                    <a:pt x="62" y="361"/>
                  </a:lnTo>
                  <a:lnTo>
                    <a:pt x="62" y="367"/>
                  </a:lnTo>
                  <a:lnTo>
                    <a:pt x="68" y="367"/>
                  </a:lnTo>
                  <a:lnTo>
                    <a:pt x="68" y="361"/>
                  </a:lnTo>
                  <a:moveTo>
                    <a:pt x="68" y="427"/>
                  </a:moveTo>
                  <a:lnTo>
                    <a:pt x="62" y="427"/>
                  </a:lnTo>
                  <a:lnTo>
                    <a:pt x="62" y="433"/>
                  </a:lnTo>
                  <a:lnTo>
                    <a:pt x="68" y="433"/>
                  </a:lnTo>
                  <a:lnTo>
                    <a:pt x="68" y="427"/>
                  </a:lnTo>
                  <a:moveTo>
                    <a:pt x="199" y="230"/>
                  </a:moveTo>
                  <a:lnTo>
                    <a:pt x="193" y="230"/>
                  </a:lnTo>
                  <a:lnTo>
                    <a:pt x="193" y="236"/>
                  </a:lnTo>
                  <a:lnTo>
                    <a:pt x="199" y="236"/>
                  </a:lnTo>
                  <a:lnTo>
                    <a:pt x="199" y="230"/>
                  </a:lnTo>
                  <a:moveTo>
                    <a:pt x="199" y="297"/>
                  </a:moveTo>
                  <a:lnTo>
                    <a:pt x="193" y="297"/>
                  </a:lnTo>
                  <a:lnTo>
                    <a:pt x="193" y="301"/>
                  </a:lnTo>
                  <a:lnTo>
                    <a:pt x="199" y="301"/>
                  </a:lnTo>
                  <a:lnTo>
                    <a:pt x="199" y="297"/>
                  </a:lnTo>
                  <a:moveTo>
                    <a:pt x="265" y="230"/>
                  </a:moveTo>
                  <a:lnTo>
                    <a:pt x="259" y="230"/>
                  </a:lnTo>
                  <a:lnTo>
                    <a:pt x="259" y="236"/>
                  </a:lnTo>
                  <a:lnTo>
                    <a:pt x="265" y="236"/>
                  </a:lnTo>
                  <a:lnTo>
                    <a:pt x="265" y="230"/>
                  </a:lnTo>
                  <a:moveTo>
                    <a:pt x="265" y="297"/>
                  </a:moveTo>
                  <a:lnTo>
                    <a:pt x="259" y="297"/>
                  </a:lnTo>
                  <a:lnTo>
                    <a:pt x="259" y="301"/>
                  </a:lnTo>
                  <a:lnTo>
                    <a:pt x="265" y="301"/>
                  </a:lnTo>
                  <a:lnTo>
                    <a:pt x="265" y="297"/>
                  </a:lnTo>
                </a:path>
              </a:pathLst>
            </a:custGeom>
            <a:solidFill>
              <a:srgbClr val="EAEAEA"/>
            </a:solidFill>
            <a:ln w="22225" cap="flat">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algn="ctr" defTabSz="914228">
                <a:defRPr/>
              </a:pPr>
              <a:endParaRPr lang="en-US">
                <a:solidFill>
                  <a:srgbClr val="505050"/>
                </a:solidFill>
                <a:latin typeface="Segoe UI Semilight"/>
              </a:endParaRPr>
            </a:p>
          </p:txBody>
        </p:sp>
      </p:grpSp>
      <p:sp>
        <p:nvSpPr>
          <p:cNvPr id="11" name="Content Placeholder 10">
            <a:extLst>
              <a:ext uri="{FF2B5EF4-FFF2-40B4-BE49-F238E27FC236}">
                <a16:creationId xmlns:a16="http://schemas.microsoft.com/office/drawing/2014/main" id="{3DE936C0-9292-4149-8410-C237F3043D33}"/>
              </a:ext>
            </a:extLst>
          </p:cNvPr>
          <p:cNvSpPr>
            <a:spLocks noGrp="1"/>
          </p:cNvSpPr>
          <p:nvPr>
            <p:ph sz="quarter" idx="14"/>
          </p:nvPr>
        </p:nvSpPr>
        <p:spPr/>
        <p:txBody>
          <a:bodyPr/>
          <a:lstStyle/>
          <a:p>
            <a:r>
              <a:rPr lang="en-US" dirty="0"/>
              <a:t>IoT protection stack</a:t>
            </a:r>
          </a:p>
        </p:txBody>
      </p:sp>
    </p:spTree>
    <p:extLst>
      <p:ext uri="{BB962C8B-B14F-4D97-AF65-F5344CB8AC3E}">
        <p14:creationId xmlns:p14="http://schemas.microsoft.com/office/powerpoint/2010/main" val="32722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2"/>
                                        </p:tgtEl>
                                      </p:cBhvr>
                                      <p:by x="0" y="0"/>
                                    </p:animScale>
                                  </p:childTnLst>
                                </p:cTn>
                              </p:par>
                              <p:par>
                                <p:cTn id="9" presetID="1" presetClass="entr" presetSubtype="0" fill="hold" grpId="0" nodeType="withEffect">
                                  <p:stCondLst>
                                    <p:cond delay="100"/>
                                  </p:stCondLst>
                                  <p:childTnLst>
                                    <p:set>
                                      <p:cBhvr>
                                        <p:cTn id="10" dur="1" fill="hold">
                                          <p:stCondLst>
                                            <p:cond delay="499"/>
                                          </p:stCondLst>
                                        </p:cTn>
                                        <p:tgtEl>
                                          <p:spTgt spid="63"/>
                                        </p:tgtEl>
                                        <p:attrNameLst>
                                          <p:attrName>style.visibility</p:attrName>
                                        </p:attrNameLst>
                                      </p:cBhvr>
                                      <p:to>
                                        <p:strVal val="visible"/>
                                      </p:to>
                                    </p:set>
                                  </p:childTnLst>
                                </p:cTn>
                              </p:par>
                              <p:par>
                                <p:cTn id="11" presetID="6" presetClass="emph" presetSubtype="0" accel="100000" autoRev="1" fill="hold" grpId="1" nodeType="withEffect">
                                  <p:stCondLst>
                                    <p:cond delay="100"/>
                                  </p:stCondLst>
                                  <p:childTnLst>
                                    <p:animScale>
                                      <p:cBhvr>
                                        <p:cTn id="12" dur="500" fill="hold"/>
                                        <p:tgtEl>
                                          <p:spTgt spid="63"/>
                                        </p:tgtEl>
                                      </p:cBhvr>
                                      <p:by x="0" y="0"/>
                                    </p:animScale>
                                  </p:childTnLst>
                                </p:cTn>
                              </p:par>
                              <p:par>
                                <p:cTn id="13" presetID="10" presetClass="entr" presetSubtype="0" fill="hold" nodeType="withEffect">
                                  <p:stCondLst>
                                    <p:cond delay="7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42" presetClass="path" presetSubtype="0" decel="100000" fill="hold" nodeType="withEffect">
                                  <p:stCondLst>
                                    <p:cond delay="700"/>
                                  </p:stCondLst>
                                  <p:childTnLst>
                                    <p:animMotion origin="layout" path="M -4.41409E-6 3.8493E-6 L -4.41409E-6 0.02564 " pathEditMode="relative" rAng="0" ptsTypes="AA">
                                      <p:cBhvr>
                                        <p:cTn id="17" dur="500" spd="-100000" fill="hold"/>
                                        <p:tgtEl>
                                          <p:spTgt spid="65"/>
                                        </p:tgtEl>
                                        <p:attrNameLst>
                                          <p:attrName>ppt_x</p:attrName>
                                          <p:attrName>ppt_y</p:attrName>
                                        </p:attrNameLst>
                                      </p:cBhvr>
                                      <p:rCtr x="0" y="1271"/>
                                    </p:animMotion>
                                  </p:childTnLst>
                                </p:cTn>
                              </p:par>
                              <p:par>
                                <p:cTn id="18" presetID="10" presetClass="entr" presetSubtype="0" fill="hold" grpId="0" nodeType="withEffect">
                                  <p:stCondLst>
                                    <p:cond delay="8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42" presetClass="path" presetSubtype="0" decel="100000" fill="hold" grpId="1" nodeType="withEffect">
                                  <p:stCondLst>
                                    <p:cond delay="800"/>
                                  </p:stCondLst>
                                  <p:childTnLst>
                                    <p:animMotion origin="layout" path="M 2.11897E-6 -2.80527E-6 L 2.11897E-6 0.02565 " pathEditMode="relative" rAng="0" ptsTypes="AA">
                                      <p:cBhvr>
                                        <p:cTn id="22" dur="500" spd="-100000" fill="hold"/>
                                        <p:tgtEl>
                                          <p:spTgt spid="64"/>
                                        </p:tgtEl>
                                        <p:attrNameLst>
                                          <p:attrName>ppt_x</p:attrName>
                                          <p:attrName>ppt_y</p:attrName>
                                        </p:attrNameLst>
                                      </p:cBhvr>
                                      <p:rCtr x="0" y="1271"/>
                                    </p:animMotion>
                                  </p:childTnLst>
                                </p:cTn>
                              </p:par>
                            </p:childTnLst>
                          </p:cTn>
                        </p:par>
                        <p:par>
                          <p:cTn id="23" fill="hold">
                            <p:stCondLst>
                              <p:cond delay="13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42" presetClass="path" presetSubtype="0" accel="50000" decel="50000" fill="hold" nodeType="withEffect">
                                  <p:stCondLst>
                                    <p:cond delay="0"/>
                                  </p:stCondLst>
                                  <p:childTnLst>
                                    <p:animMotion origin="layout" path="M 0 2.7054E-6 L 0 0.0261 " pathEditMode="relative" rAng="0" ptsTypes="AA">
                                      <p:cBhvr>
                                        <p:cTn id="28" dur="500" spd="-100000" fill="hold"/>
                                        <p:tgtEl>
                                          <p:spTgt spid="5"/>
                                        </p:tgtEl>
                                        <p:attrNameLst>
                                          <p:attrName>ppt_x</p:attrName>
                                          <p:attrName>ppt_y</p:attrName>
                                        </p:attrNameLst>
                                      </p:cBhvr>
                                      <p:rCtr x="0" y="1294"/>
                                    </p:animMotion>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500"/>
                                        <p:tgtEl>
                                          <p:spTgt spid="147"/>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48"/>
                                        </p:tgtEl>
                                        <p:attrNameLst>
                                          <p:attrName>style.visibility</p:attrName>
                                        </p:attrNameLst>
                                      </p:cBhvr>
                                      <p:to>
                                        <p:strVal val="visible"/>
                                      </p:to>
                                    </p:set>
                                    <p:animEffect transition="in" filter="fade">
                                      <p:cBhvr>
                                        <p:cTn id="41" dur="500"/>
                                        <p:tgtEl>
                                          <p:spTgt spid="148"/>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144" grpId="0"/>
      <p:bldP spid="145" grpId="0"/>
      <p:bldP spid="146" grpId="0"/>
      <p:bldP spid="147" grpId="0" animBg="1"/>
      <p:bldP spid="148" grpId="0"/>
      <p:bldP spid="64" grpId="0" animBg="1"/>
      <p:bldP spid="6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p:cNvSpPr>
            <a:spLocks noChangeAspect="1"/>
          </p:cNvSpPr>
          <p:nvPr/>
        </p:nvSpPr>
        <p:spPr>
          <a:xfrm>
            <a:off x="4412402" y="1106077"/>
            <a:ext cx="6510602" cy="3693875"/>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rgbClr val="EAEAEA"/>
          </a:solidFill>
          <a:ln w="25400">
            <a:solidFill>
              <a:srgbClr val="59B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a:solidFill>
                <a:srgbClr val="FFFFFF"/>
              </a:solidFill>
              <a:latin typeface="Segoe UI Semilight"/>
            </a:endParaRPr>
          </a:p>
        </p:txBody>
      </p:sp>
      <p:sp>
        <p:nvSpPr>
          <p:cNvPr id="6" name="Text Placeholder 5"/>
          <p:cNvSpPr>
            <a:spLocks noGrp="1"/>
          </p:cNvSpPr>
          <p:nvPr>
            <p:ph sz="quarter" idx="12"/>
          </p:nvPr>
        </p:nvSpPr>
        <p:spPr/>
        <p:txBody>
          <a:bodyPr/>
          <a:lstStyle/>
          <a:p>
            <a:r>
              <a:rPr lang="en-US" sz="2353" b="1" dirty="0"/>
              <a:t>IoT Hub Device Provisioning Service </a:t>
            </a:r>
          </a:p>
          <a:p>
            <a:r>
              <a:rPr lang="en-US" sz="2353" dirty="0"/>
              <a:t>Enables IoT devices to </a:t>
            </a:r>
            <a:r>
              <a:rPr lang="en-US" sz="2353" dirty="0">
                <a:solidFill>
                  <a:schemeClr val="accent1"/>
                </a:solidFill>
              </a:rPr>
              <a:t>receive provisioning </a:t>
            </a:r>
          </a:p>
          <a:p>
            <a:r>
              <a:rPr lang="en-US" sz="2353" dirty="0">
                <a:solidFill>
                  <a:schemeClr val="accent1"/>
                </a:solidFill>
              </a:rPr>
              <a:t>information automatically </a:t>
            </a:r>
          </a:p>
          <a:p>
            <a:r>
              <a:rPr lang="en-US" sz="2353" dirty="0">
                <a:solidFill>
                  <a:schemeClr val="accent1"/>
                </a:solidFill>
              </a:rPr>
              <a:t>without manual interaction</a:t>
            </a:r>
            <a:r>
              <a:rPr lang="en-US" sz="2353" dirty="0"/>
              <a:t> </a:t>
            </a:r>
          </a:p>
          <a:p>
            <a:r>
              <a:rPr lang="en-US" sz="2353" dirty="0"/>
              <a:t>when the device </a:t>
            </a:r>
          </a:p>
          <a:p>
            <a:r>
              <a:rPr lang="en-US" sz="2353" dirty="0"/>
              <a:t>first connects </a:t>
            </a:r>
          </a:p>
          <a:p>
            <a:r>
              <a:rPr lang="en-US" sz="2353" dirty="0"/>
              <a:t>to a network. </a:t>
            </a:r>
          </a:p>
        </p:txBody>
      </p:sp>
      <p:sp>
        <p:nvSpPr>
          <p:cNvPr id="4" name="Content Placeholder 3">
            <a:extLst>
              <a:ext uri="{FF2B5EF4-FFF2-40B4-BE49-F238E27FC236}">
                <a16:creationId xmlns:a16="http://schemas.microsoft.com/office/drawing/2014/main" id="{6EAD1450-42E3-4FDE-9E60-0DA401C38908}"/>
              </a:ext>
            </a:extLst>
          </p:cNvPr>
          <p:cNvSpPr>
            <a:spLocks noGrp="1"/>
          </p:cNvSpPr>
          <p:nvPr>
            <p:ph sz="quarter" idx="14"/>
          </p:nvPr>
        </p:nvSpPr>
        <p:spPr/>
        <p:txBody>
          <a:bodyPr/>
          <a:lstStyle/>
          <a:p>
            <a:r>
              <a:rPr lang="en-US" dirty="0"/>
              <a:t>Provision devices at scale: DPS</a:t>
            </a:r>
          </a:p>
        </p:txBody>
      </p:sp>
      <p:sp>
        <p:nvSpPr>
          <p:cNvPr id="8" name="TextBox 7">
            <a:extLst>
              <a:ext uri="{FF2B5EF4-FFF2-40B4-BE49-F238E27FC236}">
                <a16:creationId xmlns:a16="http://schemas.microsoft.com/office/drawing/2014/main" id="{287D4D61-E02E-437A-8613-8945DDB9092A}"/>
              </a:ext>
            </a:extLst>
          </p:cNvPr>
          <p:cNvSpPr txBox="1"/>
          <p:nvPr/>
        </p:nvSpPr>
        <p:spPr>
          <a:xfrm>
            <a:off x="8161340" y="2654310"/>
            <a:ext cx="1950548" cy="573280"/>
          </a:xfrm>
          <a:prstGeom prst="rect">
            <a:avLst/>
          </a:prstGeom>
          <a:noFill/>
        </p:spPr>
        <p:txBody>
          <a:bodyPr wrap="square" rtlCol="0">
            <a:spAutoFit/>
          </a:bodyPr>
          <a:lstStyle/>
          <a:p>
            <a:pPr defTabSz="914228">
              <a:defRPr/>
            </a:pPr>
            <a:r>
              <a:rPr lang="en-US" sz="1568" dirty="0">
                <a:solidFill>
                  <a:srgbClr val="0078D7"/>
                </a:solidFill>
                <a:latin typeface="Segoe UI Semibold" panose="020B0702040204020203" pitchFamily="34" charset="0"/>
                <a:cs typeface="Segoe UI Semibold" panose="020B0702040204020203" pitchFamily="34" charset="0"/>
              </a:rPr>
              <a:t>Azure IoT Hub </a:t>
            </a:r>
          </a:p>
          <a:p>
            <a:pPr defTabSz="914228">
              <a:defRPr/>
            </a:pPr>
            <a:endParaRPr lang="en-US" sz="1568" dirty="0">
              <a:solidFill>
                <a:srgbClr val="0078D7"/>
              </a:solidFill>
              <a:latin typeface="Segoe UI Semibold" panose="020B0702040204020203" pitchFamily="34" charset="0"/>
              <a:cs typeface="Segoe UI Semibold" panose="020B0702040204020203" pitchFamily="34" charset="0"/>
            </a:endParaRPr>
          </a:p>
        </p:txBody>
      </p:sp>
      <p:pic>
        <p:nvPicPr>
          <p:cNvPr id="11" name="Picture 10" descr="Original file ‎ (SVG file, nominally 760 × 360 pixels, file size: 8 ...">
            <a:extLst>
              <a:ext uri="{FF2B5EF4-FFF2-40B4-BE49-F238E27FC236}">
                <a16:creationId xmlns:a16="http://schemas.microsoft.com/office/drawing/2014/main" id="{AED7C1CC-A332-4E5A-8F4F-82D67D2F8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40090" y="5564487"/>
            <a:ext cx="1658842" cy="785359"/>
          </a:xfrm>
          <a:prstGeom prst="rect">
            <a:avLst/>
          </a:prstGeom>
        </p:spPr>
      </p:pic>
      <p:cxnSp>
        <p:nvCxnSpPr>
          <p:cNvPr id="12" name="Straight Arrow Connector 11">
            <a:extLst>
              <a:ext uri="{FF2B5EF4-FFF2-40B4-BE49-F238E27FC236}">
                <a16:creationId xmlns:a16="http://schemas.microsoft.com/office/drawing/2014/main" id="{7623C778-2B3C-4245-BC1C-149B7ADFE983}"/>
              </a:ext>
            </a:extLst>
          </p:cNvPr>
          <p:cNvCxnSpPr>
            <a:cxnSpLocks/>
          </p:cNvCxnSpPr>
          <p:nvPr/>
        </p:nvCxnSpPr>
        <p:spPr>
          <a:xfrm flipV="1">
            <a:off x="3966828" y="6351288"/>
            <a:ext cx="6125715" cy="3284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0B52B2-4DCF-4776-BB86-2F025F5A4D1C}"/>
              </a:ext>
            </a:extLst>
          </p:cNvPr>
          <p:cNvSpPr txBox="1"/>
          <p:nvPr/>
        </p:nvSpPr>
        <p:spPr>
          <a:xfrm>
            <a:off x="6198600" y="6443748"/>
            <a:ext cx="993497" cy="331899"/>
          </a:xfrm>
          <a:prstGeom prst="rect">
            <a:avLst/>
          </a:prstGeom>
          <a:noFill/>
        </p:spPr>
        <p:txBody>
          <a:bodyPr wrap="none" rtlCol="0">
            <a:spAutoFit/>
          </a:bodyPr>
          <a:lstStyle/>
          <a:p>
            <a:pPr defTabSz="914228">
              <a:defRPr/>
            </a:pPr>
            <a:r>
              <a:rPr lang="en-US" sz="1568" dirty="0">
                <a:solidFill>
                  <a:srgbClr val="505050"/>
                </a:solidFill>
                <a:latin typeface="Segoe UI Semibold" panose="020B0702040204020203" pitchFamily="34" charset="0"/>
                <a:cs typeface="Segoe UI Semibold" panose="020B0702040204020203" pitchFamily="34" charset="0"/>
              </a:rPr>
              <a:t>Shipping</a:t>
            </a:r>
          </a:p>
        </p:txBody>
      </p:sp>
      <p:grpSp>
        <p:nvGrpSpPr>
          <p:cNvPr id="20" name="Group 19">
            <a:extLst>
              <a:ext uri="{FF2B5EF4-FFF2-40B4-BE49-F238E27FC236}">
                <a16:creationId xmlns:a16="http://schemas.microsoft.com/office/drawing/2014/main" id="{6F1AC7BC-61B9-4DD6-831C-2F1F6B190643}"/>
              </a:ext>
            </a:extLst>
          </p:cNvPr>
          <p:cNvGrpSpPr/>
          <p:nvPr/>
        </p:nvGrpSpPr>
        <p:grpSpPr>
          <a:xfrm>
            <a:off x="6313578" y="4329938"/>
            <a:ext cx="3707137" cy="1499135"/>
            <a:chOff x="4872895" y="3993380"/>
            <a:chExt cx="4599389" cy="1540282"/>
          </a:xfrm>
        </p:grpSpPr>
        <p:cxnSp>
          <p:nvCxnSpPr>
            <p:cNvPr id="21" name="Straight Arrow Connector 20">
              <a:extLst>
                <a:ext uri="{FF2B5EF4-FFF2-40B4-BE49-F238E27FC236}">
                  <a16:creationId xmlns:a16="http://schemas.microsoft.com/office/drawing/2014/main" id="{4E890669-8055-4AEE-BBB4-970173DDB38C}"/>
                </a:ext>
              </a:extLst>
            </p:cNvPr>
            <p:cNvCxnSpPr>
              <a:cxnSpLocks/>
            </p:cNvCxnSpPr>
            <p:nvPr/>
          </p:nvCxnSpPr>
          <p:spPr>
            <a:xfrm>
              <a:off x="4872895" y="3993380"/>
              <a:ext cx="4599389" cy="15402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29EE80-A811-4F70-92A1-1A1467070E92}"/>
                </a:ext>
              </a:extLst>
            </p:cNvPr>
            <p:cNvSpPr txBox="1"/>
            <p:nvPr/>
          </p:nvSpPr>
          <p:spPr>
            <a:xfrm rot="1241812">
              <a:off x="5803177" y="4463648"/>
              <a:ext cx="2852448" cy="311811"/>
            </a:xfrm>
            <a:prstGeom prst="rect">
              <a:avLst/>
            </a:prstGeom>
            <a:noFill/>
          </p:spPr>
          <p:txBody>
            <a:bodyPr wrap="none" rtlCol="0">
              <a:spAutoFit/>
            </a:bodyPr>
            <a:lstStyle/>
            <a:p>
              <a:pPr defTabSz="914228">
                <a:defRPr/>
              </a:pPr>
              <a:r>
                <a:rPr lang="en-US" sz="1372" dirty="0">
                  <a:solidFill>
                    <a:srgbClr val="505050"/>
                  </a:solidFill>
                  <a:latin typeface="Segoe UI" panose="020B0502040204020203" pitchFamily="34" charset="0"/>
                  <a:cs typeface="Segoe UI" panose="020B0502040204020203" pitchFamily="34" charset="0"/>
                </a:rPr>
                <a:t>URL, Device Name, </a:t>
              </a:r>
              <a:r>
                <a:rPr lang="en-US" sz="1372" dirty="0" err="1">
                  <a:solidFill>
                    <a:srgbClr val="505050"/>
                  </a:solidFill>
                  <a:latin typeface="Segoe UI" panose="020B0502040204020203" pitchFamily="34" charset="0"/>
                  <a:cs typeface="Segoe UI" panose="020B0502040204020203" pitchFamily="34" charset="0"/>
                </a:rPr>
                <a:t>SymKey</a:t>
              </a:r>
              <a:endParaRPr lang="en-US" sz="1372" dirty="0">
                <a:solidFill>
                  <a:srgbClr val="505050"/>
                </a:solidFill>
                <a:latin typeface="Segoe UI" panose="020B0502040204020203" pitchFamily="34" charset="0"/>
                <a:cs typeface="Segoe UI" panose="020B0502040204020203" pitchFamily="34" charset="0"/>
              </a:endParaRPr>
            </a:p>
          </p:txBody>
        </p:sp>
      </p:grpSp>
      <p:pic>
        <p:nvPicPr>
          <p:cNvPr id="31" name="Picture 30" descr="Factory | Free Stock Photo | Illustration of a blue factory | # 15356">
            <a:extLst>
              <a:ext uri="{FF2B5EF4-FFF2-40B4-BE49-F238E27FC236}">
                <a16:creationId xmlns:a16="http://schemas.microsoft.com/office/drawing/2014/main" id="{AA272E09-204A-4687-85EB-79A5CD2A0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568" y="5417944"/>
            <a:ext cx="1143972" cy="1143973"/>
          </a:xfrm>
          <a:prstGeom prst="rect">
            <a:avLst/>
          </a:prstGeom>
        </p:spPr>
      </p:pic>
      <p:sp>
        <p:nvSpPr>
          <p:cNvPr id="32" name="TextBox 31">
            <a:extLst>
              <a:ext uri="{FF2B5EF4-FFF2-40B4-BE49-F238E27FC236}">
                <a16:creationId xmlns:a16="http://schemas.microsoft.com/office/drawing/2014/main" id="{77F923D3-C701-4846-AAA3-F96AA95FF897}"/>
              </a:ext>
            </a:extLst>
          </p:cNvPr>
          <p:cNvSpPr txBox="1"/>
          <p:nvPr/>
        </p:nvSpPr>
        <p:spPr>
          <a:xfrm>
            <a:off x="1645904" y="6488975"/>
            <a:ext cx="1574508" cy="362072"/>
          </a:xfrm>
          <a:prstGeom prst="rect">
            <a:avLst/>
          </a:prstGeom>
          <a:noFill/>
        </p:spPr>
        <p:txBody>
          <a:bodyPr wrap="none" rtlCol="0">
            <a:spAutoFit/>
          </a:bodyPr>
          <a:lstStyle/>
          <a:p>
            <a:pPr defTabSz="914228">
              <a:defRPr/>
            </a:pPr>
            <a:r>
              <a:rPr lang="en-US" sz="1765" dirty="0">
                <a:solidFill>
                  <a:srgbClr val="0078D7"/>
                </a:solidFill>
                <a:latin typeface="Segoe UI Semibold" panose="020B0702040204020203" pitchFamily="34" charset="0"/>
                <a:cs typeface="Segoe UI Semibold" panose="020B0702040204020203" pitchFamily="34" charset="0"/>
              </a:rPr>
              <a:t>Manufacturer</a:t>
            </a:r>
          </a:p>
        </p:txBody>
      </p:sp>
      <p:sp>
        <p:nvSpPr>
          <p:cNvPr id="42" name="TextBox 41">
            <a:extLst>
              <a:ext uri="{FF2B5EF4-FFF2-40B4-BE49-F238E27FC236}">
                <a16:creationId xmlns:a16="http://schemas.microsoft.com/office/drawing/2014/main" id="{9D69CF97-D8D0-4065-9A76-96144BA05A9D}"/>
              </a:ext>
            </a:extLst>
          </p:cNvPr>
          <p:cNvSpPr txBox="1"/>
          <p:nvPr/>
        </p:nvSpPr>
        <p:spPr>
          <a:xfrm>
            <a:off x="5155481" y="2628943"/>
            <a:ext cx="2247181" cy="573280"/>
          </a:xfrm>
          <a:prstGeom prst="rect">
            <a:avLst/>
          </a:prstGeom>
          <a:noFill/>
        </p:spPr>
        <p:txBody>
          <a:bodyPr wrap="square" rtlCol="0">
            <a:spAutoFit/>
          </a:bodyPr>
          <a:lstStyle/>
          <a:p>
            <a:pPr defTabSz="914228">
              <a:defRPr/>
            </a:pPr>
            <a:r>
              <a:rPr lang="en-US" sz="1568" dirty="0">
                <a:solidFill>
                  <a:srgbClr val="0078D7"/>
                </a:solidFill>
                <a:latin typeface="Segoe UI Semibold" panose="020B0702040204020203" pitchFamily="34" charset="0"/>
                <a:cs typeface="Segoe UI Semibold" panose="020B0702040204020203" pitchFamily="34" charset="0"/>
              </a:rPr>
              <a:t>Azure IoT Hub Device </a:t>
            </a:r>
            <a:r>
              <a:rPr lang="en-US" sz="1568">
                <a:solidFill>
                  <a:srgbClr val="0078D7"/>
                </a:solidFill>
                <a:latin typeface="Segoe UI Semibold" panose="020B0702040204020203" pitchFamily="34" charset="0"/>
                <a:cs typeface="Segoe UI Semibold" panose="020B0702040204020203" pitchFamily="34" charset="0"/>
              </a:rPr>
              <a:t>Provisioning service</a:t>
            </a:r>
            <a:endParaRPr lang="en-US" sz="1568" dirty="0">
              <a:solidFill>
                <a:srgbClr val="0078D7"/>
              </a:solidFill>
              <a:latin typeface="Segoe UI Semibold" panose="020B0702040204020203" pitchFamily="34" charset="0"/>
              <a:cs typeface="Segoe UI Semibold" panose="020B0702040204020203" pitchFamily="34" charset="0"/>
            </a:endParaRPr>
          </a:p>
        </p:txBody>
      </p:sp>
      <p:sp>
        <p:nvSpPr>
          <p:cNvPr id="44" name="Flowchart: Multidocument 43">
            <a:extLst>
              <a:ext uri="{FF2B5EF4-FFF2-40B4-BE49-F238E27FC236}">
                <a16:creationId xmlns:a16="http://schemas.microsoft.com/office/drawing/2014/main" id="{7832AF2D-304B-41A8-BADB-D79E35DCA07C}"/>
              </a:ext>
            </a:extLst>
          </p:cNvPr>
          <p:cNvSpPr/>
          <p:nvPr/>
        </p:nvSpPr>
        <p:spPr>
          <a:xfrm>
            <a:off x="5437543" y="3264009"/>
            <a:ext cx="983231" cy="94920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sz="1836">
              <a:solidFill>
                <a:srgbClr val="FFFFFF"/>
              </a:solidFill>
              <a:latin typeface="Segoe UI Semilight"/>
            </a:endParaRPr>
          </a:p>
        </p:txBody>
      </p:sp>
      <p:grpSp>
        <p:nvGrpSpPr>
          <p:cNvPr id="45" name="Group 44">
            <a:extLst>
              <a:ext uri="{FF2B5EF4-FFF2-40B4-BE49-F238E27FC236}">
                <a16:creationId xmlns:a16="http://schemas.microsoft.com/office/drawing/2014/main" id="{F8EA9033-0753-4E9B-AFB8-4660D3352146}"/>
              </a:ext>
            </a:extLst>
          </p:cNvPr>
          <p:cNvGrpSpPr/>
          <p:nvPr/>
        </p:nvGrpSpPr>
        <p:grpSpPr>
          <a:xfrm>
            <a:off x="5477198" y="3552445"/>
            <a:ext cx="973599" cy="767107"/>
            <a:chOff x="2201680" y="1489824"/>
            <a:chExt cx="1113906" cy="917420"/>
          </a:xfrm>
        </p:grpSpPr>
        <p:sp>
          <p:nvSpPr>
            <p:cNvPr id="46" name="Flowchart: Document 45">
              <a:extLst>
                <a:ext uri="{FF2B5EF4-FFF2-40B4-BE49-F238E27FC236}">
                  <a16:creationId xmlns:a16="http://schemas.microsoft.com/office/drawing/2014/main" id="{AA38467F-4CC3-4856-A3FB-D37E9EEF1A31}"/>
                </a:ext>
              </a:extLst>
            </p:cNvPr>
            <p:cNvSpPr/>
            <p:nvPr/>
          </p:nvSpPr>
          <p:spPr>
            <a:xfrm>
              <a:off x="2248244" y="1489824"/>
              <a:ext cx="1067342" cy="9174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914228">
                <a:defRPr/>
              </a:pPr>
              <a:r>
                <a:rPr lang="en-US" sz="900" dirty="0">
                  <a:solidFill>
                    <a:srgbClr val="FFFFFF"/>
                  </a:solidFill>
                  <a:latin typeface="Segoe UI Semilight"/>
                </a:rPr>
                <a:t>Service: Contoso.com</a:t>
              </a:r>
            </a:p>
            <a:p>
              <a:pPr defTabSz="914228">
                <a:defRPr/>
              </a:pPr>
              <a:r>
                <a:rPr lang="en-US" sz="900" dirty="0">
                  <a:solidFill>
                    <a:srgbClr val="FFFFFF"/>
                  </a:solidFill>
                  <a:latin typeface="Segoe UI Semilight"/>
                </a:rPr>
                <a:t>HW ID:</a:t>
              </a:r>
            </a:p>
          </p:txBody>
        </p:sp>
        <p:sp>
          <p:nvSpPr>
            <p:cNvPr id="47" name="TextBox 46">
              <a:extLst>
                <a:ext uri="{FF2B5EF4-FFF2-40B4-BE49-F238E27FC236}">
                  <a16:creationId xmlns:a16="http://schemas.microsoft.com/office/drawing/2014/main" id="{58D19C57-EBB4-42C4-92F1-548B06FFDCC2}"/>
                </a:ext>
              </a:extLst>
            </p:cNvPr>
            <p:cNvSpPr txBox="1"/>
            <p:nvPr/>
          </p:nvSpPr>
          <p:spPr>
            <a:xfrm>
              <a:off x="2201680" y="2000389"/>
              <a:ext cx="861583" cy="360850"/>
            </a:xfrm>
            <a:prstGeom prst="rect">
              <a:avLst/>
            </a:prstGeom>
            <a:noFill/>
          </p:spPr>
          <p:txBody>
            <a:bodyPr wrap="none" rtlCol="0">
              <a:spAutoFit/>
            </a:bodyPr>
            <a:lstStyle/>
            <a:p>
              <a:pPr defTabSz="914228">
                <a:defRPr/>
              </a:pPr>
              <a:r>
                <a:rPr lang="en-US" sz="1372" b="1" dirty="0">
                  <a:solidFill>
                    <a:srgbClr val="002060"/>
                  </a:solidFill>
                  <a:latin typeface="Segoe UI Semilight"/>
                </a:rPr>
                <a:t>123ABC</a:t>
              </a:r>
            </a:p>
          </p:txBody>
        </p:sp>
      </p:grpSp>
      <p:sp>
        <p:nvSpPr>
          <p:cNvPr id="48" name="Cylinder 76">
            <a:extLst>
              <a:ext uri="{FF2B5EF4-FFF2-40B4-BE49-F238E27FC236}">
                <a16:creationId xmlns:a16="http://schemas.microsoft.com/office/drawing/2014/main" id="{9563788D-6296-4773-B156-AB5C66904CAD}"/>
              </a:ext>
            </a:extLst>
          </p:cNvPr>
          <p:cNvSpPr/>
          <p:nvPr/>
        </p:nvSpPr>
        <p:spPr>
          <a:xfrm>
            <a:off x="6565616" y="3589360"/>
            <a:ext cx="339111" cy="4671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sz="1836">
              <a:solidFill>
                <a:srgbClr val="FFFFFF"/>
              </a:solidFill>
              <a:latin typeface="Segoe UI Semilight"/>
            </a:endParaRPr>
          </a:p>
        </p:txBody>
      </p:sp>
      <p:grpSp>
        <p:nvGrpSpPr>
          <p:cNvPr id="14" name="Group 13">
            <a:extLst>
              <a:ext uri="{FF2B5EF4-FFF2-40B4-BE49-F238E27FC236}">
                <a16:creationId xmlns:a16="http://schemas.microsoft.com/office/drawing/2014/main" id="{DB3858A4-049D-4062-89F7-D8D3166C4204}"/>
              </a:ext>
            </a:extLst>
          </p:cNvPr>
          <p:cNvGrpSpPr/>
          <p:nvPr/>
        </p:nvGrpSpPr>
        <p:grpSpPr>
          <a:xfrm>
            <a:off x="1807387" y="4358083"/>
            <a:ext cx="3474560" cy="1396677"/>
            <a:chOff x="939121" y="4073538"/>
            <a:chExt cx="3927475" cy="1578736"/>
          </a:xfrm>
        </p:grpSpPr>
        <p:cxnSp>
          <p:nvCxnSpPr>
            <p:cNvPr id="15" name="Straight Arrow Connector 14">
              <a:extLst>
                <a:ext uri="{FF2B5EF4-FFF2-40B4-BE49-F238E27FC236}">
                  <a16:creationId xmlns:a16="http://schemas.microsoft.com/office/drawing/2014/main" id="{A9A535CB-B644-4343-96A3-7DDD9C594DE7}"/>
                </a:ext>
              </a:extLst>
            </p:cNvPr>
            <p:cNvCxnSpPr>
              <a:cxnSpLocks/>
            </p:cNvCxnSpPr>
            <p:nvPr/>
          </p:nvCxnSpPr>
          <p:spPr>
            <a:xfrm flipV="1">
              <a:off x="2590897" y="4073538"/>
              <a:ext cx="2275699" cy="157873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6D12BF-1063-4513-BE0E-1F80D9DA9E7E}"/>
                </a:ext>
              </a:extLst>
            </p:cNvPr>
            <p:cNvSpPr txBox="1"/>
            <p:nvPr/>
          </p:nvSpPr>
          <p:spPr>
            <a:xfrm>
              <a:off x="939121" y="4665889"/>
              <a:ext cx="2245518" cy="589318"/>
            </a:xfrm>
            <a:prstGeom prst="rect">
              <a:avLst/>
            </a:prstGeom>
            <a:noFill/>
          </p:spPr>
          <p:txBody>
            <a:bodyPr wrap="square" rtlCol="0">
              <a:spAutoFit/>
            </a:bodyPr>
            <a:lstStyle/>
            <a:p>
              <a:pPr defTabSz="914228">
                <a:defRPr/>
              </a:pPr>
              <a:r>
                <a:rPr lang="en-US" sz="1400" dirty="0">
                  <a:solidFill>
                    <a:srgbClr val="505050"/>
                  </a:solidFill>
                  <a:latin typeface="Segoe UI" panose="020B0502040204020203" pitchFamily="34" charset="0"/>
                  <a:cs typeface="Segoe UI" panose="020B0502040204020203" pitchFamily="34" charset="0"/>
                </a:rPr>
                <a:t>HW with ID  “123ABC”</a:t>
              </a:r>
            </a:p>
            <a:p>
              <a:pPr defTabSz="914228">
                <a:defRPr/>
              </a:pPr>
              <a:r>
                <a:rPr lang="en-US" sz="1400" dirty="0">
                  <a:solidFill>
                    <a:srgbClr val="505050"/>
                  </a:solidFill>
                  <a:latin typeface="Segoe UI" panose="020B0502040204020203" pitchFamily="34" charset="0"/>
                  <a:cs typeface="Segoe UI" panose="020B0502040204020203" pitchFamily="34" charset="0"/>
                </a:rPr>
                <a:t>was produced</a:t>
              </a:r>
            </a:p>
          </p:txBody>
        </p:sp>
      </p:grpSp>
      <p:sp>
        <p:nvSpPr>
          <p:cNvPr id="49" name="Flowchart: Connector 48">
            <a:extLst>
              <a:ext uri="{FF2B5EF4-FFF2-40B4-BE49-F238E27FC236}">
                <a16:creationId xmlns:a16="http://schemas.microsoft.com/office/drawing/2014/main" id="{2405BE23-E897-497C-AE83-2CD5F3C7F661}"/>
              </a:ext>
            </a:extLst>
          </p:cNvPr>
          <p:cNvSpPr/>
          <p:nvPr/>
        </p:nvSpPr>
        <p:spPr>
          <a:xfrm>
            <a:off x="3051880" y="5818445"/>
            <a:ext cx="168532" cy="185386"/>
          </a:xfrm>
          <a:prstGeom prst="flowChartConnector">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1</a:t>
            </a:r>
          </a:p>
        </p:txBody>
      </p:sp>
      <p:grpSp>
        <p:nvGrpSpPr>
          <p:cNvPr id="37" name="Group 36">
            <a:extLst>
              <a:ext uri="{FF2B5EF4-FFF2-40B4-BE49-F238E27FC236}">
                <a16:creationId xmlns:a16="http://schemas.microsoft.com/office/drawing/2014/main" id="{0B9F517B-8BB3-4630-9F8A-3871396AE5B0}"/>
              </a:ext>
            </a:extLst>
          </p:cNvPr>
          <p:cNvGrpSpPr/>
          <p:nvPr/>
        </p:nvGrpSpPr>
        <p:grpSpPr>
          <a:xfrm>
            <a:off x="10223995" y="6003884"/>
            <a:ext cx="699010" cy="699010"/>
            <a:chOff x="2724193" y="3925668"/>
            <a:chExt cx="790128" cy="790128"/>
          </a:xfrm>
        </p:grpSpPr>
        <p:pic>
          <p:nvPicPr>
            <p:cNvPr id="38" name="Graphic 51" descr="Projector screen">
              <a:extLst>
                <a:ext uri="{FF2B5EF4-FFF2-40B4-BE49-F238E27FC236}">
                  <a16:creationId xmlns:a16="http://schemas.microsoft.com/office/drawing/2014/main" id="{5BCABB1A-5D59-45EF-B4D7-BF89B283E6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4193" y="3925668"/>
              <a:ext cx="790128" cy="790128"/>
            </a:xfrm>
            <a:prstGeom prst="rect">
              <a:avLst/>
            </a:prstGeom>
          </p:spPr>
        </p:pic>
        <p:sp>
          <p:nvSpPr>
            <p:cNvPr id="39" name="TextBox 38">
              <a:extLst>
                <a:ext uri="{FF2B5EF4-FFF2-40B4-BE49-F238E27FC236}">
                  <a16:creationId xmlns:a16="http://schemas.microsoft.com/office/drawing/2014/main" id="{07FAC222-0083-45FF-B069-02B91370F97B}"/>
                </a:ext>
              </a:extLst>
            </p:cNvPr>
            <p:cNvSpPr txBox="1"/>
            <p:nvPr/>
          </p:nvSpPr>
          <p:spPr>
            <a:xfrm>
              <a:off x="2770090" y="4108020"/>
              <a:ext cx="698925" cy="272845"/>
            </a:xfrm>
            <a:prstGeom prst="rect">
              <a:avLst/>
            </a:prstGeom>
            <a:noFill/>
          </p:spPr>
          <p:txBody>
            <a:bodyPr wrap="square" rtlCol="0">
              <a:spAutoFit/>
            </a:bodyPr>
            <a:lstStyle/>
            <a:p>
              <a:pPr defTabSz="914228">
                <a:defRPr/>
              </a:pPr>
              <a:r>
                <a:rPr lang="en-US" sz="980" dirty="0">
                  <a:solidFill>
                    <a:srgbClr val="505050"/>
                  </a:solidFill>
                  <a:latin typeface="Segoe UI" panose="020B0502040204020203" pitchFamily="34" charset="0"/>
                  <a:cs typeface="Segoe UI" panose="020B0502040204020203" pitchFamily="34" charset="0"/>
                </a:rPr>
                <a:t>123ABC</a:t>
              </a:r>
            </a:p>
          </p:txBody>
        </p:sp>
      </p:grpSp>
      <p:sp>
        <p:nvSpPr>
          <p:cNvPr id="50" name="Flowchart: Connector 49">
            <a:extLst>
              <a:ext uri="{FF2B5EF4-FFF2-40B4-BE49-F238E27FC236}">
                <a16:creationId xmlns:a16="http://schemas.microsoft.com/office/drawing/2014/main" id="{166A63B9-8612-4730-892F-FD2773D8411D}"/>
              </a:ext>
            </a:extLst>
          </p:cNvPr>
          <p:cNvSpPr/>
          <p:nvPr/>
        </p:nvSpPr>
        <p:spPr>
          <a:xfrm>
            <a:off x="10139659" y="5965430"/>
            <a:ext cx="168532" cy="18538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2</a:t>
            </a:r>
          </a:p>
        </p:txBody>
      </p:sp>
      <p:grpSp>
        <p:nvGrpSpPr>
          <p:cNvPr id="62" name="Group 61">
            <a:extLst>
              <a:ext uri="{FF2B5EF4-FFF2-40B4-BE49-F238E27FC236}">
                <a16:creationId xmlns:a16="http://schemas.microsoft.com/office/drawing/2014/main" id="{20388DB7-C935-4713-ABF7-4766DED850B3}"/>
              </a:ext>
            </a:extLst>
          </p:cNvPr>
          <p:cNvGrpSpPr/>
          <p:nvPr/>
        </p:nvGrpSpPr>
        <p:grpSpPr>
          <a:xfrm>
            <a:off x="9006362" y="4358083"/>
            <a:ext cx="2808684" cy="1396678"/>
            <a:chOff x="8509431" y="4106637"/>
            <a:chExt cx="2911581" cy="1763022"/>
          </a:xfrm>
        </p:grpSpPr>
        <p:grpSp>
          <p:nvGrpSpPr>
            <p:cNvPr id="23" name="Group 22">
              <a:extLst>
                <a:ext uri="{FF2B5EF4-FFF2-40B4-BE49-F238E27FC236}">
                  <a16:creationId xmlns:a16="http://schemas.microsoft.com/office/drawing/2014/main" id="{F6FBB309-5ED4-4DAC-BFA5-C9AC9132A5C6}"/>
                </a:ext>
              </a:extLst>
            </p:cNvPr>
            <p:cNvGrpSpPr/>
            <p:nvPr/>
          </p:nvGrpSpPr>
          <p:grpSpPr>
            <a:xfrm>
              <a:off x="8509431" y="4106637"/>
              <a:ext cx="2911581" cy="1763022"/>
              <a:chOff x="7642020" y="3846553"/>
              <a:chExt cx="3070476" cy="1953659"/>
            </a:xfrm>
          </p:grpSpPr>
          <p:cxnSp>
            <p:nvCxnSpPr>
              <p:cNvPr id="24" name="Straight Arrow Connector 23">
                <a:extLst>
                  <a:ext uri="{FF2B5EF4-FFF2-40B4-BE49-F238E27FC236}">
                    <a16:creationId xmlns:a16="http://schemas.microsoft.com/office/drawing/2014/main" id="{C5A38ACA-2520-4160-991E-1239192EBF2F}"/>
                  </a:ext>
                </a:extLst>
              </p:cNvPr>
              <p:cNvCxnSpPr>
                <a:cxnSpLocks/>
              </p:cNvCxnSpPr>
              <p:nvPr/>
            </p:nvCxnSpPr>
            <p:spPr>
              <a:xfrm flipH="1" flipV="1">
                <a:off x="7642020" y="3846553"/>
                <a:ext cx="1173302" cy="1953659"/>
              </a:xfrm>
              <a:prstGeom prst="straightConnector1">
                <a:avLst/>
              </a:prstGeom>
              <a:ln w="190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D29229-F808-4D6E-A360-82CDA4A06F03}"/>
                  </a:ext>
                </a:extLst>
              </p:cNvPr>
              <p:cNvSpPr txBox="1"/>
              <p:nvPr/>
            </p:nvSpPr>
            <p:spPr>
              <a:xfrm>
                <a:off x="8468142" y="4666785"/>
                <a:ext cx="2244354" cy="731875"/>
              </a:xfrm>
              <a:prstGeom prst="rect">
                <a:avLst/>
              </a:prstGeom>
              <a:noFill/>
            </p:spPr>
            <p:txBody>
              <a:bodyPr wrap="none" rtlCol="0">
                <a:spAutoFit/>
              </a:bodyPr>
              <a:lstStyle/>
              <a:p>
                <a:pPr defTabSz="914228">
                  <a:defRPr/>
                </a:pPr>
                <a:r>
                  <a:rPr lang="en-US" sz="1400" dirty="0">
                    <a:solidFill>
                      <a:srgbClr val="505050"/>
                    </a:solidFill>
                    <a:latin typeface="Segoe UI" panose="020B0502040204020203" pitchFamily="34" charset="0"/>
                    <a:cs typeface="Segoe UI" panose="020B0502040204020203" pitchFamily="34" charset="0"/>
                  </a:rPr>
                  <a:t>I am “</a:t>
                </a:r>
                <a:r>
                  <a:rPr lang="en-US" sz="1400" dirty="0" err="1">
                    <a:solidFill>
                      <a:srgbClr val="505050"/>
                    </a:solidFill>
                    <a:latin typeface="Segoe UI" panose="020B0502040204020203" pitchFamily="34" charset="0"/>
                    <a:cs typeface="Segoe UI" panose="020B0502040204020203" pitchFamily="34" charset="0"/>
                  </a:rPr>
                  <a:t>DigitalSign</a:t>
                </a:r>
                <a:r>
                  <a:rPr lang="en-US" sz="1400" dirty="0">
                    <a:solidFill>
                      <a:srgbClr val="505050"/>
                    </a:solidFill>
                    <a:latin typeface="Segoe UI" panose="020B0502040204020203" pitchFamily="34" charset="0"/>
                    <a:cs typeface="Segoe UI" panose="020B0502040204020203" pitchFamily="34" charset="0"/>
                  </a:rPr>
                  <a:t>(Key)”: </a:t>
                </a:r>
              </a:p>
              <a:p>
                <a:pPr defTabSz="914228">
                  <a:defRPr/>
                </a:pPr>
                <a:r>
                  <a:rPr lang="en-US" sz="1400" dirty="0">
                    <a:solidFill>
                      <a:srgbClr val="505050"/>
                    </a:solidFill>
                    <a:latin typeface="Segoe UI" panose="020B0502040204020203" pitchFamily="34" charset="0"/>
                    <a:cs typeface="Segoe UI" panose="020B0502040204020203" pitchFamily="34" charset="0"/>
                  </a:rPr>
                  <a:t>[Data] &amp; [DM] </a:t>
                </a:r>
              </a:p>
            </p:txBody>
          </p:sp>
        </p:grpSp>
        <p:sp>
          <p:nvSpPr>
            <p:cNvPr id="52" name="Flowchart: Connector 51">
              <a:extLst>
                <a:ext uri="{FF2B5EF4-FFF2-40B4-BE49-F238E27FC236}">
                  <a16:creationId xmlns:a16="http://schemas.microsoft.com/office/drawing/2014/main" id="{F1780B97-9024-4784-B6C7-D52E73B027A1}"/>
                </a:ext>
              </a:extLst>
            </p:cNvPr>
            <p:cNvSpPr/>
            <p:nvPr/>
          </p:nvSpPr>
          <p:spPr>
            <a:xfrm>
              <a:off x="9106763" y="4725725"/>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4</a:t>
              </a:r>
            </a:p>
          </p:txBody>
        </p:sp>
      </p:grpSp>
      <p:grpSp>
        <p:nvGrpSpPr>
          <p:cNvPr id="17" name="Group 16">
            <a:extLst>
              <a:ext uri="{FF2B5EF4-FFF2-40B4-BE49-F238E27FC236}">
                <a16:creationId xmlns:a16="http://schemas.microsoft.com/office/drawing/2014/main" id="{A411C888-496B-4D43-A215-0691E82C8E47}"/>
              </a:ext>
            </a:extLst>
          </p:cNvPr>
          <p:cNvGrpSpPr/>
          <p:nvPr/>
        </p:nvGrpSpPr>
        <p:grpSpPr>
          <a:xfrm>
            <a:off x="6133996" y="4407871"/>
            <a:ext cx="3868414" cy="1556279"/>
            <a:chOff x="4162408" y="4390919"/>
            <a:chExt cx="5219730" cy="1459071"/>
          </a:xfrm>
        </p:grpSpPr>
        <p:cxnSp>
          <p:nvCxnSpPr>
            <p:cNvPr id="18" name="Straight Arrow Connector 17">
              <a:extLst>
                <a:ext uri="{FF2B5EF4-FFF2-40B4-BE49-F238E27FC236}">
                  <a16:creationId xmlns:a16="http://schemas.microsoft.com/office/drawing/2014/main" id="{AB2C4201-AA81-4057-AC39-09EA72A81349}"/>
                </a:ext>
              </a:extLst>
            </p:cNvPr>
            <p:cNvCxnSpPr>
              <a:cxnSpLocks/>
            </p:cNvCxnSpPr>
            <p:nvPr/>
          </p:nvCxnSpPr>
          <p:spPr>
            <a:xfrm flipH="1" flipV="1">
              <a:off x="4162408" y="4390919"/>
              <a:ext cx="5219730" cy="145907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A6F507-A99E-4136-9FF8-1E0DBDA0F239}"/>
                </a:ext>
              </a:extLst>
            </p:cNvPr>
            <p:cNvSpPr txBox="1"/>
            <p:nvPr/>
          </p:nvSpPr>
          <p:spPr>
            <a:xfrm rot="1253185">
              <a:off x="6492477" y="5375353"/>
              <a:ext cx="2526777" cy="288553"/>
            </a:xfrm>
            <a:prstGeom prst="rect">
              <a:avLst/>
            </a:prstGeom>
            <a:noFill/>
          </p:spPr>
          <p:txBody>
            <a:bodyPr wrap="none" rtlCol="0">
              <a:spAutoFit/>
            </a:bodyPr>
            <a:lstStyle>
              <a:defPPr>
                <a:defRPr lang="en-US"/>
              </a:defPPr>
              <a:lvl1pPr>
                <a:defRPr sz="1400"/>
              </a:lvl1pPr>
            </a:lstStyle>
            <a:p>
              <a:pPr defTabSz="914228">
                <a:defRPr/>
              </a:pPr>
              <a:r>
                <a:rPr lang="en-US" dirty="0">
                  <a:solidFill>
                    <a:srgbClr val="505050"/>
                  </a:solidFill>
                  <a:latin typeface="Segoe UI Semilight"/>
                </a:rPr>
                <a:t>I am device  “123ABC”</a:t>
              </a:r>
            </a:p>
          </p:txBody>
        </p:sp>
      </p:grpSp>
      <p:sp>
        <p:nvSpPr>
          <p:cNvPr id="29" name="Rectangle 28">
            <a:extLst>
              <a:ext uri="{FF2B5EF4-FFF2-40B4-BE49-F238E27FC236}">
                <a16:creationId xmlns:a16="http://schemas.microsoft.com/office/drawing/2014/main" id="{FDED082B-20A6-492E-AF1C-0524F757F9C1}"/>
              </a:ext>
            </a:extLst>
          </p:cNvPr>
          <p:cNvSpPr/>
          <p:nvPr/>
        </p:nvSpPr>
        <p:spPr>
          <a:xfrm>
            <a:off x="8651247" y="3449789"/>
            <a:ext cx="1482027" cy="459881"/>
          </a:xfrm>
          <a:prstGeom prst="rect">
            <a:avLst/>
          </a:prstGeom>
        </p:spPr>
        <p:txBody>
          <a:bodyPr wrap="square">
            <a:spAutoFit/>
          </a:bodyPr>
          <a:lstStyle/>
          <a:p>
            <a:pPr defTabSz="914228">
              <a:defRPr/>
            </a:pPr>
            <a:r>
              <a:rPr lang="en-US" sz="1176" dirty="0">
                <a:solidFill>
                  <a:srgbClr val="505050"/>
                </a:solidFill>
                <a:latin typeface="Segoe UI" panose="020B0502040204020203" pitchFamily="34" charset="0"/>
                <a:cs typeface="Segoe UI" panose="020B0502040204020203" pitchFamily="34" charset="0"/>
              </a:rPr>
              <a:t>Device ID: </a:t>
            </a:r>
          </a:p>
          <a:p>
            <a:pPr defTabSz="914228">
              <a:defRPr/>
            </a:pPr>
            <a:r>
              <a:rPr lang="en-US" sz="1176" dirty="0" err="1">
                <a:solidFill>
                  <a:srgbClr val="505050"/>
                </a:solidFill>
                <a:latin typeface="Segoe UI" panose="020B0502040204020203" pitchFamily="34" charset="0"/>
                <a:cs typeface="Segoe UI" panose="020B0502040204020203" pitchFamily="34" charset="0"/>
              </a:rPr>
              <a:t>DigitalSign</a:t>
            </a:r>
            <a:r>
              <a:rPr lang="en-US" sz="1176" dirty="0">
                <a:solidFill>
                  <a:srgbClr val="505050"/>
                </a:solidFill>
                <a:latin typeface="Segoe UI" panose="020B0502040204020203" pitchFamily="34" charset="0"/>
                <a:cs typeface="Segoe UI" panose="020B0502040204020203" pitchFamily="34" charset="0"/>
              </a:rPr>
              <a:t>(Key)</a:t>
            </a:r>
          </a:p>
        </p:txBody>
      </p:sp>
      <p:grpSp>
        <p:nvGrpSpPr>
          <p:cNvPr id="65" name="Group 64">
            <a:extLst>
              <a:ext uri="{FF2B5EF4-FFF2-40B4-BE49-F238E27FC236}">
                <a16:creationId xmlns:a16="http://schemas.microsoft.com/office/drawing/2014/main" id="{0D478121-9336-4EA3-B025-DD3E8B9F56B7}"/>
              </a:ext>
            </a:extLst>
          </p:cNvPr>
          <p:cNvGrpSpPr/>
          <p:nvPr/>
        </p:nvGrpSpPr>
        <p:grpSpPr>
          <a:xfrm>
            <a:off x="5465908" y="3526515"/>
            <a:ext cx="3315927" cy="968884"/>
            <a:chOff x="3645274" y="4122479"/>
            <a:chExt cx="3382418" cy="988312"/>
          </a:xfrm>
        </p:grpSpPr>
        <p:sp>
          <p:nvSpPr>
            <p:cNvPr id="51" name="Flowchart: Connector 50">
              <a:extLst>
                <a:ext uri="{FF2B5EF4-FFF2-40B4-BE49-F238E27FC236}">
                  <a16:creationId xmlns:a16="http://schemas.microsoft.com/office/drawing/2014/main" id="{351D08CD-BC11-46A2-B916-808D6D9785B8}"/>
                </a:ext>
              </a:extLst>
            </p:cNvPr>
            <p:cNvSpPr/>
            <p:nvPr/>
          </p:nvSpPr>
          <p:spPr>
            <a:xfrm>
              <a:off x="5164573" y="4396932"/>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3</a:t>
              </a:r>
            </a:p>
          </p:txBody>
        </p:sp>
        <p:sp>
          <p:nvSpPr>
            <p:cNvPr id="80" name="Arc 79"/>
            <p:cNvSpPr/>
            <p:nvPr/>
          </p:nvSpPr>
          <p:spPr>
            <a:xfrm rot="21186987">
              <a:off x="3645274" y="4122479"/>
              <a:ext cx="3382418" cy="988312"/>
            </a:xfrm>
            <a:prstGeom prst="arc">
              <a:avLst>
                <a:gd name="adj1" fmla="val 14304324"/>
                <a:gd name="adj2" fmla="val 21280430"/>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dirty="0">
                <a:solidFill>
                  <a:srgbClr val="505050"/>
                </a:solidFill>
                <a:latin typeface="Segoe UI Semilight"/>
              </a:endParaRPr>
            </a:p>
          </p:txBody>
        </p:sp>
      </p:grpSp>
      <p:pic>
        <p:nvPicPr>
          <p:cNvPr id="3" name="Graphic 2" descr="Store">
            <a:extLst>
              <a:ext uri="{FF2B5EF4-FFF2-40B4-BE49-F238E27FC236}">
                <a16:creationId xmlns:a16="http://schemas.microsoft.com/office/drawing/2014/main" id="{BF19567E-8FFD-43DE-AD32-D7C58A7514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63952" y="5702602"/>
            <a:ext cx="896425" cy="896425"/>
          </a:xfrm>
          <a:prstGeom prst="rect">
            <a:avLst/>
          </a:prstGeom>
        </p:spPr>
      </p:pic>
      <p:sp>
        <p:nvSpPr>
          <p:cNvPr id="2" name="Rectangle 1"/>
          <p:cNvSpPr/>
          <p:nvPr/>
        </p:nvSpPr>
        <p:spPr bwMode="auto">
          <a:xfrm>
            <a:off x="5155480" y="2628944"/>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Rectangle 57"/>
          <p:cNvSpPr/>
          <p:nvPr/>
        </p:nvSpPr>
        <p:spPr bwMode="auto">
          <a:xfrm>
            <a:off x="8093586" y="2628944"/>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 name="TextBox 59">
            <a:extLst>
              <a:ext uri="{FF2B5EF4-FFF2-40B4-BE49-F238E27FC236}">
                <a16:creationId xmlns:a16="http://schemas.microsoft.com/office/drawing/2014/main" id="{77F923D3-C701-4846-AAA3-F96AA95FF897}"/>
              </a:ext>
            </a:extLst>
          </p:cNvPr>
          <p:cNvSpPr txBox="1"/>
          <p:nvPr/>
        </p:nvSpPr>
        <p:spPr>
          <a:xfrm>
            <a:off x="10863952" y="6484234"/>
            <a:ext cx="1171326" cy="362072"/>
          </a:xfrm>
          <a:prstGeom prst="rect">
            <a:avLst/>
          </a:prstGeom>
          <a:noFill/>
        </p:spPr>
        <p:txBody>
          <a:bodyPr wrap="none" rtlCol="0">
            <a:spAutoFit/>
          </a:bodyPr>
          <a:lstStyle/>
          <a:p>
            <a:pPr defTabSz="914228">
              <a:defRPr/>
            </a:pPr>
            <a:r>
              <a:rPr lang="en-US" sz="1765" dirty="0">
                <a:solidFill>
                  <a:srgbClr val="0078D7"/>
                </a:solidFill>
                <a:latin typeface="Segoe UI Semibold" panose="020B0702040204020203" pitchFamily="34" charset="0"/>
                <a:cs typeface="Segoe UI Semibold" panose="020B0702040204020203" pitchFamily="34" charset="0"/>
              </a:rPr>
              <a:t>Customer</a:t>
            </a:r>
          </a:p>
        </p:txBody>
      </p:sp>
      <p:pic>
        <p:nvPicPr>
          <p:cNvPr id="43" name="Picture 42">
            <a:extLst>
              <a:ext uri="{FF2B5EF4-FFF2-40B4-BE49-F238E27FC236}">
                <a16:creationId xmlns:a16="http://schemas.microsoft.com/office/drawing/2014/main" id="{5B7FCAA3-4946-41A0-BC61-1E3F050937F6}"/>
              </a:ext>
            </a:extLst>
          </p:cNvPr>
          <p:cNvPicPr>
            <a:picLocks noChangeAspect="1"/>
          </p:cNvPicPr>
          <p:nvPr/>
        </p:nvPicPr>
        <p:blipFill>
          <a:blip r:embed="rId9"/>
          <a:stretch>
            <a:fillRect/>
          </a:stretch>
        </p:blipFill>
        <p:spPr>
          <a:xfrm>
            <a:off x="3117190" y="5196793"/>
            <a:ext cx="262880" cy="221152"/>
          </a:xfrm>
          <a:prstGeom prst="rect">
            <a:avLst/>
          </a:prstGeom>
        </p:spPr>
      </p:pic>
      <p:pic>
        <p:nvPicPr>
          <p:cNvPr id="53" name="Picture 6" descr="Image result for azure device provisioning service">
            <a:extLst>
              <a:ext uri="{FF2B5EF4-FFF2-40B4-BE49-F238E27FC236}">
                <a16:creationId xmlns:a16="http://schemas.microsoft.com/office/drawing/2014/main" id="{8A4A388E-E485-467F-81A8-B14B71E1CA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101" r="23898"/>
          <a:stretch/>
        </p:blipFill>
        <p:spPr bwMode="auto">
          <a:xfrm>
            <a:off x="10573500" y="453622"/>
            <a:ext cx="984568" cy="91398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98424875-2325-4D07-837B-6CE8864BF815}"/>
              </a:ext>
            </a:extLst>
          </p:cNvPr>
          <p:cNvSpPr/>
          <p:nvPr/>
        </p:nvSpPr>
        <p:spPr bwMode="auto">
          <a:xfrm>
            <a:off x="8032869" y="2568226"/>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Rectangle 55">
            <a:extLst>
              <a:ext uri="{FF2B5EF4-FFF2-40B4-BE49-F238E27FC236}">
                <a16:creationId xmlns:a16="http://schemas.microsoft.com/office/drawing/2014/main" id="{F9B02DDE-CE0E-4ABA-B543-EAA3770207AC}"/>
              </a:ext>
            </a:extLst>
          </p:cNvPr>
          <p:cNvSpPr/>
          <p:nvPr/>
        </p:nvSpPr>
        <p:spPr bwMode="auto">
          <a:xfrm>
            <a:off x="7970213" y="2505572"/>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Rectangle 56">
            <a:extLst>
              <a:ext uri="{FF2B5EF4-FFF2-40B4-BE49-F238E27FC236}">
                <a16:creationId xmlns:a16="http://schemas.microsoft.com/office/drawing/2014/main" id="{5519ED80-A067-451B-9402-4EF9CDD31DA5}"/>
              </a:ext>
            </a:extLst>
          </p:cNvPr>
          <p:cNvSpPr/>
          <p:nvPr/>
        </p:nvSpPr>
        <p:spPr bwMode="auto">
          <a:xfrm>
            <a:off x="7897643" y="2440262"/>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5EA91A52-CCD7-4191-93BD-3B327AD57C76}"/>
              </a:ext>
            </a:extLst>
          </p:cNvPr>
          <p:cNvGrpSpPr/>
          <p:nvPr/>
        </p:nvGrpSpPr>
        <p:grpSpPr>
          <a:xfrm>
            <a:off x="2998411" y="5818445"/>
            <a:ext cx="991338" cy="957202"/>
            <a:chOff x="3051880" y="5729780"/>
            <a:chExt cx="1083165" cy="1045867"/>
          </a:xfrm>
        </p:grpSpPr>
        <p:pic>
          <p:nvPicPr>
            <p:cNvPr id="1026" name="Picture 2" descr="Image result for board electronic">
              <a:extLst>
                <a:ext uri="{FF2B5EF4-FFF2-40B4-BE49-F238E27FC236}">
                  <a16:creationId xmlns:a16="http://schemas.microsoft.com/office/drawing/2014/main" id="{EC43087E-7E7F-4C60-A0B6-574FE1607FA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6927" t="7192" r="8505" b="11151"/>
            <a:stretch/>
          </p:blipFill>
          <p:spPr bwMode="auto">
            <a:xfrm rot="511664">
              <a:off x="3051880" y="5729780"/>
              <a:ext cx="1083165" cy="104586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56E1AB8-86F0-469C-ABC4-4A7A7D27DDB1}"/>
                </a:ext>
              </a:extLst>
            </p:cNvPr>
            <p:cNvSpPr txBox="1"/>
            <p:nvPr/>
          </p:nvSpPr>
          <p:spPr>
            <a:xfrm>
              <a:off x="3214100" y="6143819"/>
              <a:ext cx="785908" cy="285843"/>
            </a:xfrm>
            <a:prstGeom prst="rect">
              <a:avLst/>
            </a:prstGeom>
            <a:noFill/>
          </p:spPr>
          <p:txBody>
            <a:bodyPr wrap="square" rtlCol="0">
              <a:spAutoFit/>
            </a:bodyPr>
            <a:lstStyle/>
            <a:p>
              <a:pPr defTabSz="914228">
                <a:defRPr/>
              </a:pPr>
              <a:r>
                <a:rPr lang="en-US" sz="1100" b="1" dirty="0">
                  <a:solidFill>
                    <a:srgbClr val="FFFFCC"/>
                  </a:solidFill>
                  <a:latin typeface="Segoe UI" panose="020B0502040204020203" pitchFamily="34" charset="0"/>
                  <a:cs typeface="Segoe UI" panose="020B0502040204020203" pitchFamily="34" charset="0"/>
                </a:rPr>
                <a:t>123ABC</a:t>
              </a:r>
            </a:p>
          </p:txBody>
        </p:sp>
      </p:grpSp>
    </p:spTree>
    <p:extLst>
      <p:ext uri="{BB962C8B-B14F-4D97-AF65-F5344CB8AC3E}">
        <p14:creationId xmlns:p14="http://schemas.microsoft.com/office/powerpoint/2010/main" val="35685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par>
                                <p:cTn id="52" presetID="10" presetClass="entr" presetSubtype="0" fill="hold" grpId="0" nodeType="withEffect">
                                  <p:stCondLst>
                                    <p:cond delay="100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10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nodeType="withEffect">
                                  <p:stCondLst>
                                    <p:cond delay="100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500"/>
                            </p:stCondLst>
                            <p:childTnLst>
                              <p:par>
                                <p:cTn id="79" presetID="42" presetClass="path" presetSubtype="0" accel="50000" decel="50000" fill="hold" nodeType="afterEffect">
                                  <p:stCondLst>
                                    <p:cond delay="0"/>
                                  </p:stCondLst>
                                  <p:childTnLst>
                                    <p:animMotion origin="layout" path="M -2.81593E-6 1.7113E-6 L 0.34912 0.00113 " pathEditMode="relative" rAng="0" ptsTypes="AA">
                                      <p:cBhvr>
                                        <p:cTn id="80" dur="2000" fill="hold"/>
                                        <p:tgtEl>
                                          <p:spTgt spid="11"/>
                                        </p:tgtEl>
                                        <p:attrNameLst>
                                          <p:attrName>ppt_x</p:attrName>
                                          <p:attrName>ppt_y</p:attrName>
                                        </p:attrNameLst>
                                      </p:cBhvr>
                                      <p:rCtr x="17450" y="45"/>
                                    </p:animMotion>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xit" presetSubtype="0" fill="hold" grpId="1" nodeType="withEffect">
                                  <p:stCondLst>
                                    <p:cond delay="0"/>
                                  </p:stCondLst>
                                  <p:childTnLst>
                                    <p:animEffect transition="out" filter="fade">
                                      <p:cBhvr>
                                        <p:cTn id="113" dur="500"/>
                                        <p:tgtEl>
                                          <p:spTgt spid="57"/>
                                        </p:tgtEl>
                                      </p:cBhvr>
                                    </p:animEffect>
                                    <p:set>
                                      <p:cBhvr>
                                        <p:cTn id="114" dur="1" fill="hold">
                                          <p:stCondLst>
                                            <p:cond delay="499"/>
                                          </p:stCondLst>
                                        </p:cTn>
                                        <p:tgtEl>
                                          <p:spTgt spid="5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6"/>
                                        </p:tgtEl>
                                      </p:cBhvr>
                                    </p:animEffect>
                                    <p:set>
                                      <p:cBhvr>
                                        <p:cTn id="117" dur="1" fill="hold">
                                          <p:stCondLst>
                                            <p:cond delay="499"/>
                                          </p:stCondLst>
                                        </p:cTn>
                                        <p:tgtEl>
                                          <p:spTgt spid="5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5"/>
                                        </p:tgtEl>
                                      </p:cBhvr>
                                    </p:animEffect>
                                    <p:set>
                                      <p:cBhvr>
                                        <p:cTn id="120" dur="1" fill="hold">
                                          <p:stCondLst>
                                            <p:cond delay="499"/>
                                          </p:stCondLst>
                                        </p:cTn>
                                        <p:tgtEl>
                                          <p:spTgt spid="5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fade">
                                      <p:cBhvr>
                                        <p:cTn id="1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8" grpId="0"/>
      <p:bldP spid="13" grpId="0"/>
      <p:bldP spid="13" grpId="1"/>
      <p:bldP spid="32" grpId="0"/>
      <p:bldP spid="42" grpId="0"/>
      <p:bldP spid="44" grpId="0" animBg="1"/>
      <p:bldP spid="48" grpId="0" animBg="1"/>
      <p:bldP spid="49" grpId="0" animBg="1"/>
      <p:bldP spid="50" grpId="0" animBg="1"/>
      <p:bldP spid="29" grpId="0"/>
      <p:bldP spid="2" grpId="0" animBg="1"/>
      <p:bldP spid="58" grpId="0" animBg="1"/>
      <p:bldP spid="60" grpId="0"/>
      <p:bldP spid="55" grpId="0" animBg="1"/>
      <p:bldP spid="55" grpId="1" animBg="1"/>
      <p:bldP spid="56" grpId="0" animBg="1"/>
      <p:bldP spid="56" grpId="1" animBg="1"/>
      <p:bldP spid="57" grpId="0" animBg="1"/>
      <p:bldP spid="5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6C6B5-8CAF-4779-8547-83A2B175C192}"/>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39D11BED-7206-4F11-A3C4-5EEE2F77060C}"/>
              </a:ext>
            </a:extLst>
          </p:cNvPr>
          <p:cNvSpPr>
            <a:spLocks noGrp="1"/>
          </p:cNvSpPr>
          <p:nvPr>
            <p:ph sz="quarter" idx="14"/>
          </p:nvPr>
        </p:nvSpPr>
        <p:spPr/>
        <p:txBody>
          <a:bodyPr/>
          <a:lstStyle/>
          <a:p>
            <a:r>
              <a:rPr lang="en-US" dirty="0"/>
              <a:t>Microsoft is simplifying IoT</a:t>
            </a:r>
          </a:p>
        </p:txBody>
      </p:sp>
      <p:grpSp>
        <p:nvGrpSpPr>
          <p:cNvPr id="15" name="SaaS">
            <a:extLst>
              <a:ext uri="{FF2B5EF4-FFF2-40B4-BE49-F238E27FC236}">
                <a16:creationId xmlns:a16="http://schemas.microsoft.com/office/drawing/2014/main" id="{5A5C7F14-D0B3-4B2F-82F1-4ED2554AA328}"/>
              </a:ext>
            </a:extLst>
          </p:cNvPr>
          <p:cNvGrpSpPr/>
          <p:nvPr/>
        </p:nvGrpSpPr>
        <p:grpSpPr>
          <a:xfrm>
            <a:off x="7460552" y="2677345"/>
            <a:ext cx="3227126" cy="3464439"/>
            <a:chOff x="6475945" y="1489403"/>
            <a:chExt cx="4200825" cy="4509741"/>
          </a:xfrm>
        </p:grpSpPr>
        <p:sp>
          <p:nvSpPr>
            <p:cNvPr id="16" name="Freeform 8">
              <a:extLst>
                <a:ext uri="{FF2B5EF4-FFF2-40B4-BE49-F238E27FC236}">
                  <a16:creationId xmlns:a16="http://schemas.microsoft.com/office/drawing/2014/main" id="{580C35E2-8D34-4F8C-A12C-1F8A99A2B1DB}"/>
                </a:ext>
              </a:extLst>
            </p:cNvPr>
            <p:cNvSpPr>
              <a:spLocks/>
            </p:cNvSpPr>
            <p:nvPr/>
          </p:nvSpPr>
          <p:spPr bwMode="auto">
            <a:xfrm>
              <a:off x="6475945" y="1489403"/>
              <a:ext cx="4200825" cy="4509741"/>
            </a:xfrm>
            <a:custGeom>
              <a:avLst/>
              <a:gdLst>
                <a:gd name="T0" fmla="*/ 0 w 1586"/>
                <a:gd name="T1" fmla="*/ 611 h 1709"/>
                <a:gd name="T2" fmla="*/ 954 w 1586"/>
                <a:gd name="T3" fmla="*/ 124 h 1709"/>
                <a:gd name="T4" fmla="*/ 1461 w 1586"/>
                <a:gd name="T5" fmla="*/ 1084 h 1709"/>
                <a:gd name="T6" fmla="*/ 520 w 1586"/>
                <a:gd name="T7" fmla="*/ 1597 h 1709"/>
              </a:gdLst>
              <a:ahLst/>
              <a:cxnLst>
                <a:cxn ang="0">
                  <a:pos x="T0" y="T1"/>
                </a:cxn>
                <a:cxn ang="0">
                  <a:pos x="T2" y="T3"/>
                </a:cxn>
                <a:cxn ang="0">
                  <a:pos x="T4" y="T5"/>
                </a:cxn>
                <a:cxn ang="0">
                  <a:pos x="T6" y="T7"/>
                </a:cxn>
              </a:cxnLst>
              <a:rect l="0" t="0" r="r" b="b"/>
              <a:pathLst>
                <a:path w="1586" h="1709">
                  <a:moveTo>
                    <a:pt x="0" y="611"/>
                  </a:moveTo>
                  <a:cubicBezTo>
                    <a:pt x="133" y="218"/>
                    <a:pt x="555" y="0"/>
                    <a:pt x="954" y="124"/>
                  </a:cubicBezTo>
                  <a:cubicBezTo>
                    <a:pt x="1359" y="249"/>
                    <a:pt x="1586" y="679"/>
                    <a:pt x="1461" y="1084"/>
                  </a:cubicBezTo>
                  <a:cubicBezTo>
                    <a:pt x="1337" y="1483"/>
                    <a:pt x="919" y="1709"/>
                    <a:pt x="520" y="1597"/>
                  </a:cubicBezTo>
                </a:path>
              </a:pathLst>
            </a:custGeom>
            <a:noFill/>
            <a:ln w="762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7" name="Freeform 6">
              <a:extLst>
                <a:ext uri="{FF2B5EF4-FFF2-40B4-BE49-F238E27FC236}">
                  <a16:creationId xmlns:a16="http://schemas.microsoft.com/office/drawing/2014/main" id="{44A0936F-78BD-4B24-9EF7-DC7D66B70674}"/>
                </a:ext>
              </a:extLst>
            </p:cNvPr>
            <p:cNvSpPr>
              <a:spLocks noEditPoints="1"/>
            </p:cNvSpPr>
            <p:nvPr/>
          </p:nvSpPr>
          <p:spPr bwMode="auto">
            <a:xfrm>
              <a:off x="7999110" y="3665775"/>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8" name="Freeform 12">
              <a:extLst>
                <a:ext uri="{FF2B5EF4-FFF2-40B4-BE49-F238E27FC236}">
                  <a16:creationId xmlns:a16="http://schemas.microsoft.com/office/drawing/2014/main" id="{D8C38DC9-3C85-4397-B2E6-DBD5ECBBCCFB}"/>
                </a:ext>
              </a:extLst>
            </p:cNvPr>
            <p:cNvSpPr>
              <a:spLocks noEditPoints="1"/>
            </p:cNvSpPr>
            <p:nvPr/>
          </p:nvSpPr>
          <p:spPr bwMode="auto">
            <a:xfrm>
              <a:off x="7390327" y="2971180"/>
              <a:ext cx="2025499" cy="2080548"/>
            </a:xfrm>
            <a:custGeom>
              <a:avLst/>
              <a:gdLst>
                <a:gd name="T0" fmla="*/ 755 w 1251"/>
                <a:gd name="T1" fmla="*/ 1285 h 1285"/>
                <a:gd name="T2" fmla="*/ 496 w 1251"/>
                <a:gd name="T3" fmla="*/ 1285 h 1285"/>
                <a:gd name="T4" fmla="*/ 372 w 1251"/>
                <a:gd name="T5" fmla="*/ 1076 h 1285"/>
                <a:gd name="T6" fmla="*/ 131 w 1251"/>
                <a:gd name="T7" fmla="*/ 1076 h 1285"/>
                <a:gd name="T8" fmla="*/ 0 w 1251"/>
                <a:gd name="T9" fmla="*/ 854 h 1285"/>
                <a:gd name="T10" fmla="*/ 124 w 1251"/>
                <a:gd name="T11" fmla="*/ 641 h 1285"/>
                <a:gd name="T12" fmla="*/ 0 w 1251"/>
                <a:gd name="T13" fmla="*/ 432 h 1285"/>
                <a:gd name="T14" fmla="*/ 131 w 1251"/>
                <a:gd name="T15" fmla="*/ 209 h 1285"/>
                <a:gd name="T16" fmla="*/ 372 w 1251"/>
                <a:gd name="T17" fmla="*/ 209 h 1285"/>
                <a:gd name="T18" fmla="*/ 496 w 1251"/>
                <a:gd name="T19" fmla="*/ 0 h 1285"/>
                <a:gd name="T20" fmla="*/ 755 w 1251"/>
                <a:gd name="T21" fmla="*/ 0 h 1285"/>
                <a:gd name="T22" fmla="*/ 875 w 1251"/>
                <a:gd name="T23" fmla="*/ 209 h 1285"/>
                <a:gd name="T24" fmla="*/ 1120 w 1251"/>
                <a:gd name="T25" fmla="*/ 209 h 1285"/>
                <a:gd name="T26" fmla="*/ 1251 w 1251"/>
                <a:gd name="T27" fmla="*/ 432 h 1285"/>
                <a:gd name="T28" fmla="*/ 1127 w 1251"/>
                <a:gd name="T29" fmla="*/ 641 h 1285"/>
                <a:gd name="T30" fmla="*/ 1251 w 1251"/>
                <a:gd name="T31" fmla="*/ 854 h 1285"/>
                <a:gd name="T32" fmla="*/ 1120 w 1251"/>
                <a:gd name="T33" fmla="*/ 1076 h 1285"/>
                <a:gd name="T34" fmla="*/ 875 w 1251"/>
                <a:gd name="T35" fmla="*/ 1076 h 1285"/>
                <a:gd name="T36" fmla="*/ 755 w 1251"/>
                <a:gd name="T37" fmla="*/ 1285 h 1285"/>
                <a:gd name="T38" fmla="*/ 510 w 1251"/>
                <a:gd name="T39" fmla="*/ 1258 h 1285"/>
                <a:gd name="T40" fmla="*/ 737 w 1251"/>
                <a:gd name="T41" fmla="*/ 1258 h 1285"/>
                <a:gd name="T42" fmla="*/ 861 w 1251"/>
                <a:gd name="T43" fmla="*/ 1049 h 1285"/>
                <a:gd name="T44" fmla="*/ 1102 w 1251"/>
                <a:gd name="T45" fmla="*/ 1049 h 1285"/>
                <a:gd name="T46" fmla="*/ 1216 w 1251"/>
                <a:gd name="T47" fmla="*/ 854 h 1285"/>
                <a:gd name="T48" fmla="*/ 1096 w 1251"/>
                <a:gd name="T49" fmla="*/ 641 h 1285"/>
                <a:gd name="T50" fmla="*/ 1216 w 1251"/>
                <a:gd name="T51" fmla="*/ 432 h 1285"/>
                <a:gd name="T52" fmla="*/ 1102 w 1251"/>
                <a:gd name="T53" fmla="*/ 237 h 1285"/>
                <a:gd name="T54" fmla="*/ 861 w 1251"/>
                <a:gd name="T55" fmla="*/ 237 h 1285"/>
                <a:gd name="T56" fmla="*/ 741 w 1251"/>
                <a:gd name="T57" fmla="*/ 28 h 1285"/>
                <a:gd name="T58" fmla="*/ 510 w 1251"/>
                <a:gd name="T59" fmla="*/ 28 h 1285"/>
                <a:gd name="T60" fmla="*/ 390 w 1251"/>
                <a:gd name="T61" fmla="*/ 237 h 1285"/>
                <a:gd name="T62" fmla="*/ 149 w 1251"/>
                <a:gd name="T63" fmla="*/ 237 h 1285"/>
                <a:gd name="T64" fmla="*/ 35 w 1251"/>
                <a:gd name="T65" fmla="*/ 432 h 1285"/>
                <a:gd name="T66" fmla="*/ 155 w 1251"/>
                <a:gd name="T67" fmla="*/ 641 h 1285"/>
                <a:gd name="T68" fmla="*/ 35 w 1251"/>
                <a:gd name="T69" fmla="*/ 854 h 1285"/>
                <a:gd name="T70" fmla="*/ 149 w 1251"/>
                <a:gd name="T71" fmla="*/ 1049 h 1285"/>
                <a:gd name="T72" fmla="*/ 390 w 1251"/>
                <a:gd name="T73" fmla="*/ 1049 h 1285"/>
                <a:gd name="T74" fmla="*/ 510 w 1251"/>
                <a:gd name="T75" fmla="*/ 125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1" h="1285">
                  <a:moveTo>
                    <a:pt x="755" y="1285"/>
                  </a:moveTo>
                  <a:lnTo>
                    <a:pt x="496" y="1285"/>
                  </a:lnTo>
                  <a:lnTo>
                    <a:pt x="372" y="1076"/>
                  </a:lnTo>
                  <a:lnTo>
                    <a:pt x="131" y="1076"/>
                  </a:lnTo>
                  <a:lnTo>
                    <a:pt x="0" y="854"/>
                  </a:lnTo>
                  <a:lnTo>
                    <a:pt x="124" y="641"/>
                  </a:lnTo>
                  <a:lnTo>
                    <a:pt x="0" y="432"/>
                  </a:lnTo>
                  <a:lnTo>
                    <a:pt x="131" y="209"/>
                  </a:lnTo>
                  <a:lnTo>
                    <a:pt x="372" y="209"/>
                  </a:lnTo>
                  <a:lnTo>
                    <a:pt x="496" y="0"/>
                  </a:lnTo>
                  <a:lnTo>
                    <a:pt x="755" y="0"/>
                  </a:lnTo>
                  <a:lnTo>
                    <a:pt x="875" y="209"/>
                  </a:lnTo>
                  <a:lnTo>
                    <a:pt x="1120" y="209"/>
                  </a:lnTo>
                  <a:lnTo>
                    <a:pt x="1251" y="432"/>
                  </a:lnTo>
                  <a:lnTo>
                    <a:pt x="1127" y="641"/>
                  </a:lnTo>
                  <a:lnTo>
                    <a:pt x="1251" y="854"/>
                  </a:lnTo>
                  <a:lnTo>
                    <a:pt x="1120" y="1076"/>
                  </a:lnTo>
                  <a:lnTo>
                    <a:pt x="875" y="1076"/>
                  </a:lnTo>
                  <a:lnTo>
                    <a:pt x="755" y="1285"/>
                  </a:lnTo>
                  <a:close/>
                  <a:moveTo>
                    <a:pt x="510" y="1258"/>
                  </a:moveTo>
                  <a:lnTo>
                    <a:pt x="737" y="1258"/>
                  </a:lnTo>
                  <a:lnTo>
                    <a:pt x="861" y="1049"/>
                  </a:lnTo>
                  <a:lnTo>
                    <a:pt x="1102" y="1049"/>
                  </a:lnTo>
                  <a:lnTo>
                    <a:pt x="1216" y="854"/>
                  </a:lnTo>
                  <a:lnTo>
                    <a:pt x="1096" y="641"/>
                  </a:lnTo>
                  <a:lnTo>
                    <a:pt x="1216" y="432"/>
                  </a:lnTo>
                  <a:lnTo>
                    <a:pt x="1102" y="237"/>
                  </a:lnTo>
                  <a:lnTo>
                    <a:pt x="861" y="237"/>
                  </a:lnTo>
                  <a:lnTo>
                    <a:pt x="741" y="28"/>
                  </a:lnTo>
                  <a:lnTo>
                    <a:pt x="510" y="28"/>
                  </a:lnTo>
                  <a:lnTo>
                    <a:pt x="390" y="237"/>
                  </a:lnTo>
                  <a:lnTo>
                    <a:pt x="149" y="237"/>
                  </a:lnTo>
                  <a:lnTo>
                    <a:pt x="35" y="432"/>
                  </a:lnTo>
                  <a:lnTo>
                    <a:pt x="155" y="641"/>
                  </a:lnTo>
                  <a:lnTo>
                    <a:pt x="35" y="854"/>
                  </a:lnTo>
                  <a:lnTo>
                    <a:pt x="149" y="1049"/>
                  </a:lnTo>
                  <a:lnTo>
                    <a:pt x="390" y="1049"/>
                  </a:lnTo>
                  <a:lnTo>
                    <a:pt x="510" y="1258"/>
                  </a:lnTo>
                  <a:close/>
                </a:path>
              </a:pathLst>
            </a:custGeom>
            <a:solidFill>
              <a:schemeClr val="tx1"/>
            </a:solidFill>
            <a:ln>
              <a:solidFill>
                <a:schemeClr val="tx2"/>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9" name="Device Text">
              <a:extLst>
                <a:ext uri="{FF2B5EF4-FFF2-40B4-BE49-F238E27FC236}">
                  <a16:creationId xmlns:a16="http://schemas.microsoft.com/office/drawing/2014/main" id="{F77A88FE-4092-43EE-B2D5-BD6DCF0567F9}"/>
                </a:ext>
              </a:extLst>
            </p:cNvPr>
            <p:cNvSpPr/>
            <p:nvPr/>
          </p:nvSpPr>
          <p:spPr>
            <a:xfrm>
              <a:off x="7418958" y="2050602"/>
              <a:ext cx="1960466" cy="708625"/>
            </a:xfrm>
            <a:prstGeom prst="rect">
              <a:avLst/>
            </a:prstGeom>
            <a:noFill/>
            <a:ln w="28575">
              <a:noFill/>
            </a:ln>
          </p:spPr>
          <p:txBody>
            <a:bodyPr wrap="square" lIns="186497">
              <a:spAutoFit/>
            </a:bodyPr>
            <a:lstStyle/>
            <a:p>
              <a:pPr algn="ctr" defTabSz="932200" fontAlgn="base">
                <a:lnSpc>
                  <a:spcPct val="90000"/>
                </a:lnSpc>
                <a:spcBef>
                  <a:spcPct val="0"/>
                </a:spcBef>
                <a:spcAft>
                  <a:spcPct val="0"/>
                </a:spcAft>
                <a:defRPr/>
              </a:pPr>
              <a:r>
                <a:rPr lang="en-US" sz="3264" kern="0">
                  <a:ln w="3175">
                    <a:noFill/>
                  </a:ln>
                  <a:cs typeface="Segoe UI Semilight" panose="020B0402040204020203" pitchFamily="34" charset="0"/>
                </a:rPr>
                <a:t>SaaS</a:t>
              </a:r>
            </a:p>
          </p:txBody>
        </p:sp>
        <p:sp>
          <p:nvSpPr>
            <p:cNvPr id="20" name="Freeform 6">
              <a:extLst>
                <a:ext uri="{FF2B5EF4-FFF2-40B4-BE49-F238E27FC236}">
                  <a16:creationId xmlns:a16="http://schemas.microsoft.com/office/drawing/2014/main" id="{0AC05AA8-2D77-4331-BEBA-9502E4EBF037}"/>
                </a:ext>
              </a:extLst>
            </p:cNvPr>
            <p:cNvSpPr>
              <a:spLocks noEditPoints="1"/>
            </p:cNvSpPr>
            <p:nvPr/>
          </p:nvSpPr>
          <p:spPr bwMode="auto">
            <a:xfrm>
              <a:off x="8588496" y="4003018"/>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1" name="Freeform 6">
              <a:extLst>
                <a:ext uri="{FF2B5EF4-FFF2-40B4-BE49-F238E27FC236}">
                  <a16:creationId xmlns:a16="http://schemas.microsoft.com/office/drawing/2014/main" id="{61F4AEDD-1504-4266-A35F-2A4F1C1D37FB}"/>
                </a:ext>
              </a:extLst>
            </p:cNvPr>
            <p:cNvSpPr>
              <a:spLocks noEditPoints="1"/>
            </p:cNvSpPr>
            <p:nvPr/>
          </p:nvSpPr>
          <p:spPr bwMode="auto">
            <a:xfrm>
              <a:off x="7406765" y="4003018"/>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2" name="Freeform 6">
              <a:extLst>
                <a:ext uri="{FF2B5EF4-FFF2-40B4-BE49-F238E27FC236}">
                  <a16:creationId xmlns:a16="http://schemas.microsoft.com/office/drawing/2014/main" id="{411FB8F5-AA53-4C58-8285-0A31611A3BA6}"/>
                </a:ext>
              </a:extLst>
            </p:cNvPr>
            <p:cNvSpPr>
              <a:spLocks noEditPoints="1"/>
            </p:cNvSpPr>
            <p:nvPr/>
          </p:nvSpPr>
          <p:spPr bwMode="auto">
            <a:xfrm>
              <a:off x="8588496" y="3326233"/>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3" name="Freeform 6">
              <a:extLst>
                <a:ext uri="{FF2B5EF4-FFF2-40B4-BE49-F238E27FC236}">
                  <a16:creationId xmlns:a16="http://schemas.microsoft.com/office/drawing/2014/main" id="{E250CA0A-1E01-42F8-A32C-6E8FD07E99D0}"/>
                </a:ext>
              </a:extLst>
            </p:cNvPr>
            <p:cNvSpPr>
              <a:spLocks noEditPoints="1"/>
            </p:cNvSpPr>
            <p:nvPr/>
          </p:nvSpPr>
          <p:spPr bwMode="auto">
            <a:xfrm>
              <a:off x="7406765" y="3326233"/>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4" name="Freeform 12">
              <a:extLst>
                <a:ext uri="{FF2B5EF4-FFF2-40B4-BE49-F238E27FC236}">
                  <a16:creationId xmlns:a16="http://schemas.microsoft.com/office/drawing/2014/main" id="{FE4338E4-2AEF-46C1-B2E0-687F126B5B4D}"/>
                </a:ext>
              </a:extLst>
            </p:cNvPr>
            <p:cNvSpPr>
              <a:spLocks noEditPoints="1"/>
            </p:cNvSpPr>
            <p:nvPr/>
          </p:nvSpPr>
          <p:spPr bwMode="auto">
            <a:xfrm>
              <a:off x="7390328" y="2971180"/>
              <a:ext cx="2025499" cy="2080548"/>
            </a:xfrm>
            <a:custGeom>
              <a:avLst/>
              <a:gdLst>
                <a:gd name="T0" fmla="*/ 755 w 1251"/>
                <a:gd name="T1" fmla="*/ 1285 h 1285"/>
                <a:gd name="T2" fmla="*/ 496 w 1251"/>
                <a:gd name="T3" fmla="*/ 1285 h 1285"/>
                <a:gd name="T4" fmla="*/ 372 w 1251"/>
                <a:gd name="T5" fmla="*/ 1076 h 1285"/>
                <a:gd name="T6" fmla="*/ 131 w 1251"/>
                <a:gd name="T7" fmla="*/ 1076 h 1285"/>
                <a:gd name="T8" fmla="*/ 0 w 1251"/>
                <a:gd name="T9" fmla="*/ 854 h 1285"/>
                <a:gd name="T10" fmla="*/ 124 w 1251"/>
                <a:gd name="T11" fmla="*/ 641 h 1285"/>
                <a:gd name="T12" fmla="*/ 0 w 1251"/>
                <a:gd name="T13" fmla="*/ 432 h 1285"/>
                <a:gd name="T14" fmla="*/ 131 w 1251"/>
                <a:gd name="T15" fmla="*/ 209 h 1285"/>
                <a:gd name="T16" fmla="*/ 372 w 1251"/>
                <a:gd name="T17" fmla="*/ 209 h 1285"/>
                <a:gd name="T18" fmla="*/ 496 w 1251"/>
                <a:gd name="T19" fmla="*/ 0 h 1285"/>
                <a:gd name="T20" fmla="*/ 755 w 1251"/>
                <a:gd name="T21" fmla="*/ 0 h 1285"/>
                <a:gd name="T22" fmla="*/ 875 w 1251"/>
                <a:gd name="T23" fmla="*/ 209 h 1285"/>
                <a:gd name="T24" fmla="*/ 1120 w 1251"/>
                <a:gd name="T25" fmla="*/ 209 h 1285"/>
                <a:gd name="T26" fmla="*/ 1251 w 1251"/>
                <a:gd name="T27" fmla="*/ 432 h 1285"/>
                <a:gd name="T28" fmla="*/ 1127 w 1251"/>
                <a:gd name="T29" fmla="*/ 641 h 1285"/>
                <a:gd name="T30" fmla="*/ 1251 w 1251"/>
                <a:gd name="T31" fmla="*/ 854 h 1285"/>
                <a:gd name="T32" fmla="*/ 1120 w 1251"/>
                <a:gd name="T33" fmla="*/ 1076 h 1285"/>
                <a:gd name="T34" fmla="*/ 875 w 1251"/>
                <a:gd name="T35" fmla="*/ 1076 h 1285"/>
                <a:gd name="T36" fmla="*/ 755 w 1251"/>
                <a:gd name="T37" fmla="*/ 1285 h 1285"/>
                <a:gd name="T38" fmla="*/ 510 w 1251"/>
                <a:gd name="T39" fmla="*/ 1258 h 1285"/>
                <a:gd name="T40" fmla="*/ 737 w 1251"/>
                <a:gd name="T41" fmla="*/ 1258 h 1285"/>
                <a:gd name="T42" fmla="*/ 861 w 1251"/>
                <a:gd name="T43" fmla="*/ 1049 h 1285"/>
                <a:gd name="T44" fmla="*/ 1102 w 1251"/>
                <a:gd name="T45" fmla="*/ 1049 h 1285"/>
                <a:gd name="T46" fmla="*/ 1216 w 1251"/>
                <a:gd name="T47" fmla="*/ 854 h 1285"/>
                <a:gd name="T48" fmla="*/ 1096 w 1251"/>
                <a:gd name="T49" fmla="*/ 641 h 1285"/>
                <a:gd name="T50" fmla="*/ 1216 w 1251"/>
                <a:gd name="T51" fmla="*/ 432 h 1285"/>
                <a:gd name="T52" fmla="*/ 1102 w 1251"/>
                <a:gd name="T53" fmla="*/ 237 h 1285"/>
                <a:gd name="T54" fmla="*/ 861 w 1251"/>
                <a:gd name="T55" fmla="*/ 237 h 1285"/>
                <a:gd name="T56" fmla="*/ 741 w 1251"/>
                <a:gd name="T57" fmla="*/ 28 h 1285"/>
                <a:gd name="T58" fmla="*/ 510 w 1251"/>
                <a:gd name="T59" fmla="*/ 28 h 1285"/>
                <a:gd name="T60" fmla="*/ 390 w 1251"/>
                <a:gd name="T61" fmla="*/ 237 h 1285"/>
                <a:gd name="T62" fmla="*/ 149 w 1251"/>
                <a:gd name="T63" fmla="*/ 237 h 1285"/>
                <a:gd name="T64" fmla="*/ 35 w 1251"/>
                <a:gd name="T65" fmla="*/ 432 h 1285"/>
                <a:gd name="T66" fmla="*/ 155 w 1251"/>
                <a:gd name="T67" fmla="*/ 641 h 1285"/>
                <a:gd name="T68" fmla="*/ 35 w 1251"/>
                <a:gd name="T69" fmla="*/ 854 h 1285"/>
                <a:gd name="T70" fmla="*/ 149 w 1251"/>
                <a:gd name="T71" fmla="*/ 1049 h 1285"/>
                <a:gd name="T72" fmla="*/ 390 w 1251"/>
                <a:gd name="T73" fmla="*/ 1049 h 1285"/>
                <a:gd name="T74" fmla="*/ 510 w 1251"/>
                <a:gd name="T75" fmla="*/ 125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1" h="1285">
                  <a:moveTo>
                    <a:pt x="755" y="1285"/>
                  </a:moveTo>
                  <a:lnTo>
                    <a:pt x="496" y="1285"/>
                  </a:lnTo>
                  <a:lnTo>
                    <a:pt x="372" y="1076"/>
                  </a:lnTo>
                  <a:lnTo>
                    <a:pt x="131" y="1076"/>
                  </a:lnTo>
                  <a:lnTo>
                    <a:pt x="0" y="854"/>
                  </a:lnTo>
                  <a:lnTo>
                    <a:pt x="124" y="641"/>
                  </a:lnTo>
                  <a:lnTo>
                    <a:pt x="0" y="432"/>
                  </a:lnTo>
                  <a:lnTo>
                    <a:pt x="131" y="209"/>
                  </a:lnTo>
                  <a:lnTo>
                    <a:pt x="372" y="209"/>
                  </a:lnTo>
                  <a:lnTo>
                    <a:pt x="496" y="0"/>
                  </a:lnTo>
                  <a:lnTo>
                    <a:pt x="755" y="0"/>
                  </a:lnTo>
                  <a:lnTo>
                    <a:pt x="875" y="209"/>
                  </a:lnTo>
                  <a:lnTo>
                    <a:pt x="1120" y="209"/>
                  </a:lnTo>
                  <a:lnTo>
                    <a:pt x="1251" y="432"/>
                  </a:lnTo>
                  <a:lnTo>
                    <a:pt x="1127" y="641"/>
                  </a:lnTo>
                  <a:lnTo>
                    <a:pt x="1251" y="854"/>
                  </a:lnTo>
                  <a:lnTo>
                    <a:pt x="1120" y="1076"/>
                  </a:lnTo>
                  <a:lnTo>
                    <a:pt x="875" y="1076"/>
                  </a:lnTo>
                  <a:lnTo>
                    <a:pt x="755" y="1285"/>
                  </a:lnTo>
                  <a:close/>
                  <a:moveTo>
                    <a:pt x="510" y="1258"/>
                  </a:moveTo>
                  <a:lnTo>
                    <a:pt x="737" y="1258"/>
                  </a:lnTo>
                  <a:lnTo>
                    <a:pt x="861" y="1049"/>
                  </a:lnTo>
                  <a:lnTo>
                    <a:pt x="1102" y="1049"/>
                  </a:lnTo>
                  <a:lnTo>
                    <a:pt x="1216" y="854"/>
                  </a:lnTo>
                  <a:lnTo>
                    <a:pt x="1096" y="641"/>
                  </a:lnTo>
                  <a:lnTo>
                    <a:pt x="1216" y="432"/>
                  </a:lnTo>
                  <a:lnTo>
                    <a:pt x="1102" y="237"/>
                  </a:lnTo>
                  <a:lnTo>
                    <a:pt x="861" y="237"/>
                  </a:lnTo>
                  <a:lnTo>
                    <a:pt x="741" y="28"/>
                  </a:lnTo>
                  <a:lnTo>
                    <a:pt x="510" y="28"/>
                  </a:lnTo>
                  <a:lnTo>
                    <a:pt x="390" y="237"/>
                  </a:lnTo>
                  <a:lnTo>
                    <a:pt x="149" y="237"/>
                  </a:lnTo>
                  <a:lnTo>
                    <a:pt x="35" y="432"/>
                  </a:lnTo>
                  <a:lnTo>
                    <a:pt x="155" y="641"/>
                  </a:lnTo>
                  <a:lnTo>
                    <a:pt x="35" y="854"/>
                  </a:lnTo>
                  <a:lnTo>
                    <a:pt x="149" y="1049"/>
                  </a:lnTo>
                  <a:lnTo>
                    <a:pt x="390" y="1049"/>
                  </a:lnTo>
                  <a:lnTo>
                    <a:pt x="510" y="1258"/>
                  </a:lnTo>
                  <a:close/>
                </a:path>
              </a:pathLst>
            </a:custGeom>
            <a:solidFill>
              <a:schemeClr val="tx1"/>
            </a:solidFill>
            <a:ln w="28575">
              <a:no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grpSp>
      <p:sp>
        <p:nvSpPr>
          <p:cNvPr id="25" name="Rectangle 24">
            <a:extLst>
              <a:ext uri="{FF2B5EF4-FFF2-40B4-BE49-F238E27FC236}">
                <a16:creationId xmlns:a16="http://schemas.microsoft.com/office/drawing/2014/main" id="{6C9DBE88-BC91-4CE3-81C1-E21C8F71A125}"/>
              </a:ext>
            </a:extLst>
          </p:cNvPr>
          <p:cNvSpPr/>
          <p:nvPr/>
        </p:nvSpPr>
        <p:spPr>
          <a:xfrm>
            <a:off x="3287395" y="3589631"/>
            <a:ext cx="5143886" cy="1938992"/>
          </a:xfrm>
          <a:prstGeom prst="rect">
            <a:avLst/>
          </a:prstGeom>
        </p:spPr>
        <p:txBody>
          <a:bodyPr wrap="square">
            <a:spAutoFit/>
          </a:bodyPr>
          <a:lstStyle/>
          <a:p>
            <a:pPr lvl="1" algn="ctr">
              <a:defRPr/>
            </a:pPr>
            <a:r>
              <a:rPr lang="en-US" sz="2000" dirty="0"/>
              <a:t>Azure IoT Hub</a:t>
            </a:r>
          </a:p>
          <a:p>
            <a:pPr lvl="1" algn="ctr">
              <a:defRPr/>
            </a:pPr>
            <a:r>
              <a:rPr lang="en-US" sz="2000" dirty="0"/>
              <a:t>Azure Stream Analytics</a:t>
            </a:r>
          </a:p>
          <a:p>
            <a:pPr lvl="1" algn="ctr">
              <a:defRPr/>
            </a:pPr>
            <a:r>
              <a:rPr lang="en-US" sz="2000" dirty="0"/>
              <a:t>Azure Time Series Insights</a:t>
            </a:r>
          </a:p>
          <a:p>
            <a:pPr lvl="1" algn="ctr">
              <a:defRPr/>
            </a:pPr>
            <a:r>
              <a:rPr lang="en-US" sz="2000" dirty="0"/>
              <a:t>Azure Machine Learning</a:t>
            </a:r>
          </a:p>
          <a:p>
            <a:pPr lvl="1" algn="ctr">
              <a:defRPr/>
            </a:pPr>
            <a:r>
              <a:rPr lang="en-US" sz="2000" dirty="0"/>
              <a:t>Azure Logic Apps</a:t>
            </a:r>
          </a:p>
          <a:p>
            <a:pPr lvl="1" algn="ctr">
              <a:defRPr/>
            </a:pPr>
            <a:r>
              <a:rPr lang="en-US" sz="2000" dirty="0"/>
              <a:t>More</a:t>
            </a:r>
          </a:p>
        </p:txBody>
      </p:sp>
      <p:grpSp>
        <p:nvGrpSpPr>
          <p:cNvPr id="26" name="PaaS">
            <a:extLst>
              <a:ext uri="{FF2B5EF4-FFF2-40B4-BE49-F238E27FC236}">
                <a16:creationId xmlns:a16="http://schemas.microsoft.com/office/drawing/2014/main" id="{D1ED05DD-5AF3-46DF-9142-B2765A8BD99D}"/>
              </a:ext>
            </a:extLst>
          </p:cNvPr>
          <p:cNvGrpSpPr/>
          <p:nvPr/>
        </p:nvGrpSpPr>
        <p:grpSpPr>
          <a:xfrm>
            <a:off x="1581200" y="2661869"/>
            <a:ext cx="3150250" cy="3539643"/>
            <a:chOff x="1992309" y="1450245"/>
            <a:chExt cx="4100754" cy="4607636"/>
          </a:xfrm>
        </p:grpSpPr>
        <p:sp>
          <p:nvSpPr>
            <p:cNvPr id="27" name="Freeform 5">
              <a:extLst>
                <a:ext uri="{FF2B5EF4-FFF2-40B4-BE49-F238E27FC236}">
                  <a16:creationId xmlns:a16="http://schemas.microsoft.com/office/drawing/2014/main" id="{9A70C1F0-CA2D-4DCF-85CE-BF627334AEE1}"/>
                </a:ext>
              </a:extLst>
            </p:cNvPr>
            <p:cNvSpPr>
              <a:spLocks/>
            </p:cNvSpPr>
            <p:nvPr/>
          </p:nvSpPr>
          <p:spPr bwMode="auto">
            <a:xfrm>
              <a:off x="1992309" y="1450245"/>
              <a:ext cx="4100754" cy="4607636"/>
            </a:xfrm>
            <a:custGeom>
              <a:avLst/>
              <a:gdLst>
                <a:gd name="T0" fmla="*/ 1548 w 1548"/>
                <a:gd name="T1" fmla="*/ 1246 h 1746"/>
                <a:gd name="T2" fmla="*/ 522 w 1548"/>
                <a:gd name="T3" fmla="*/ 1553 h 1746"/>
                <a:gd name="T4" fmla="*/ 196 w 1548"/>
                <a:gd name="T5" fmla="*/ 517 h 1746"/>
                <a:gd name="T6" fmla="*/ 1214 w 1548"/>
                <a:gd name="T7" fmla="*/ 182 h 1746"/>
              </a:gdLst>
              <a:ahLst/>
              <a:cxnLst>
                <a:cxn ang="0">
                  <a:pos x="T0" y="T1"/>
                </a:cxn>
                <a:cxn ang="0">
                  <a:pos x="T2" y="T3"/>
                </a:cxn>
                <a:cxn ang="0">
                  <a:pos x="T4" y="T5"/>
                </a:cxn>
                <a:cxn ang="0">
                  <a:pos x="T6" y="T7"/>
                </a:cxn>
              </a:cxnLst>
              <a:rect l="0" t="0" r="r" b="b"/>
              <a:pathLst>
                <a:path w="1548" h="1746">
                  <a:moveTo>
                    <a:pt x="1548" y="1246"/>
                  </a:moveTo>
                  <a:cubicBezTo>
                    <a:pt x="1347" y="1608"/>
                    <a:pt x="892" y="1746"/>
                    <a:pt x="522" y="1553"/>
                  </a:cubicBezTo>
                  <a:cubicBezTo>
                    <a:pt x="146" y="1357"/>
                    <a:pt x="0" y="893"/>
                    <a:pt x="196" y="517"/>
                  </a:cubicBezTo>
                  <a:cubicBezTo>
                    <a:pt x="389" y="147"/>
                    <a:pt x="841" y="0"/>
                    <a:pt x="1214" y="182"/>
                  </a:cubicBezTo>
                </a:path>
              </a:pathLst>
            </a:custGeom>
            <a:noFill/>
            <a:ln w="762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8" name="Device Text">
              <a:extLst>
                <a:ext uri="{FF2B5EF4-FFF2-40B4-BE49-F238E27FC236}">
                  <a16:creationId xmlns:a16="http://schemas.microsoft.com/office/drawing/2014/main" id="{0EAC5A72-DD4C-4E8F-9CD1-922DA35636BC}"/>
                </a:ext>
              </a:extLst>
            </p:cNvPr>
            <p:cNvSpPr/>
            <p:nvPr/>
          </p:nvSpPr>
          <p:spPr>
            <a:xfrm>
              <a:off x="3042579" y="4770696"/>
              <a:ext cx="2454884" cy="708625"/>
            </a:xfrm>
            <a:prstGeom prst="rect">
              <a:avLst/>
            </a:prstGeom>
            <a:noFill/>
            <a:ln w="28575">
              <a:noFill/>
            </a:ln>
          </p:spPr>
          <p:txBody>
            <a:bodyPr wrap="square" lIns="186497">
              <a:spAutoFit/>
            </a:bodyPr>
            <a:lstStyle/>
            <a:p>
              <a:pPr algn="ctr" defTabSz="932200" fontAlgn="base">
                <a:lnSpc>
                  <a:spcPct val="90000"/>
                </a:lnSpc>
                <a:spcBef>
                  <a:spcPct val="0"/>
                </a:spcBef>
                <a:spcAft>
                  <a:spcPct val="0"/>
                </a:spcAft>
                <a:defRPr/>
              </a:pPr>
              <a:r>
                <a:rPr lang="en-US" sz="3264" kern="0">
                  <a:ln w="3175">
                    <a:noFill/>
                  </a:ln>
                  <a:cs typeface="Segoe UI Semilight" panose="020B0402040204020203" pitchFamily="34" charset="0"/>
                </a:rPr>
                <a:t>PaaS</a:t>
              </a:r>
            </a:p>
          </p:txBody>
        </p:sp>
        <p:sp>
          <p:nvSpPr>
            <p:cNvPr id="29" name="Freeform: Shape 28">
              <a:extLst>
                <a:ext uri="{FF2B5EF4-FFF2-40B4-BE49-F238E27FC236}">
                  <a16:creationId xmlns:a16="http://schemas.microsoft.com/office/drawing/2014/main" id="{D83816ED-D08D-4E9F-A12B-0F964744ADC2}"/>
                </a:ext>
              </a:extLst>
            </p:cNvPr>
            <p:cNvSpPr>
              <a:spLocks/>
            </p:cNvSpPr>
            <p:nvPr/>
          </p:nvSpPr>
          <p:spPr bwMode="auto">
            <a:xfrm>
              <a:off x="3276267" y="2196202"/>
              <a:ext cx="1942388" cy="2418191"/>
            </a:xfrm>
            <a:custGeom>
              <a:avLst/>
              <a:gdLst>
                <a:gd name="connsiteX0" fmla="*/ 842241 w 1942388"/>
                <a:gd name="connsiteY0" fmla="*/ 1832967 h 2418191"/>
                <a:gd name="connsiteX1" fmla="*/ 1174395 w 1942388"/>
                <a:gd name="connsiteY1" fmla="*/ 1832967 h 2418191"/>
                <a:gd name="connsiteX2" fmla="*/ 1337835 w 1942388"/>
                <a:gd name="connsiteY2" fmla="*/ 2117671 h 2418191"/>
                <a:gd name="connsiteX3" fmla="*/ 1174395 w 1942388"/>
                <a:gd name="connsiteY3" fmla="*/ 2418191 h 2418191"/>
                <a:gd name="connsiteX4" fmla="*/ 842241 w 1942388"/>
                <a:gd name="connsiteY4" fmla="*/ 2418191 h 2418191"/>
                <a:gd name="connsiteX5" fmla="*/ 662983 w 1942388"/>
                <a:gd name="connsiteY5" fmla="*/ 2117671 h 2418191"/>
                <a:gd name="connsiteX6" fmla="*/ 195662 w 1942388"/>
                <a:gd name="connsiteY6" fmla="*/ 1496686 h 2418191"/>
                <a:gd name="connsiteX7" fmla="*/ 527816 w 1942388"/>
                <a:gd name="connsiteY7" fmla="*/ 1496686 h 2418191"/>
                <a:gd name="connsiteX8" fmla="*/ 691257 w 1942388"/>
                <a:gd name="connsiteY8" fmla="*/ 1781389 h 2418191"/>
                <a:gd name="connsiteX9" fmla="*/ 527816 w 1942388"/>
                <a:gd name="connsiteY9" fmla="*/ 2076637 h 2418191"/>
                <a:gd name="connsiteX10" fmla="*/ 195662 w 1942388"/>
                <a:gd name="connsiteY10" fmla="*/ 2076637 h 2418191"/>
                <a:gd name="connsiteX11" fmla="*/ 26949 w 1942388"/>
                <a:gd name="connsiteY11" fmla="*/ 1781389 h 2418191"/>
                <a:gd name="connsiteX12" fmla="*/ 1436649 w 1942388"/>
                <a:gd name="connsiteY12" fmla="*/ 1489951 h 2418191"/>
                <a:gd name="connsiteX13" fmla="*/ 1774075 w 1942388"/>
                <a:gd name="connsiteY13" fmla="*/ 1489951 h 2418191"/>
                <a:gd name="connsiteX14" fmla="*/ 1937516 w 1942388"/>
                <a:gd name="connsiteY14" fmla="*/ 1785199 h 2418191"/>
                <a:gd name="connsiteX15" fmla="*/ 1774075 w 1942388"/>
                <a:gd name="connsiteY15" fmla="*/ 2069902 h 2418191"/>
                <a:gd name="connsiteX16" fmla="*/ 1436649 w 1942388"/>
                <a:gd name="connsiteY16" fmla="*/ 2069902 h 2418191"/>
                <a:gd name="connsiteX17" fmla="*/ 1273208 w 1942388"/>
                <a:gd name="connsiteY17" fmla="*/ 1785199 h 2418191"/>
                <a:gd name="connsiteX18" fmla="*/ 810683 w 1942388"/>
                <a:gd name="connsiteY18" fmla="*/ 1118015 h 2418191"/>
                <a:gd name="connsiteX19" fmla="*/ 1158653 w 1942388"/>
                <a:gd name="connsiteY19" fmla="*/ 1118015 h 2418191"/>
                <a:gd name="connsiteX20" fmla="*/ 1322093 w 1942388"/>
                <a:gd name="connsiteY20" fmla="*/ 1413263 h 2418191"/>
                <a:gd name="connsiteX21" fmla="*/ 1158653 w 1942388"/>
                <a:gd name="connsiteY21" fmla="*/ 1708511 h 2418191"/>
                <a:gd name="connsiteX22" fmla="*/ 810683 w 1942388"/>
                <a:gd name="connsiteY22" fmla="*/ 1708511 h 2418191"/>
                <a:gd name="connsiteX23" fmla="*/ 647243 w 1942388"/>
                <a:gd name="connsiteY23" fmla="*/ 1413263 h 2418191"/>
                <a:gd name="connsiteX24" fmla="*/ 168713 w 1942388"/>
                <a:gd name="connsiteY24" fmla="*/ 783331 h 2418191"/>
                <a:gd name="connsiteX25" fmla="*/ 500867 w 1942388"/>
                <a:gd name="connsiteY25" fmla="*/ 783331 h 2418191"/>
                <a:gd name="connsiteX26" fmla="*/ 664308 w 1942388"/>
                <a:gd name="connsiteY26" fmla="*/ 1068034 h 2418191"/>
                <a:gd name="connsiteX27" fmla="*/ 500867 w 1942388"/>
                <a:gd name="connsiteY27" fmla="*/ 1363282 h 2418191"/>
                <a:gd name="connsiteX28" fmla="*/ 168713 w 1942388"/>
                <a:gd name="connsiteY28" fmla="*/ 1363282 h 2418191"/>
                <a:gd name="connsiteX29" fmla="*/ 0 w 1942388"/>
                <a:gd name="connsiteY29" fmla="*/ 1068034 h 2418191"/>
                <a:gd name="connsiteX30" fmla="*/ 1441521 w 1942388"/>
                <a:gd name="connsiteY30" fmla="*/ 770310 h 2418191"/>
                <a:gd name="connsiteX31" fmla="*/ 1778947 w 1942388"/>
                <a:gd name="connsiteY31" fmla="*/ 770310 h 2418191"/>
                <a:gd name="connsiteX32" fmla="*/ 1942388 w 1942388"/>
                <a:gd name="connsiteY32" fmla="*/ 1055013 h 2418191"/>
                <a:gd name="connsiteX33" fmla="*/ 1778947 w 1942388"/>
                <a:gd name="connsiteY33" fmla="*/ 1350261 h 2418191"/>
                <a:gd name="connsiteX34" fmla="*/ 1441521 w 1942388"/>
                <a:gd name="connsiteY34" fmla="*/ 1350261 h 2418191"/>
                <a:gd name="connsiteX35" fmla="*/ 1278080 w 1942388"/>
                <a:gd name="connsiteY35" fmla="*/ 1055013 h 2418191"/>
                <a:gd name="connsiteX36" fmla="*/ 810687 w 1942388"/>
                <a:gd name="connsiteY36" fmla="*/ 0 h 2418191"/>
                <a:gd name="connsiteX37" fmla="*/ 1158658 w 1942388"/>
                <a:gd name="connsiteY37" fmla="*/ 0 h 2418191"/>
                <a:gd name="connsiteX38" fmla="*/ 1322098 w 1942388"/>
                <a:gd name="connsiteY38" fmla="*/ 300520 h 2418191"/>
                <a:gd name="connsiteX39" fmla="*/ 1158658 w 1942388"/>
                <a:gd name="connsiteY39" fmla="*/ 585224 h 2418191"/>
                <a:gd name="connsiteX40" fmla="*/ 810687 w 1942388"/>
                <a:gd name="connsiteY40" fmla="*/ 585224 h 2418191"/>
                <a:gd name="connsiteX41" fmla="*/ 647246 w 1942388"/>
                <a:gd name="connsiteY41" fmla="*/ 300520 h 24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42388" h="2418191">
                  <a:moveTo>
                    <a:pt x="842241" y="1832967"/>
                  </a:moveTo>
                  <a:lnTo>
                    <a:pt x="1174395" y="1832967"/>
                  </a:lnTo>
                  <a:lnTo>
                    <a:pt x="1337835" y="2117671"/>
                  </a:lnTo>
                  <a:lnTo>
                    <a:pt x="1174395" y="2418191"/>
                  </a:lnTo>
                  <a:lnTo>
                    <a:pt x="842241" y="2418191"/>
                  </a:lnTo>
                  <a:lnTo>
                    <a:pt x="662983" y="2117671"/>
                  </a:lnTo>
                  <a:close/>
                  <a:moveTo>
                    <a:pt x="195662" y="1496686"/>
                  </a:moveTo>
                  <a:lnTo>
                    <a:pt x="527816" y="1496686"/>
                  </a:lnTo>
                  <a:lnTo>
                    <a:pt x="691257" y="1781389"/>
                  </a:lnTo>
                  <a:lnTo>
                    <a:pt x="527816" y="2076637"/>
                  </a:lnTo>
                  <a:lnTo>
                    <a:pt x="195662" y="2076637"/>
                  </a:lnTo>
                  <a:lnTo>
                    <a:pt x="26949" y="1781389"/>
                  </a:lnTo>
                  <a:close/>
                  <a:moveTo>
                    <a:pt x="1436649" y="1489951"/>
                  </a:moveTo>
                  <a:lnTo>
                    <a:pt x="1774075" y="1489951"/>
                  </a:lnTo>
                  <a:lnTo>
                    <a:pt x="1937516" y="1785199"/>
                  </a:lnTo>
                  <a:lnTo>
                    <a:pt x="1774075" y="2069902"/>
                  </a:lnTo>
                  <a:lnTo>
                    <a:pt x="1436649" y="2069902"/>
                  </a:lnTo>
                  <a:lnTo>
                    <a:pt x="1273208" y="1785199"/>
                  </a:lnTo>
                  <a:close/>
                  <a:moveTo>
                    <a:pt x="810683" y="1118015"/>
                  </a:moveTo>
                  <a:lnTo>
                    <a:pt x="1158653" y="1118015"/>
                  </a:lnTo>
                  <a:lnTo>
                    <a:pt x="1322093" y="1413263"/>
                  </a:lnTo>
                  <a:lnTo>
                    <a:pt x="1158653" y="1708511"/>
                  </a:lnTo>
                  <a:lnTo>
                    <a:pt x="810683" y="1708511"/>
                  </a:lnTo>
                  <a:lnTo>
                    <a:pt x="647243" y="1413263"/>
                  </a:lnTo>
                  <a:close/>
                  <a:moveTo>
                    <a:pt x="168713" y="783331"/>
                  </a:moveTo>
                  <a:lnTo>
                    <a:pt x="500867" y="783331"/>
                  </a:lnTo>
                  <a:lnTo>
                    <a:pt x="664308" y="1068034"/>
                  </a:lnTo>
                  <a:lnTo>
                    <a:pt x="500867" y="1363282"/>
                  </a:lnTo>
                  <a:lnTo>
                    <a:pt x="168713" y="1363282"/>
                  </a:lnTo>
                  <a:lnTo>
                    <a:pt x="0" y="1068034"/>
                  </a:lnTo>
                  <a:close/>
                  <a:moveTo>
                    <a:pt x="1441521" y="770310"/>
                  </a:moveTo>
                  <a:lnTo>
                    <a:pt x="1778947" y="770310"/>
                  </a:lnTo>
                  <a:lnTo>
                    <a:pt x="1942388" y="1055013"/>
                  </a:lnTo>
                  <a:lnTo>
                    <a:pt x="1778947" y="1350261"/>
                  </a:lnTo>
                  <a:lnTo>
                    <a:pt x="1441521" y="1350261"/>
                  </a:lnTo>
                  <a:lnTo>
                    <a:pt x="1278080" y="1055013"/>
                  </a:lnTo>
                  <a:close/>
                  <a:moveTo>
                    <a:pt x="810687" y="0"/>
                  </a:moveTo>
                  <a:lnTo>
                    <a:pt x="1158658" y="0"/>
                  </a:lnTo>
                  <a:lnTo>
                    <a:pt x="1322098" y="300520"/>
                  </a:lnTo>
                  <a:lnTo>
                    <a:pt x="1158658" y="585224"/>
                  </a:lnTo>
                  <a:lnTo>
                    <a:pt x="810687" y="585224"/>
                  </a:lnTo>
                  <a:lnTo>
                    <a:pt x="647246" y="300520"/>
                  </a:lnTo>
                  <a:close/>
                </a:path>
              </a:pathLst>
            </a:custGeom>
            <a:noFill/>
            <a:ln w="44450" cap="flat">
              <a:solidFill>
                <a:schemeClr val="tx1"/>
              </a:solidFill>
              <a:prstDash val="solid"/>
              <a:miter lim="800000"/>
              <a:headEnd/>
              <a:tailEnd/>
            </a:ln>
          </p:spPr>
          <p:txBody>
            <a:bodyPr vert="horz" wrap="square" lIns="93248" tIns="46624" rIns="93248" bIns="46624" numCol="1" anchor="t" anchorCtr="0" compatLnSpc="1">
              <a:prstTxWarp prst="textNoShape">
                <a:avLst/>
              </a:prstTxWarp>
              <a:noAutofit/>
            </a:bodyPr>
            <a:lstStyle/>
            <a:p>
              <a:pPr defTabSz="932504">
                <a:defRPr/>
              </a:pPr>
              <a:endParaRPr lang="en-US" sz="1836" kern="0">
                <a:solidFill>
                  <a:srgbClr val="0078D7"/>
                </a:solidFill>
              </a:endParaRPr>
            </a:p>
          </p:txBody>
        </p:sp>
      </p:grpSp>
      <p:sp>
        <p:nvSpPr>
          <p:cNvPr id="30" name="cloud">
            <a:extLst>
              <a:ext uri="{FF2B5EF4-FFF2-40B4-BE49-F238E27FC236}">
                <a16:creationId xmlns:a16="http://schemas.microsoft.com/office/drawing/2014/main" id="{C77FBBEC-F74C-4ACD-8CD6-B3FA3A7ED633}"/>
              </a:ext>
            </a:extLst>
          </p:cNvPr>
          <p:cNvSpPr>
            <a:spLocks/>
          </p:cNvSpPr>
          <p:nvPr/>
        </p:nvSpPr>
        <p:spPr bwMode="black">
          <a:xfrm>
            <a:off x="6116497" y="1360087"/>
            <a:ext cx="5596128" cy="1355953"/>
          </a:xfrm>
          <a:prstGeom prst="rect">
            <a:avLst/>
          </a:prstGeom>
          <a:solidFill>
            <a:schemeClr val="accent1">
              <a:lumMod val="20000"/>
              <a:lumOff val="80000"/>
            </a:schemeClr>
          </a:solidFill>
          <a:ln w="22225" cap="flat" cmpd="sng" algn="ctr">
            <a:noFill/>
            <a:prstDash val="solid"/>
          </a:ln>
          <a:effectLst/>
        </p:spPr>
        <p:txBody>
          <a:bodyPr lIns="182857" tIns="182857" rIns="182857" bIns="182857" rtlCol="0" anchor="t" anchorCtr="0"/>
          <a:lstStyle/>
          <a:p>
            <a:pPr defTabSz="932200" fontAlgn="base">
              <a:lnSpc>
                <a:spcPct val="90000"/>
              </a:lnSpc>
              <a:spcBef>
                <a:spcPct val="0"/>
              </a:spcBef>
              <a:spcAft>
                <a:spcPct val="0"/>
              </a:spcAft>
              <a:defRPr/>
            </a:pPr>
            <a:r>
              <a:rPr lang="en-US" sz="2400" dirty="0">
                <a:solidFill>
                  <a:srgbClr val="D83B01"/>
                </a:solidFill>
                <a:latin typeface="Segoe UI Semibold" panose="020B0702040204020203" pitchFamily="34" charset="0"/>
                <a:cs typeface="Segoe UI Semibold" panose="020B0702040204020203" pitchFamily="34" charset="0"/>
              </a:rPr>
              <a:t>Azure IoT Central</a:t>
            </a:r>
            <a:br>
              <a:rPr lang="en-US" sz="2400" dirty="0">
                <a:solidFill>
                  <a:srgbClr val="0070C0"/>
                </a:solidFill>
                <a:cs typeface="Segoe UI Semibold" panose="020B0702040204020203" pitchFamily="34" charset="0"/>
              </a:rPr>
            </a:br>
            <a:r>
              <a:rPr lang="en-US" sz="1600" dirty="0">
                <a:cs typeface="Segoe UI Semibold" panose="020B0702040204020203" pitchFamily="34" charset="0"/>
              </a:rPr>
              <a:t>Fully managed IoT SaaS</a:t>
            </a:r>
          </a:p>
          <a:p>
            <a:pPr defTabSz="932200" fontAlgn="base">
              <a:lnSpc>
                <a:spcPct val="90000"/>
              </a:lnSpc>
              <a:spcBef>
                <a:spcPct val="0"/>
              </a:spcBef>
              <a:spcAft>
                <a:spcPct val="0"/>
              </a:spcAft>
              <a:defRPr/>
            </a:pPr>
            <a:r>
              <a:rPr lang="en-US" sz="1600" dirty="0">
                <a:cs typeface="Segoe UI Semibold" panose="020B0702040204020203" pitchFamily="34" charset="0"/>
              </a:rPr>
              <a:t>No cloud solution expertise required</a:t>
            </a:r>
          </a:p>
        </p:txBody>
      </p:sp>
      <p:grpSp>
        <p:nvGrpSpPr>
          <p:cNvPr id="31" name="Group 30">
            <a:extLst>
              <a:ext uri="{FF2B5EF4-FFF2-40B4-BE49-F238E27FC236}">
                <a16:creationId xmlns:a16="http://schemas.microsoft.com/office/drawing/2014/main" id="{DC5FE8F4-D084-4D14-8F8E-71A8A00D2FB8}"/>
              </a:ext>
            </a:extLst>
          </p:cNvPr>
          <p:cNvGrpSpPr/>
          <p:nvPr/>
        </p:nvGrpSpPr>
        <p:grpSpPr>
          <a:xfrm>
            <a:off x="10537294" y="1450676"/>
            <a:ext cx="831351" cy="796647"/>
            <a:chOff x="10418298" y="1839958"/>
            <a:chExt cx="831457" cy="796749"/>
          </a:xfrm>
          <a:solidFill>
            <a:schemeClr val="accent4">
              <a:lumMod val="50000"/>
            </a:schemeClr>
          </a:solidFill>
        </p:grpSpPr>
        <p:sp>
          <p:nvSpPr>
            <p:cNvPr id="32" name="Freeform: Shape 75">
              <a:extLst>
                <a:ext uri="{FF2B5EF4-FFF2-40B4-BE49-F238E27FC236}">
                  <a16:creationId xmlns:a16="http://schemas.microsoft.com/office/drawing/2014/main" id="{13130F73-ECEB-4407-9AE7-D76E50AFF26D}"/>
                </a:ext>
              </a:extLst>
            </p:cNvPr>
            <p:cNvSpPr/>
            <p:nvPr/>
          </p:nvSpPr>
          <p:spPr bwMode="auto">
            <a:xfrm>
              <a:off x="10418298" y="1839958"/>
              <a:ext cx="831457" cy="796749"/>
            </a:xfrm>
            <a:custGeom>
              <a:avLst/>
              <a:gdLst>
                <a:gd name="connsiteX0" fmla="*/ 94418 w 1195481"/>
                <a:gd name="connsiteY0" fmla="*/ 88776 h 1145578"/>
                <a:gd name="connsiteX1" fmla="*/ 94418 w 1195481"/>
                <a:gd name="connsiteY1" fmla="*/ 823580 h 1145578"/>
                <a:gd name="connsiteX2" fmla="*/ 1101063 w 1195481"/>
                <a:gd name="connsiteY2" fmla="*/ 823580 h 1145578"/>
                <a:gd name="connsiteX3" fmla="*/ 1101063 w 1195481"/>
                <a:gd name="connsiteY3" fmla="*/ 88776 h 1145578"/>
                <a:gd name="connsiteX4" fmla="*/ 78720 w 1195481"/>
                <a:gd name="connsiteY4" fmla="*/ 0 h 1145578"/>
                <a:gd name="connsiteX5" fmla="*/ 1116761 w 1195481"/>
                <a:gd name="connsiteY5" fmla="*/ 0 h 1145578"/>
                <a:gd name="connsiteX6" fmla="*/ 1195481 w 1195481"/>
                <a:gd name="connsiteY6" fmla="*/ 78720 h 1145578"/>
                <a:gd name="connsiteX7" fmla="*/ 1195481 w 1195481"/>
                <a:gd name="connsiteY7" fmla="*/ 849359 h 1145578"/>
                <a:gd name="connsiteX8" fmla="*/ 1116761 w 1195481"/>
                <a:gd name="connsiteY8" fmla="*/ 928079 h 1145578"/>
                <a:gd name="connsiteX9" fmla="*/ 764850 w 1195481"/>
                <a:gd name="connsiteY9" fmla="*/ 928079 h 1145578"/>
                <a:gd name="connsiteX10" fmla="*/ 750694 w 1195481"/>
                <a:gd name="connsiteY10" fmla="*/ 979792 h 1145578"/>
                <a:gd name="connsiteX11" fmla="*/ 797664 w 1195481"/>
                <a:gd name="connsiteY11" fmla="*/ 1071323 h 1145578"/>
                <a:gd name="connsiteX12" fmla="*/ 798890 w 1195481"/>
                <a:gd name="connsiteY12" fmla="*/ 1071697 h 1145578"/>
                <a:gd name="connsiteX13" fmla="*/ 980167 w 1195481"/>
                <a:gd name="connsiteY13" fmla="*/ 1071697 h 1145578"/>
                <a:gd name="connsiteX14" fmla="*/ 980167 w 1195481"/>
                <a:gd name="connsiteY14" fmla="*/ 1145578 h 1145578"/>
                <a:gd name="connsiteX15" fmla="*/ 215314 w 1195481"/>
                <a:gd name="connsiteY15" fmla="*/ 1145578 h 1145578"/>
                <a:gd name="connsiteX16" fmla="*/ 215314 w 1195481"/>
                <a:gd name="connsiteY16" fmla="*/ 1071697 h 1145578"/>
                <a:gd name="connsiteX17" fmla="*/ 400035 w 1195481"/>
                <a:gd name="connsiteY17" fmla="*/ 1071697 h 1145578"/>
                <a:gd name="connsiteX18" fmla="*/ 413581 w 1195481"/>
                <a:gd name="connsiteY18" fmla="*/ 1064938 h 1145578"/>
                <a:gd name="connsiteX19" fmla="*/ 449684 w 1195481"/>
                <a:gd name="connsiteY19" fmla="*/ 983998 h 1145578"/>
                <a:gd name="connsiteX20" fmla="*/ 435734 w 1195481"/>
                <a:gd name="connsiteY20" fmla="*/ 928079 h 1145578"/>
                <a:gd name="connsiteX21" fmla="*/ 78720 w 1195481"/>
                <a:gd name="connsiteY21" fmla="*/ 928079 h 1145578"/>
                <a:gd name="connsiteX22" fmla="*/ 0 w 1195481"/>
                <a:gd name="connsiteY22" fmla="*/ 849359 h 1145578"/>
                <a:gd name="connsiteX23" fmla="*/ 0 w 1195481"/>
                <a:gd name="connsiteY23" fmla="*/ 78720 h 1145578"/>
                <a:gd name="connsiteX24" fmla="*/ 78720 w 1195481"/>
                <a:gd name="connsiteY24" fmla="*/ 0 h 11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5481" h="1145578">
                  <a:moveTo>
                    <a:pt x="94418" y="88776"/>
                  </a:moveTo>
                  <a:lnTo>
                    <a:pt x="94418" y="823580"/>
                  </a:lnTo>
                  <a:lnTo>
                    <a:pt x="1101063" y="823580"/>
                  </a:lnTo>
                  <a:lnTo>
                    <a:pt x="1101063" y="88776"/>
                  </a:lnTo>
                  <a:close/>
                  <a:moveTo>
                    <a:pt x="78720" y="0"/>
                  </a:moveTo>
                  <a:lnTo>
                    <a:pt x="1116761" y="0"/>
                  </a:lnTo>
                  <a:cubicBezTo>
                    <a:pt x="1160237" y="0"/>
                    <a:pt x="1195481" y="35244"/>
                    <a:pt x="1195481" y="78720"/>
                  </a:cubicBezTo>
                  <a:lnTo>
                    <a:pt x="1195481" y="849359"/>
                  </a:lnTo>
                  <a:cubicBezTo>
                    <a:pt x="1195481" y="892835"/>
                    <a:pt x="1160237" y="928079"/>
                    <a:pt x="1116761" y="928079"/>
                  </a:cubicBezTo>
                  <a:lnTo>
                    <a:pt x="764850" y="928079"/>
                  </a:lnTo>
                  <a:lnTo>
                    <a:pt x="750694" y="979792"/>
                  </a:lnTo>
                  <a:cubicBezTo>
                    <a:pt x="742341" y="1019694"/>
                    <a:pt x="746997" y="1050793"/>
                    <a:pt x="797664" y="1071323"/>
                  </a:cubicBezTo>
                  <a:lnTo>
                    <a:pt x="798890" y="1071697"/>
                  </a:lnTo>
                  <a:lnTo>
                    <a:pt x="980167" y="1071697"/>
                  </a:lnTo>
                  <a:lnTo>
                    <a:pt x="980167" y="1145578"/>
                  </a:lnTo>
                  <a:lnTo>
                    <a:pt x="215314" y="1145578"/>
                  </a:lnTo>
                  <a:lnTo>
                    <a:pt x="215314" y="1071697"/>
                  </a:lnTo>
                  <a:lnTo>
                    <a:pt x="400035" y="1071697"/>
                  </a:lnTo>
                  <a:lnTo>
                    <a:pt x="413581" y="1064938"/>
                  </a:lnTo>
                  <a:cubicBezTo>
                    <a:pt x="443736" y="1045180"/>
                    <a:pt x="452612" y="1017707"/>
                    <a:pt x="449684" y="983998"/>
                  </a:cubicBezTo>
                  <a:lnTo>
                    <a:pt x="435734" y="928079"/>
                  </a:lnTo>
                  <a:lnTo>
                    <a:pt x="78720" y="928079"/>
                  </a:lnTo>
                  <a:cubicBezTo>
                    <a:pt x="35244" y="928079"/>
                    <a:pt x="0" y="892835"/>
                    <a:pt x="0" y="849359"/>
                  </a:cubicBezTo>
                  <a:lnTo>
                    <a:pt x="0" y="78720"/>
                  </a:lnTo>
                  <a:cubicBezTo>
                    <a:pt x="0" y="35244"/>
                    <a:pt x="35244" y="0"/>
                    <a:pt x="78720" y="0"/>
                  </a:cubicBezTo>
                  <a:close/>
                </a:path>
              </a:pathLst>
            </a:custGeom>
            <a:grpFill/>
            <a:ln w="25400" cap="flat" cmpd="sng" algn="ctr">
              <a:noFill/>
              <a:prstDash val="solid"/>
            </a:ln>
            <a:effectLst/>
          </p:spPr>
          <p:txBody>
            <a:bodyPr rtlCol="0" anchor="ctr"/>
            <a:lstStyle/>
            <a:p>
              <a:pPr algn="ctr" defTabSz="1110153"/>
              <a:endParaRPr lang="en-US" sz="2200" kern="0">
                <a:solidFill>
                  <a:srgbClr val="FFFFFF"/>
                </a:solidFill>
              </a:endParaRPr>
            </a:p>
          </p:txBody>
        </p:sp>
        <p:sp>
          <p:nvSpPr>
            <p:cNvPr id="33" name="Freeform: Shape 108">
              <a:extLst>
                <a:ext uri="{FF2B5EF4-FFF2-40B4-BE49-F238E27FC236}">
                  <a16:creationId xmlns:a16="http://schemas.microsoft.com/office/drawing/2014/main" id="{6A1C2991-19E2-49BD-AF9F-8188EDEFBD72}"/>
                </a:ext>
              </a:extLst>
            </p:cNvPr>
            <p:cNvSpPr/>
            <p:nvPr/>
          </p:nvSpPr>
          <p:spPr bwMode="auto">
            <a:xfrm>
              <a:off x="10610610" y="1961124"/>
              <a:ext cx="446833" cy="424920"/>
            </a:xfrm>
            <a:custGeom>
              <a:avLst/>
              <a:gdLst>
                <a:gd name="connsiteX0" fmla="*/ 837838 w 1565503"/>
                <a:gd name="connsiteY0" fmla="*/ 856038 h 1488728"/>
                <a:gd name="connsiteX1" fmla="*/ 1136765 w 1565503"/>
                <a:gd name="connsiteY1" fmla="*/ 856038 h 1488728"/>
                <a:gd name="connsiteX2" fmla="*/ 1136765 w 1565503"/>
                <a:gd name="connsiteY2" fmla="*/ 1485349 h 1488728"/>
                <a:gd name="connsiteX3" fmla="*/ 837838 w 1565503"/>
                <a:gd name="connsiteY3" fmla="*/ 1485349 h 1488728"/>
                <a:gd name="connsiteX4" fmla="*/ 0 w 1565503"/>
                <a:gd name="connsiteY4" fmla="*/ 757688 h 1488728"/>
                <a:gd name="connsiteX5" fmla="*/ 298927 w 1565503"/>
                <a:gd name="connsiteY5" fmla="*/ 757688 h 1488728"/>
                <a:gd name="connsiteX6" fmla="*/ 298927 w 1565503"/>
                <a:gd name="connsiteY6" fmla="*/ 1488724 h 1488728"/>
                <a:gd name="connsiteX7" fmla="*/ 0 w 1565503"/>
                <a:gd name="connsiteY7" fmla="*/ 1488724 h 1488728"/>
                <a:gd name="connsiteX8" fmla="*/ 1230624 w 1565503"/>
                <a:gd name="connsiteY8" fmla="*/ 642542 h 1488728"/>
                <a:gd name="connsiteX9" fmla="*/ 1529551 w 1565503"/>
                <a:gd name="connsiteY9" fmla="*/ 642542 h 1488728"/>
                <a:gd name="connsiteX10" fmla="*/ 1529551 w 1565503"/>
                <a:gd name="connsiteY10" fmla="*/ 1488728 h 1488728"/>
                <a:gd name="connsiteX11" fmla="*/ 1230624 w 1565503"/>
                <a:gd name="connsiteY11" fmla="*/ 1488728 h 1488728"/>
                <a:gd name="connsiteX12" fmla="*/ 418915 w 1565503"/>
                <a:gd name="connsiteY12" fmla="*/ 489259 h 1488728"/>
                <a:gd name="connsiteX13" fmla="*/ 717842 w 1565503"/>
                <a:gd name="connsiteY13" fmla="*/ 489259 h 1488728"/>
                <a:gd name="connsiteX14" fmla="*/ 717842 w 1565503"/>
                <a:gd name="connsiteY14" fmla="*/ 1488372 h 1488728"/>
                <a:gd name="connsiteX15" fmla="*/ 418915 w 1565503"/>
                <a:gd name="connsiteY15" fmla="*/ 1488372 h 1488728"/>
                <a:gd name="connsiteX16" fmla="*/ 670227 w 1565503"/>
                <a:gd name="connsiteY16" fmla="*/ 0 h 1488728"/>
                <a:gd name="connsiteX17" fmla="*/ 784899 w 1565503"/>
                <a:gd name="connsiteY17" fmla="*/ 114671 h 1488728"/>
                <a:gd name="connsiteX18" fmla="*/ 775888 w 1565503"/>
                <a:gd name="connsiteY18" fmla="*/ 159306 h 1488728"/>
                <a:gd name="connsiteX19" fmla="*/ 756402 w 1565503"/>
                <a:gd name="connsiteY19" fmla="*/ 188206 h 1488728"/>
                <a:gd name="connsiteX20" fmla="*/ 927888 w 1565503"/>
                <a:gd name="connsiteY20" fmla="*/ 412654 h 1488728"/>
                <a:gd name="connsiteX21" fmla="*/ 963825 w 1565503"/>
                <a:gd name="connsiteY21" fmla="*/ 405399 h 1488728"/>
                <a:gd name="connsiteX22" fmla="*/ 1008461 w 1565503"/>
                <a:gd name="connsiteY22" fmla="*/ 414410 h 1488728"/>
                <a:gd name="connsiteX23" fmla="*/ 1038377 w 1565503"/>
                <a:gd name="connsiteY23" fmla="*/ 434580 h 1488728"/>
                <a:gd name="connsiteX24" fmla="*/ 1346641 w 1565503"/>
                <a:gd name="connsiteY24" fmla="*/ 196466 h 1488728"/>
                <a:gd name="connsiteX25" fmla="*/ 1345170 w 1565503"/>
                <a:gd name="connsiteY25" fmla="*/ 194285 h 1488728"/>
                <a:gd name="connsiteX26" fmla="*/ 1336159 w 1565503"/>
                <a:gd name="connsiteY26" fmla="*/ 149650 h 1488728"/>
                <a:gd name="connsiteX27" fmla="*/ 1450831 w 1565503"/>
                <a:gd name="connsiteY27" fmla="*/ 34979 h 1488728"/>
                <a:gd name="connsiteX28" fmla="*/ 1565503 w 1565503"/>
                <a:gd name="connsiteY28" fmla="*/ 149650 h 1488728"/>
                <a:gd name="connsiteX29" fmla="*/ 1450831 w 1565503"/>
                <a:gd name="connsiteY29" fmla="*/ 264321 h 1488728"/>
                <a:gd name="connsiteX30" fmla="*/ 1406195 w 1565503"/>
                <a:gd name="connsiteY30" fmla="*/ 255310 h 1488728"/>
                <a:gd name="connsiteX31" fmla="*/ 1398995 w 1565503"/>
                <a:gd name="connsiteY31" fmla="*/ 250455 h 1488728"/>
                <a:gd name="connsiteX32" fmla="*/ 1074646 w 1565503"/>
                <a:gd name="connsiteY32" fmla="*/ 500994 h 1488728"/>
                <a:gd name="connsiteX33" fmla="*/ 1078497 w 1565503"/>
                <a:gd name="connsiteY33" fmla="*/ 520070 h 1488728"/>
                <a:gd name="connsiteX34" fmla="*/ 963825 w 1565503"/>
                <a:gd name="connsiteY34" fmla="*/ 634741 h 1488728"/>
                <a:gd name="connsiteX35" fmla="*/ 849153 w 1565503"/>
                <a:gd name="connsiteY35" fmla="*/ 520070 h 1488728"/>
                <a:gd name="connsiteX36" fmla="*/ 858164 w 1565503"/>
                <a:gd name="connsiteY36" fmla="*/ 475435 h 1488728"/>
                <a:gd name="connsiteX37" fmla="*/ 869247 w 1565503"/>
                <a:gd name="connsiteY37" fmla="*/ 458997 h 1488728"/>
                <a:gd name="connsiteX38" fmla="*/ 690636 w 1565503"/>
                <a:gd name="connsiteY38" fmla="*/ 225222 h 1488728"/>
                <a:gd name="connsiteX39" fmla="*/ 670227 w 1565503"/>
                <a:gd name="connsiteY39" fmla="*/ 229342 h 1488728"/>
                <a:gd name="connsiteX40" fmla="*/ 625591 w 1565503"/>
                <a:gd name="connsiteY40" fmla="*/ 220331 h 1488728"/>
                <a:gd name="connsiteX41" fmla="*/ 602819 w 1565503"/>
                <a:gd name="connsiteY41" fmla="*/ 204977 h 1488728"/>
                <a:gd name="connsiteX42" fmla="*/ 253092 w 1565503"/>
                <a:gd name="connsiteY42" fmla="*/ 475118 h 1488728"/>
                <a:gd name="connsiteX43" fmla="*/ 259559 w 1565503"/>
                <a:gd name="connsiteY43" fmla="*/ 507149 h 1488728"/>
                <a:gd name="connsiteX44" fmla="*/ 144887 w 1565503"/>
                <a:gd name="connsiteY44" fmla="*/ 621820 h 1488728"/>
                <a:gd name="connsiteX45" fmla="*/ 30215 w 1565503"/>
                <a:gd name="connsiteY45" fmla="*/ 507149 h 1488728"/>
                <a:gd name="connsiteX46" fmla="*/ 144887 w 1565503"/>
                <a:gd name="connsiteY46" fmla="*/ 392478 h 1488728"/>
                <a:gd name="connsiteX47" fmla="*/ 189523 w 1565503"/>
                <a:gd name="connsiteY47" fmla="*/ 401489 h 1488728"/>
                <a:gd name="connsiteX48" fmla="*/ 209087 w 1565503"/>
                <a:gd name="connsiteY48" fmla="*/ 414680 h 1488728"/>
                <a:gd name="connsiteX49" fmla="*/ 561211 w 1565503"/>
                <a:gd name="connsiteY49" fmla="*/ 142687 h 1488728"/>
                <a:gd name="connsiteX50" fmla="*/ 555555 w 1565503"/>
                <a:gd name="connsiteY50" fmla="*/ 114671 h 1488728"/>
                <a:gd name="connsiteX51" fmla="*/ 670227 w 1565503"/>
                <a:gd name="connsiteY51" fmla="*/ 0 h 148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65503" h="1488728">
                  <a:moveTo>
                    <a:pt x="837838" y="856038"/>
                  </a:moveTo>
                  <a:lnTo>
                    <a:pt x="1136765" y="856038"/>
                  </a:lnTo>
                  <a:lnTo>
                    <a:pt x="1136765" y="1485349"/>
                  </a:lnTo>
                  <a:lnTo>
                    <a:pt x="837838" y="1485349"/>
                  </a:lnTo>
                  <a:close/>
                  <a:moveTo>
                    <a:pt x="0" y="757688"/>
                  </a:moveTo>
                  <a:lnTo>
                    <a:pt x="298927" y="757688"/>
                  </a:lnTo>
                  <a:lnTo>
                    <a:pt x="298927" y="1488724"/>
                  </a:lnTo>
                  <a:lnTo>
                    <a:pt x="0" y="1488724"/>
                  </a:lnTo>
                  <a:close/>
                  <a:moveTo>
                    <a:pt x="1230624" y="642542"/>
                  </a:moveTo>
                  <a:lnTo>
                    <a:pt x="1529551" y="642542"/>
                  </a:lnTo>
                  <a:lnTo>
                    <a:pt x="1529551" y="1488728"/>
                  </a:lnTo>
                  <a:lnTo>
                    <a:pt x="1230624" y="1488728"/>
                  </a:lnTo>
                  <a:close/>
                  <a:moveTo>
                    <a:pt x="418915" y="489259"/>
                  </a:moveTo>
                  <a:lnTo>
                    <a:pt x="717842" y="489259"/>
                  </a:lnTo>
                  <a:lnTo>
                    <a:pt x="717842" y="1488372"/>
                  </a:lnTo>
                  <a:lnTo>
                    <a:pt x="418915" y="1488372"/>
                  </a:lnTo>
                  <a:close/>
                  <a:moveTo>
                    <a:pt x="670227" y="0"/>
                  </a:moveTo>
                  <a:cubicBezTo>
                    <a:pt x="733559" y="0"/>
                    <a:pt x="784899" y="51340"/>
                    <a:pt x="784899" y="114671"/>
                  </a:cubicBezTo>
                  <a:cubicBezTo>
                    <a:pt x="784899" y="130504"/>
                    <a:pt x="781690" y="145587"/>
                    <a:pt x="775888" y="159306"/>
                  </a:cubicBezTo>
                  <a:lnTo>
                    <a:pt x="756402" y="188206"/>
                  </a:lnTo>
                  <a:lnTo>
                    <a:pt x="927888" y="412654"/>
                  </a:lnTo>
                  <a:lnTo>
                    <a:pt x="963825" y="405399"/>
                  </a:lnTo>
                  <a:cubicBezTo>
                    <a:pt x="979658" y="405399"/>
                    <a:pt x="994742" y="408608"/>
                    <a:pt x="1008461" y="414410"/>
                  </a:cubicBezTo>
                  <a:lnTo>
                    <a:pt x="1038377" y="434580"/>
                  </a:lnTo>
                  <a:lnTo>
                    <a:pt x="1346641" y="196466"/>
                  </a:lnTo>
                  <a:lnTo>
                    <a:pt x="1345170" y="194285"/>
                  </a:lnTo>
                  <a:cubicBezTo>
                    <a:pt x="1339368" y="180566"/>
                    <a:pt x="1336159" y="165483"/>
                    <a:pt x="1336159" y="149650"/>
                  </a:cubicBezTo>
                  <a:cubicBezTo>
                    <a:pt x="1336159" y="86319"/>
                    <a:pt x="1387499" y="34979"/>
                    <a:pt x="1450831" y="34979"/>
                  </a:cubicBezTo>
                  <a:cubicBezTo>
                    <a:pt x="1514163" y="34979"/>
                    <a:pt x="1565503" y="86319"/>
                    <a:pt x="1565503" y="149650"/>
                  </a:cubicBezTo>
                  <a:cubicBezTo>
                    <a:pt x="1565503" y="212981"/>
                    <a:pt x="1514163" y="264321"/>
                    <a:pt x="1450831" y="264321"/>
                  </a:cubicBezTo>
                  <a:cubicBezTo>
                    <a:pt x="1434998" y="264321"/>
                    <a:pt x="1419914" y="261112"/>
                    <a:pt x="1406195" y="255310"/>
                  </a:cubicBezTo>
                  <a:lnTo>
                    <a:pt x="1398995" y="250455"/>
                  </a:lnTo>
                  <a:lnTo>
                    <a:pt x="1074646" y="500994"/>
                  </a:lnTo>
                  <a:lnTo>
                    <a:pt x="1078497" y="520070"/>
                  </a:lnTo>
                  <a:cubicBezTo>
                    <a:pt x="1078497" y="583401"/>
                    <a:pt x="1027157" y="634741"/>
                    <a:pt x="963825" y="634741"/>
                  </a:cubicBezTo>
                  <a:cubicBezTo>
                    <a:pt x="900493" y="634741"/>
                    <a:pt x="849153" y="583401"/>
                    <a:pt x="849153" y="520070"/>
                  </a:cubicBezTo>
                  <a:cubicBezTo>
                    <a:pt x="849153" y="504237"/>
                    <a:pt x="852362" y="489154"/>
                    <a:pt x="858164" y="475435"/>
                  </a:cubicBezTo>
                  <a:lnTo>
                    <a:pt x="869247" y="458997"/>
                  </a:lnTo>
                  <a:lnTo>
                    <a:pt x="690636" y="225222"/>
                  </a:lnTo>
                  <a:lnTo>
                    <a:pt x="670227" y="229342"/>
                  </a:lnTo>
                  <a:cubicBezTo>
                    <a:pt x="654394" y="229342"/>
                    <a:pt x="639311" y="226133"/>
                    <a:pt x="625591" y="220331"/>
                  </a:cubicBezTo>
                  <a:lnTo>
                    <a:pt x="602819" y="204977"/>
                  </a:lnTo>
                  <a:lnTo>
                    <a:pt x="253092" y="475118"/>
                  </a:lnTo>
                  <a:lnTo>
                    <a:pt x="259559" y="507149"/>
                  </a:lnTo>
                  <a:cubicBezTo>
                    <a:pt x="259559" y="570480"/>
                    <a:pt x="208219" y="621820"/>
                    <a:pt x="144887" y="621820"/>
                  </a:cubicBezTo>
                  <a:cubicBezTo>
                    <a:pt x="81555" y="621820"/>
                    <a:pt x="30215" y="570480"/>
                    <a:pt x="30215" y="507149"/>
                  </a:cubicBezTo>
                  <a:cubicBezTo>
                    <a:pt x="30215" y="443818"/>
                    <a:pt x="81555" y="392478"/>
                    <a:pt x="144887" y="392478"/>
                  </a:cubicBezTo>
                  <a:cubicBezTo>
                    <a:pt x="160720" y="392478"/>
                    <a:pt x="175804" y="395687"/>
                    <a:pt x="189523" y="401489"/>
                  </a:cubicBezTo>
                  <a:lnTo>
                    <a:pt x="209087" y="414680"/>
                  </a:lnTo>
                  <a:lnTo>
                    <a:pt x="561211" y="142687"/>
                  </a:lnTo>
                  <a:lnTo>
                    <a:pt x="555555" y="114671"/>
                  </a:lnTo>
                  <a:cubicBezTo>
                    <a:pt x="555555" y="51340"/>
                    <a:pt x="606895" y="0"/>
                    <a:pt x="670227" y="0"/>
                  </a:cubicBezTo>
                  <a:close/>
                </a:path>
              </a:pathLst>
            </a:custGeom>
            <a:grpFill/>
            <a:ln w="25400" cap="flat" cmpd="sng" algn="ctr">
              <a:noFill/>
              <a:prstDash val="solid"/>
            </a:ln>
            <a:effectLst/>
          </p:spPr>
          <p:txBody>
            <a:bodyPr rtlCol="0" anchor="ctr"/>
            <a:lstStyle/>
            <a:p>
              <a:pPr algn="ctr" defTabSz="1110153"/>
              <a:endParaRPr lang="en-US" sz="2200" kern="0">
                <a:solidFill>
                  <a:srgbClr val="FFFFFF"/>
                </a:solidFill>
              </a:endParaRPr>
            </a:p>
          </p:txBody>
        </p:sp>
      </p:grpSp>
      <p:grpSp>
        <p:nvGrpSpPr>
          <p:cNvPr id="36" name="Group 35">
            <a:extLst>
              <a:ext uri="{FF2B5EF4-FFF2-40B4-BE49-F238E27FC236}">
                <a16:creationId xmlns:a16="http://schemas.microsoft.com/office/drawing/2014/main" id="{35FC5FC3-48AE-40C3-B3D1-46BC52C754E9}"/>
              </a:ext>
            </a:extLst>
          </p:cNvPr>
          <p:cNvGrpSpPr/>
          <p:nvPr/>
        </p:nvGrpSpPr>
        <p:grpSpPr>
          <a:xfrm>
            <a:off x="409018" y="1360087"/>
            <a:ext cx="5596128" cy="1355953"/>
            <a:chOff x="411969" y="1134525"/>
            <a:chExt cx="5596128" cy="1355953"/>
          </a:xfrm>
          <a:solidFill>
            <a:schemeClr val="accent1">
              <a:lumMod val="20000"/>
              <a:lumOff val="80000"/>
            </a:schemeClr>
          </a:solidFill>
        </p:grpSpPr>
        <p:sp>
          <p:nvSpPr>
            <p:cNvPr id="37" name="Rectangle 36">
              <a:extLst>
                <a:ext uri="{FF2B5EF4-FFF2-40B4-BE49-F238E27FC236}">
                  <a16:creationId xmlns:a16="http://schemas.microsoft.com/office/drawing/2014/main" id="{E88B5F8D-6AA0-47F4-BA9F-BA25F5A90A9E}"/>
                </a:ext>
              </a:extLst>
            </p:cNvPr>
            <p:cNvSpPr/>
            <p:nvPr/>
          </p:nvSpPr>
          <p:spPr bwMode="auto">
            <a:xfrm>
              <a:off x="411969" y="1134525"/>
              <a:ext cx="5596128" cy="1355953"/>
            </a:xfrm>
            <a:prstGeom prst="rect">
              <a:avLst/>
            </a:prstGeom>
            <a:grpFill/>
            <a:ln w="22225" cap="flat" cmpd="sng" algn="ctr">
              <a:noFill/>
              <a:prstDash val="solid"/>
            </a:ln>
            <a:effectLst/>
          </p:spPr>
          <p:txBody>
            <a:bodyPr lIns="182857" tIns="182857" rIns="182857" bIns="182857" rtlCol="0" anchor="t" anchorCtr="0"/>
            <a:lstStyle/>
            <a:p>
              <a:pPr defTabSz="932200" fontAlgn="base">
                <a:lnSpc>
                  <a:spcPct val="90000"/>
                </a:lnSpc>
                <a:spcBef>
                  <a:spcPct val="0"/>
                </a:spcBef>
                <a:spcAft>
                  <a:spcPct val="0"/>
                </a:spcAft>
                <a:defRPr/>
              </a:pPr>
              <a:r>
                <a:rPr lang="en-US" sz="2400" dirty="0">
                  <a:solidFill>
                    <a:srgbClr val="D83B01"/>
                  </a:solidFill>
                  <a:latin typeface="Segoe UI Semibold" panose="020B0702040204020203" pitchFamily="34" charset="0"/>
                  <a:cs typeface="Segoe UI Semibold" panose="020B0702040204020203" pitchFamily="34" charset="0"/>
                </a:rPr>
                <a:t>Azure IoT Solution Accelerators</a:t>
              </a:r>
              <a:br>
                <a:rPr lang="en-US" sz="2400" dirty="0">
                  <a:solidFill>
                    <a:srgbClr val="0070C0"/>
                  </a:solidFill>
                  <a:cs typeface="Segoe UI Semibold" panose="020B0702040204020203" pitchFamily="34" charset="0"/>
                </a:rPr>
              </a:br>
              <a:r>
                <a:rPr lang="en-US" sz="1600" dirty="0">
                  <a:cs typeface="Segoe UI Semibold" panose="020B0702040204020203" pitchFamily="34" charset="0"/>
                </a:rPr>
                <a:t>Solution accelerators</a:t>
              </a:r>
              <a:br>
                <a:rPr lang="en-US" sz="1600" dirty="0">
                  <a:cs typeface="Segoe UI Semibold" panose="020B0702040204020203" pitchFamily="34" charset="0"/>
                </a:rPr>
              </a:br>
              <a:r>
                <a:rPr lang="en-US" sz="1600" dirty="0">
                  <a:cs typeface="Segoe UI Semibold" panose="020B0702040204020203" pitchFamily="34" charset="0"/>
                </a:rPr>
                <a:t>for common IoT scenarios</a:t>
              </a:r>
              <a:endParaRPr lang="en-US" sz="1200" dirty="0">
                <a:cs typeface="Segoe UI Semibold" panose="020B0702040204020203" pitchFamily="34" charset="0"/>
              </a:endParaRPr>
            </a:p>
          </p:txBody>
        </p:sp>
        <p:grpSp>
          <p:nvGrpSpPr>
            <p:cNvPr id="38" name="Group 37">
              <a:extLst>
                <a:ext uri="{FF2B5EF4-FFF2-40B4-BE49-F238E27FC236}">
                  <a16:creationId xmlns:a16="http://schemas.microsoft.com/office/drawing/2014/main" id="{67369E5C-27DE-4C05-9534-8ABC288D784A}"/>
                </a:ext>
              </a:extLst>
            </p:cNvPr>
            <p:cNvGrpSpPr/>
            <p:nvPr/>
          </p:nvGrpSpPr>
          <p:grpSpPr>
            <a:xfrm>
              <a:off x="4850575" y="1302677"/>
              <a:ext cx="1136165" cy="719875"/>
              <a:chOff x="3639082" y="-210510"/>
              <a:chExt cx="1136310" cy="719967"/>
            </a:xfrm>
            <a:grpFill/>
          </p:grpSpPr>
          <p:sp>
            <p:nvSpPr>
              <p:cNvPr id="40" name="Freeform 57">
                <a:extLst>
                  <a:ext uri="{FF2B5EF4-FFF2-40B4-BE49-F238E27FC236}">
                    <a16:creationId xmlns:a16="http://schemas.microsoft.com/office/drawing/2014/main" id="{55CC02F2-070F-47E6-84D7-7804C9B89828}"/>
                  </a:ext>
                </a:extLst>
              </p:cNvPr>
              <p:cNvSpPr/>
              <p:nvPr/>
            </p:nvSpPr>
            <p:spPr>
              <a:xfrm>
                <a:off x="3639082" y="-210510"/>
                <a:ext cx="1136310" cy="719967"/>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grpFill/>
              <a:ln w="25400" cap="flat" cmpd="sng" algn="ctr">
                <a:noFill/>
                <a:prstDash val="solid"/>
              </a:ln>
              <a:effectLst/>
            </p:spPr>
            <p:txBody>
              <a:bodyPr rtlCol="0" anchor="ctr"/>
              <a:lstStyle/>
              <a:p>
                <a:pPr algn="ctr" defTabSz="1110153">
                  <a:defRPr/>
                </a:pPr>
                <a:endParaRPr lang="en-US" sz="2200" kern="0">
                  <a:solidFill>
                    <a:srgbClr val="FFFFFF"/>
                  </a:solidFill>
                </a:endParaRPr>
              </a:p>
            </p:txBody>
          </p:sp>
          <p:sp>
            <p:nvSpPr>
              <p:cNvPr id="41" name="Freeform: Shape 74">
                <a:extLst>
                  <a:ext uri="{FF2B5EF4-FFF2-40B4-BE49-F238E27FC236}">
                    <a16:creationId xmlns:a16="http://schemas.microsoft.com/office/drawing/2014/main" id="{60524365-3858-443D-A52A-B51892416C18}"/>
                  </a:ext>
                </a:extLst>
              </p:cNvPr>
              <p:cNvSpPr/>
              <p:nvPr/>
            </p:nvSpPr>
            <p:spPr>
              <a:xfrm>
                <a:off x="4074265" y="22712"/>
                <a:ext cx="377290" cy="387665"/>
              </a:xfrm>
              <a:custGeom>
                <a:avLst/>
                <a:gdLst>
                  <a:gd name="connsiteX0" fmla="*/ 72703 w 697212"/>
                  <a:gd name="connsiteY0" fmla="*/ 395701 h 716384"/>
                  <a:gd name="connsiteX1" fmla="*/ 75533 w 697212"/>
                  <a:gd name="connsiteY1" fmla="*/ 414756 h 716384"/>
                  <a:gd name="connsiteX2" fmla="*/ 152063 w 697212"/>
                  <a:gd name="connsiteY2" fmla="*/ 560607 h 716384"/>
                  <a:gd name="connsiteX3" fmla="*/ 156907 w 697212"/>
                  <a:gd name="connsiteY3" fmla="*/ 565130 h 716384"/>
                  <a:gd name="connsiteX4" fmla="*/ 235972 w 697212"/>
                  <a:gd name="connsiteY4" fmla="*/ 468311 h 716384"/>
                  <a:gd name="connsiteX5" fmla="*/ 219314 w 697212"/>
                  <a:gd name="connsiteY5" fmla="*/ 447567 h 716384"/>
                  <a:gd name="connsiteX6" fmla="*/ 199394 w 697212"/>
                  <a:gd name="connsiteY6" fmla="*/ 404989 h 716384"/>
                  <a:gd name="connsiteX7" fmla="*/ 197310 w 697212"/>
                  <a:gd name="connsiteY7" fmla="*/ 395701 h 716384"/>
                  <a:gd name="connsiteX8" fmla="*/ 336091 w 697212"/>
                  <a:gd name="connsiteY8" fmla="*/ 278209 h 716384"/>
                  <a:gd name="connsiteX9" fmla="*/ 275602 w 697212"/>
                  <a:gd name="connsiteY9" fmla="*/ 340361 h 716384"/>
                  <a:gd name="connsiteX10" fmla="*/ 336091 w 697212"/>
                  <a:gd name="connsiteY10" fmla="*/ 402513 h 716384"/>
                  <a:gd name="connsiteX11" fmla="*/ 378863 w 697212"/>
                  <a:gd name="connsiteY11" fmla="*/ 384309 h 716384"/>
                  <a:gd name="connsiteX12" fmla="*/ 383631 w 697212"/>
                  <a:gd name="connsiteY12" fmla="*/ 372482 h 716384"/>
                  <a:gd name="connsiteX13" fmla="*/ 608507 w 697212"/>
                  <a:gd name="connsiteY13" fmla="*/ 372482 h 716384"/>
                  <a:gd name="connsiteX14" fmla="*/ 641612 w 697212"/>
                  <a:gd name="connsiteY14" fmla="*/ 339377 h 716384"/>
                  <a:gd name="connsiteX15" fmla="*/ 608507 w 697212"/>
                  <a:gd name="connsiteY15" fmla="*/ 306272 h 716384"/>
                  <a:gd name="connsiteX16" fmla="*/ 382838 w 697212"/>
                  <a:gd name="connsiteY16" fmla="*/ 306272 h 716384"/>
                  <a:gd name="connsiteX17" fmla="*/ 378863 w 697212"/>
                  <a:gd name="connsiteY17" fmla="*/ 296413 h 716384"/>
                  <a:gd name="connsiteX18" fmla="*/ 336091 w 697212"/>
                  <a:gd name="connsiteY18" fmla="*/ 278209 h 716384"/>
                  <a:gd name="connsiteX19" fmla="*/ 121517 w 697212"/>
                  <a:gd name="connsiteY19" fmla="*/ 190183 h 716384"/>
                  <a:gd name="connsiteX20" fmla="*/ 117779 w 697212"/>
                  <a:gd name="connsiteY20" fmla="*/ 195320 h 716384"/>
                  <a:gd name="connsiteX21" fmla="*/ 69829 w 697212"/>
                  <a:gd name="connsiteY21" fmla="*/ 356616 h 716384"/>
                  <a:gd name="connsiteX22" fmla="*/ 70349 w 697212"/>
                  <a:gd name="connsiteY22" fmla="*/ 367202 h 716384"/>
                  <a:gd name="connsiteX23" fmla="*/ 193056 w 697212"/>
                  <a:gd name="connsiteY23" fmla="*/ 367202 h 716384"/>
                  <a:gd name="connsiteX24" fmla="*/ 192276 w 697212"/>
                  <a:gd name="connsiteY24" fmla="*/ 356616 h 716384"/>
                  <a:gd name="connsiteX25" fmla="*/ 204717 w 697212"/>
                  <a:gd name="connsiteY25" fmla="*/ 293296 h 716384"/>
                  <a:gd name="connsiteX26" fmla="*/ 218054 w 697212"/>
                  <a:gd name="connsiteY26" fmla="*/ 268050 h 716384"/>
                  <a:gd name="connsiteX27" fmla="*/ 539122 w 697212"/>
                  <a:gd name="connsiteY27" fmla="*/ 143943 h 716384"/>
                  <a:gd name="connsiteX28" fmla="*/ 458151 w 697212"/>
                  <a:gd name="connsiteY28" fmla="*/ 237395 h 716384"/>
                  <a:gd name="connsiteX29" fmla="*/ 472761 w 697212"/>
                  <a:gd name="connsiteY29" fmla="*/ 253141 h 716384"/>
                  <a:gd name="connsiteX30" fmla="*/ 496471 w 697212"/>
                  <a:gd name="connsiteY30" fmla="*/ 293296 h 716384"/>
                  <a:gd name="connsiteX31" fmla="*/ 496631 w 697212"/>
                  <a:gd name="connsiteY31" fmla="*/ 293826 h 716384"/>
                  <a:gd name="connsiteX32" fmla="*/ 624877 w 697212"/>
                  <a:gd name="connsiteY32" fmla="*/ 295365 h 716384"/>
                  <a:gd name="connsiteX33" fmla="*/ 618737 w 697212"/>
                  <a:gd name="connsiteY33" fmla="*/ 270828 h 716384"/>
                  <a:gd name="connsiteX34" fmla="*/ 551493 w 697212"/>
                  <a:gd name="connsiteY34" fmla="*/ 155086 h 716384"/>
                  <a:gd name="connsiteX35" fmla="*/ 305837 w 697212"/>
                  <a:gd name="connsiteY35" fmla="*/ 72135 h 716384"/>
                  <a:gd name="connsiteX36" fmla="*/ 294011 w 697212"/>
                  <a:gd name="connsiteY36" fmla="*/ 73990 h 716384"/>
                  <a:gd name="connsiteX37" fmla="*/ 152063 w 697212"/>
                  <a:gd name="connsiteY37" fmla="*/ 152625 h 716384"/>
                  <a:gd name="connsiteX38" fmla="*/ 138659 w 697212"/>
                  <a:gd name="connsiteY38" fmla="*/ 167779 h 716384"/>
                  <a:gd name="connsiteX39" fmla="*/ 235313 w 697212"/>
                  <a:gd name="connsiteY39" fmla="*/ 245740 h 716384"/>
                  <a:gd name="connsiteX40" fmla="*/ 238646 w 697212"/>
                  <a:gd name="connsiteY40" fmla="*/ 241589 h 716384"/>
                  <a:gd name="connsiteX41" fmla="*/ 288970 w 697212"/>
                  <a:gd name="connsiteY41" fmla="*/ 206727 h 716384"/>
                  <a:gd name="connsiteX42" fmla="*/ 305837 w 697212"/>
                  <a:gd name="connsiteY42" fmla="*/ 201347 h 716384"/>
                  <a:gd name="connsiteX43" fmla="*/ 350595 w 697212"/>
                  <a:gd name="connsiteY43" fmla="*/ 68129 h 716384"/>
                  <a:gd name="connsiteX44" fmla="*/ 333573 w 697212"/>
                  <a:gd name="connsiteY44" fmla="*/ 69012 h 716384"/>
                  <a:gd name="connsiteX45" fmla="*/ 333573 w 697212"/>
                  <a:gd name="connsiteY45" fmla="*/ 195707 h 716384"/>
                  <a:gd name="connsiteX46" fmla="*/ 350595 w 697212"/>
                  <a:gd name="connsiteY46" fmla="*/ 193944 h 716384"/>
                  <a:gd name="connsiteX47" fmla="*/ 419232 w 697212"/>
                  <a:gd name="connsiteY47" fmla="*/ 209985 h 716384"/>
                  <a:gd name="connsiteX48" fmla="*/ 436122 w 697212"/>
                  <a:gd name="connsiteY48" fmla="*/ 219960 h 716384"/>
                  <a:gd name="connsiteX49" fmla="*/ 518221 w 697212"/>
                  <a:gd name="connsiteY49" fmla="*/ 125207 h 716384"/>
                  <a:gd name="connsiteX50" fmla="*/ 481429 w 697212"/>
                  <a:gd name="connsiteY50" fmla="*/ 101300 h 716384"/>
                  <a:gd name="connsiteX51" fmla="*/ 350595 w 697212"/>
                  <a:gd name="connsiteY51" fmla="*/ 68129 h 716384"/>
                  <a:gd name="connsiteX52" fmla="*/ 348606 w 697212"/>
                  <a:gd name="connsiteY52" fmla="*/ 0 h 716384"/>
                  <a:gd name="connsiteX53" fmla="*/ 697212 w 697212"/>
                  <a:gd name="connsiteY53" fmla="*/ 358192 h 716384"/>
                  <a:gd name="connsiteX54" fmla="*/ 348606 w 697212"/>
                  <a:gd name="connsiteY54" fmla="*/ 716384 h 716384"/>
                  <a:gd name="connsiteX55" fmla="*/ 0 w 697212"/>
                  <a:gd name="connsiteY55" fmla="*/ 358192 h 716384"/>
                  <a:gd name="connsiteX56" fmla="*/ 348606 w 697212"/>
                  <a:gd name="connsiteY56" fmla="*/ 0 h 71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97212" h="716384">
                    <a:moveTo>
                      <a:pt x="72703" y="395701"/>
                    </a:moveTo>
                    <a:lnTo>
                      <a:pt x="75533" y="414756"/>
                    </a:lnTo>
                    <a:cubicBezTo>
                      <a:pt x="86753" y="471095"/>
                      <a:pt x="113957" y="521452"/>
                      <a:pt x="152063" y="560607"/>
                    </a:cubicBezTo>
                    <a:lnTo>
                      <a:pt x="156907" y="565130"/>
                    </a:lnTo>
                    <a:lnTo>
                      <a:pt x="235972" y="468311"/>
                    </a:lnTo>
                    <a:lnTo>
                      <a:pt x="219314" y="447567"/>
                    </a:lnTo>
                    <a:cubicBezTo>
                      <a:pt x="210779" y="434586"/>
                      <a:pt x="204020" y="420271"/>
                      <a:pt x="199394" y="404989"/>
                    </a:cubicBezTo>
                    <a:lnTo>
                      <a:pt x="197310" y="395701"/>
                    </a:lnTo>
                    <a:close/>
                    <a:moveTo>
                      <a:pt x="336091" y="278209"/>
                    </a:moveTo>
                    <a:cubicBezTo>
                      <a:pt x="302684" y="278209"/>
                      <a:pt x="275602" y="306035"/>
                      <a:pt x="275602" y="340361"/>
                    </a:cubicBezTo>
                    <a:cubicBezTo>
                      <a:pt x="275602" y="374687"/>
                      <a:pt x="302684" y="402513"/>
                      <a:pt x="336091" y="402513"/>
                    </a:cubicBezTo>
                    <a:cubicBezTo>
                      <a:pt x="352795" y="402513"/>
                      <a:pt x="367917" y="395557"/>
                      <a:pt x="378863" y="384309"/>
                    </a:cubicBezTo>
                    <a:lnTo>
                      <a:pt x="383631" y="372482"/>
                    </a:lnTo>
                    <a:lnTo>
                      <a:pt x="608507" y="372482"/>
                    </a:lnTo>
                    <a:cubicBezTo>
                      <a:pt x="626790" y="372482"/>
                      <a:pt x="641612" y="357660"/>
                      <a:pt x="641612" y="339377"/>
                    </a:cubicBezTo>
                    <a:cubicBezTo>
                      <a:pt x="641612" y="321094"/>
                      <a:pt x="626790" y="306272"/>
                      <a:pt x="608507" y="306272"/>
                    </a:cubicBezTo>
                    <a:lnTo>
                      <a:pt x="382838" y="306272"/>
                    </a:lnTo>
                    <a:lnTo>
                      <a:pt x="378863" y="296413"/>
                    </a:lnTo>
                    <a:cubicBezTo>
                      <a:pt x="367917" y="285166"/>
                      <a:pt x="352795" y="278209"/>
                      <a:pt x="336091" y="278209"/>
                    </a:cubicBezTo>
                    <a:close/>
                    <a:moveTo>
                      <a:pt x="121517" y="190183"/>
                    </a:moveTo>
                    <a:lnTo>
                      <a:pt x="117779" y="195320"/>
                    </a:lnTo>
                    <a:cubicBezTo>
                      <a:pt x="87506" y="241363"/>
                      <a:pt x="69829" y="296868"/>
                      <a:pt x="69829" y="356616"/>
                    </a:cubicBezTo>
                    <a:lnTo>
                      <a:pt x="70349" y="367202"/>
                    </a:lnTo>
                    <a:lnTo>
                      <a:pt x="193056" y="367202"/>
                    </a:lnTo>
                    <a:lnTo>
                      <a:pt x="192276" y="356616"/>
                    </a:lnTo>
                    <a:cubicBezTo>
                      <a:pt x="192276" y="334155"/>
                      <a:pt x="196706" y="312758"/>
                      <a:pt x="204717" y="293296"/>
                    </a:cubicBezTo>
                    <a:lnTo>
                      <a:pt x="218054" y="268050"/>
                    </a:lnTo>
                    <a:close/>
                    <a:moveTo>
                      <a:pt x="539122" y="143943"/>
                    </a:moveTo>
                    <a:lnTo>
                      <a:pt x="458151" y="237395"/>
                    </a:lnTo>
                    <a:lnTo>
                      <a:pt x="472761" y="253141"/>
                    </a:lnTo>
                    <a:cubicBezTo>
                      <a:pt x="482440" y="265192"/>
                      <a:pt x="490463" y="278700"/>
                      <a:pt x="496471" y="293296"/>
                    </a:cubicBezTo>
                    <a:lnTo>
                      <a:pt x="496631" y="293826"/>
                    </a:lnTo>
                    <a:lnTo>
                      <a:pt x="624877" y="295365"/>
                    </a:lnTo>
                    <a:lnTo>
                      <a:pt x="618737" y="270828"/>
                    </a:lnTo>
                    <a:cubicBezTo>
                      <a:pt x="605407" y="226791"/>
                      <a:pt x="582084" y="187277"/>
                      <a:pt x="551493" y="155086"/>
                    </a:cubicBezTo>
                    <a:close/>
                    <a:moveTo>
                      <a:pt x="305837" y="72135"/>
                    </a:moveTo>
                    <a:lnTo>
                      <a:pt x="294011" y="73990"/>
                    </a:lnTo>
                    <a:cubicBezTo>
                      <a:pt x="239179" y="85519"/>
                      <a:pt x="190170" y="113470"/>
                      <a:pt x="152063" y="152625"/>
                    </a:cubicBezTo>
                    <a:lnTo>
                      <a:pt x="138659" y="167779"/>
                    </a:lnTo>
                    <a:lnTo>
                      <a:pt x="235313" y="245740"/>
                    </a:lnTo>
                    <a:lnTo>
                      <a:pt x="238646" y="241589"/>
                    </a:lnTo>
                    <a:cubicBezTo>
                      <a:pt x="252971" y="226870"/>
                      <a:pt x="270029" y="214959"/>
                      <a:pt x="288970" y="206727"/>
                    </a:cubicBezTo>
                    <a:lnTo>
                      <a:pt x="305837" y="201347"/>
                    </a:lnTo>
                    <a:close/>
                    <a:moveTo>
                      <a:pt x="350595" y="68129"/>
                    </a:moveTo>
                    <a:lnTo>
                      <a:pt x="333573" y="69012"/>
                    </a:lnTo>
                    <a:lnTo>
                      <a:pt x="333573" y="195707"/>
                    </a:lnTo>
                    <a:lnTo>
                      <a:pt x="350595" y="193944"/>
                    </a:lnTo>
                    <a:cubicBezTo>
                      <a:pt x="375186" y="193944"/>
                      <a:pt x="398468" y="199705"/>
                      <a:pt x="419232" y="209985"/>
                    </a:cubicBezTo>
                    <a:lnTo>
                      <a:pt x="436122" y="219960"/>
                    </a:lnTo>
                    <a:lnTo>
                      <a:pt x="518221" y="125207"/>
                    </a:lnTo>
                    <a:lnTo>
                      <a:pt x="481429" y="101300"/>
                    </a:lnTo>
                    <a:cubicBezTo>
                      <a:pt x="442360" y="80119"/>
                      <a:pt x="397840" y="68129"/>
                      <a:pt x="350595" y="68129"/>
                    </a:cubicBezTo>
                    <a:close/>
                    <a:moveTo>
                      <a:pt x="348606" y="0"/>
                    </a:moveTo>
                    <a:cubicBezTo>
                      <a:pt x="541136" y="0"/>
                      <a:pt x="697212" y="160368"/>
                      <a:pt x="697212" y="358192"/>
                    </a:cubicBezTo>
                    <a:cubicBezTo>
                      <a:pt x="697212" y="556016"/>
                      <a:pt x="541136" y="716384"/>
                      <a:pt x="348606" y="716384"/>
                    </a:cubicBezTo>
                    <a:cubicBezTo>
                      <a:pt x="156076" y="716384"/>
                      <a:pt x="0" y="556016"/>
                      <a:pt x="0" y="358192"/>
                    </a:cubicBezTo>
                    <a:cubicBezTo>
                      <a:pt x="0" y="160368"/>
                      <a:pt x="156076" y="0"/>
                      <a:pt x="348606" y="0"/>
                    </a:cubicBezTo>
                    <a:close/>
                  </a:path>
                </a:pathLst>
              </a:custGeom>
              <a:grpFill/>
              <a:ln w="9525" cap="flat" cmpd="sng" algn="ctr">
                <a:noFill/>
                <a:prstDash val="solid"/>
              </a:ln>
              <a:effectLst/>
            </p:spPr>
            <p:txBody>
              <a:bodyPr wrap="square" rtlCol="0" anchor="ctr">
                <a:noAutofit/>
              </a:bodyPr>
              <a:lstStyle/>
              <a:p>
                <a:pPr algn="ctr" defTabSz="1110153">
                  <a:defRPr/>
                </a:pPr>
                <a:endParaRPr lang="en-US" sz="2200" kern="0">
                  <a:solidFill>
                    <a:srgbClr val="FFFFFF"/>
                  </a:solidFill>
                </a:endParaRPr>
              </a:p>
            </p:txBody>
          </p:sp>
        </p:grpSp>
        <p:sp>
          <p:nvSpPr>
            <p:cNvPr id="39" name="Rectangle 38">
              <a:extLst>
                <a:ext uri="{FF2B5EF4-FFF2-40B4-BE49-F238E27FC236}">
                  <a16:creationId xmlns:a16="http://schemas.microsoft.com/office/drawing/2014/main" id="{B606F354-D1AE-4738-8CD5-F2C1EE4C4105}"/>
                </a:ext>
              </a:extLst>
            </p:cNvPr>
            <p:cNvSpPr/>
            <p:nvPr/>
          </p:nvSpPr>
          <p:spPr>
            <a:xfrm>
              <a:off x="523320" y="2171211"/>
              <a:ext cx="5294114" cy="258532"/>
            </a:xfrm>
            <a:prstGeom prst="rect">
              <a:avLst/>
            </a:prstGeom>
            <a:grpFill/>
          </p:spPr>
          <p:txBody>
            <a:bodyPr wrap="square">
              <a:spAutoFit/>
            </a:bodyPr>
            <a:lstStyle/>
            <a:p>
              <a:pPr defTabSz="932200" fontAlgn="base">
                <a:lnSpc>
                  <a:spcPct val="90000"/>
                </a:lnSpc>
                <a:spcBef>
                  <a:spcPct val="0"/>
                </a:spcBef>
                <a:spcAft>
                  <a:spcPct val="0"/>
                </a:spcAft>
                <a:defRPr/>
              </a:pPr>
              <a:r>
                <a:rPr lang="en-US" sz="1200" dirty="0">
                  <a:cs typeface="Segoe UI Semibold" panose="020B0702040204020203" pitchFamily="34" charset="0"/>
                </a:rPr>
                <a:t>Remote Monitoring  |  Predictive Maintenance  |  Connected Factory</a:t>
              </a:r>
            </a:p>
          </p:txBody>
        </p:sp>
      </p:grpSp>
    </p:spTree>
    <p:extLst>
      <p:ext uri="{BB962C8B-B14F-4D97-AF65-F5344CB8AC3E}">
        <p14:creationId xmlns:p14="http://schemas.microsoft.com/office/powerpoint/2010/main" val="1899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0"/>
                                        <p:tgtEl>
                                          <p:spTgt spid="15"/>
                                        </p:tgtEl>
                                      </p:cBhvr>
                                    </p:animEffect>
                                  </p:childTnLst>
                                </p:cTn>
                              </p:par>
                            </p:childTnLst>
                          </p:cTn>
                        </p:par>
                        <p:par>
                          <p:cTn id="11" fill="hold">
                            <p:stCondLst>
                              <p:cond delay="5000"/>
                            </p:stCondLst>
                            <p:childTnLst>
                              <p:par>
                                <p:cTn id="12" presetID="42" presetClass="path" presetSubtype="0" accel="50000" decel="50000" fill="hold" nodeType="afterEffect">
                                  <p:stCondLst>
                                    <p:cond delay="0"/>
                                  </p:stCondLst>
                                  <p:childTnLst>
                                    <p:animMotion origin="layout" path="M -8.33333E-7 -0.00093 L 0.09792 4.44444E-6 " pathEditMode="relative" rAng="0" ptsTypes="AA">
                                      <p:cBhvr>
                                        <p:cTn id="13" dur="6000" fill="hold"/>
                                        <p:tgtEl>
                                          <p:spTgt spid="15"/>
                                        </p:tgtEl>
                                        <p:attrNameLst>
                                          <p:attrName>ppt_x</p:attrName>
                                          <p:attrName>ppt_y</p:attrName>
                                        </p:attrNameLst>
                                      </p:cBhvr>
                                      <p:rCtr x="4896" y="46"/>
                                    </p:animMotion>
                                  </p:childTnLst>
                                </p:cTn>
                              </p:par>
                              <p:par>
                                <p:cTn id="14" presetID="42" presetClass="path" presetSubtype="0" accel="50000" decel="50000" fill="hold" nodeType="withEffect">
                                  <p:stCondLst>
                                    <p:cond delay="0"/>
                                  </p:stCondLst>
                                  <p:childTnLst>
                                    <p:animMotion origin="layout" path="M 0.00209 -4.81481E-6 L -0.10677 -0.00115 " pathEditMode="relative" rAng="0" ptsTypes="AA">
                                      <p:cBhvr>
                                        <p:cTn id="15" dur="6000" fill="hold"/>
                                        <p:tgtEl>
                                          <p:spTgt spid="26"/>
                                        </p:tgtEl>
                                        <p:attrNameLst>
                                          <p:attrName>ppt_x</p:attrName>
                                          <p:attrName>ppt_y</p:attrName>
                                        </p:attrNameLst>
                                      </p:cBhvr>
                                      <p:rCtr x="-5443" y="-69"/>
                                    </p:animMotion>
                                  </p:childTnLst>
                                </p:cTn>
                              </p:par>
                            </p:childTnLst>
                          </p:cTn>
                        </p:par>
                        <p:par>
                          <p:cTn id="16" fill="hold">
                            <p:stCondLst>
                              <p:cond delay="11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12EEBDB0-C511-41CA-AA44-F6B7E6E519E4}"/>
              </a:ext>
            </a:extLst>
          </p:cNvPr>
          <p:cNvSpPr>
            <a:spLocks noGrp="1"/>
          </p:cNvSpPr>
          <p:nvPr>
            <p:ph sz="quarter" idx="14"/>
          </p:nvPr>
        </p:nvSpPr>
        <p:spPr/>
        <p:txBody>
          <a:bodyPr/>
          <a:lstStyle/>
          <a:p>
            <a:r>
              <a:rPr lang="en-US" dirty="0"/>
              <a:t>Azure IoT solution accelerators</a:t>
            </a:r>
          </a:p>
        </p:txBody>
      </p:sp>
      <p:sp>
        <p:nvSpPr>
          <p:cNvPr id="3" name="Rectangle 2">
            <a:extLst>
              <a:ext uri="{FF2B5EF4-FFF2-40B4-BE49-F238E27FC236}">
                <a16:creationId xmlns:a16="http://schemas.microsoft.com/office/drawing/2014/main" id="{16BA8FCB-E944-4483-8253-95D5966669B6}"/>
              </a:ext>
            </a:extLst>
          </p:cNvPr>
          <p:cNvSpPr/>
          <p:nvPr/>
        </p:nvSpPr>
        <p:spPr>
          <a:xfrm>
            <a:off x="1562867" y="1544917"/>
            <a:ext cx="3049553"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dirty="0">
                <a:latin typeface="Gill Sans MT" panose="020B0502020104020203" pitchFamily="34" charset="0"/>
                <a:cs typeface="Segoe UI" panose="020B0502040204020203" pitchFamily="34" charset="0"/>
              </a:rPr>
              <a:t>Device Connectivity &amp; Management</a:t>
            </a:r>
          </a:p>
        </p:txBody>
      </p:sp>
      <p:sp>
        <p:nvSpPr>
          <p:cNvPr id="4" name="Freeform 128">
            <a:extLst>
              <a:ext uri="{FF2B5EF4-FFF2-40B4-BE49-F238E27FC236}">
                <a16:creationId xmlns:a16="http://schemas.microsoft.com/office/drawing/2014/main" id="{B38E6CA3-4ADB-46A5-B4BE-617ED93A4D2D}"/>
              </a:ext>
            </a:extLst>
          </p:cNvPr>
          <p:cNvSpPr>
            <a:spLocks noEditPoints="1"/>
          </p:cNvSpPr>
          <p:nvPr/>
        </p:nvSpPr>
        <p:spPr bwMode="auto">
          <a:xfrm>
            <a:off x="870069" y="2174899"/>
            <a:ext cx="546981" cy="349201"/>
          </a:xfrm>
          <a:custGeom>
            <a:avLst/>
            <a:gdLst>
              <a:gd name="T0" fmla="*/ 9590 w 15821"/>
              <a:gd name="T1" fmla="*/ 2934 h 10024"/>
              <a:gd name="T2" fmla="*/ 10601 w 15821"/>
              <a:gd name="T3" fmla="*/ 3946 h 10024"/>
              <a:gd name="T4" fmla="*/ 9590 w 15821"/>
              <a:gd name="T5" fmla="*/ 4957 h 10024"/>
              <a:gd name="T6" fmla="*/ 9078 w 15821"/>
              <a:gd name="T7" fmla="*/ 4817 h 10024"/>
              <a:gd name="T8" fmla="*/ 7329 w 15821"/>
              <a:gd name="T9" fmla="*/ 6782 h 10024"/>
              <a:gd name="T10" fmla="*/ 7372 w 15821"/>
              <a:gd name="T11" fmla="*/ 7072 h 10024"/>
              <a:gd name="T12" fmla="*/ 6361 w 15821"/>
              <a:gd name="T13" fmla="*/ 8083 h 10024"/>
              <a:gd name="T14" fmla="*/ 5349 w 15821"/>
              <a:gd name="T15" fmla="*/ 7072 h 10024"/>
              <a:gd name="T16" fmla="*/ 5370 w 15821"/>
              <a:gd name="T17" fmla="*/ 6869 h 10024"/>
              <a:gd name="T18" fmla="*/ 2767 w 15821"/>
              <a:gd name="T19" fmla="*/ 5302 h 10024"/>
              <a:gd name="T20" fmla="*/ 2166 w 15821"/>
              <a:gd name="T21" fmla="*/ 5607 h 10024"/>
              <a:gd name="T22" fmla="*/ 1529 w 15821"/>
              <a:gd name="T23" fmla="*/ 8144 h 10024"/>
              <a:gd name="T24" fmla="*/ 2023 w 15821"/>
              <a:gd name="T25" fmla="*/ 9012 h 10024"/>
              <a:gd name="T26" fmla="*/ 1012 w 15821"/>
              <a:gd name="T27" fmla="*/ 10024 h 10024"/>
              <a:gd name="T28" fmla="*/ 0 w 15821"/>
              <a:gd name="T29" fmla="*/ 9012 h 10024"/>
              <a:gd name="T30" fmla="*/ 940 w 15821"/>
              <a:gd name="T31" fmla="*/ 8005 h 10024"/>
              <a:gd name="T32" fmla="*/ 1569 w 15821"/>
              <a:gd name="T33" fmla="*/ 5500 h 10024"/>
              <a:gd name="T34" fmla="*/ 1026 w 15821"/>
              <a:gd name="T35" fmla="*/ 4605 h 10024"/>
              <a:gd name="T36" fmla="*/ 2037 w 15821"/>
              <a:gd name="T37" fmla="*/ 3594 h 10024"/>
              <a:gd name="T38" fmla="*/ 3049 w 15821"/>
              <a:gd name="T39" fmla="*/ 4605 h 10024"/>
              <a:gd name="T40" fmla="*/ 3036 w 15821"/>
              <a:gd name="T41" fmla="*/ 4758 h 10024"/>
              <a:gd name="T42" fmla="*/ 5666 w 15821"/>
              <a:gd name="T43" fmla="*/ 6340 h 10024"/>
              <a:gd name="T44" fmla="*/ 6361 w 15821"/>
              <a:gd name="T45" fmla="*/ 6061 h 10024"/>
              <a:gd name="T46" fmla="*/ 6973 w 15821"/>
              <a:gd name="T47" fmla="*/ 6272 h 10024"/>
              <a:gd name="T48" fmla="*/ 8670 w 15821"/>
              <a:gd name="T49" fmla="*/ 4364 h 10024"/>
              <a:gd name="T50" fmla="*/ 8578 w 15821"/>
              <a:gd name="T51" fmla="*/ 3946 h 10024"/>
              <a:gd name="T52" fmla="*/ 9590 w 15821"/>
              <a:gd name="T53" fmla="*/ 2934 h 10024"/>
              <a:gd name="T54" fmla="*/ 10634 w 15821"/>
              <a:gd name="T55" fmla="*/ 2877 h 10024"/>
              <a:gd name="T56" fmla="*/ 10922 w 15821"/>
              <a:gd name="T57" fmla="*/ 3409 h 10024"/>
              <a:gd name="T58" fmla="*/ 10687 w 15821"/>
              <a:gd name="T59" fmla="*/ 3536 h 10024"/>
              <a:gd name="T60" fmla="*/ 10399 w 15821"/>
              <a:gd name="T61" fmla="*/ 3004 h 10024"/>
              <a:gd name="T62" fmla="*/ 10634 w 15821"/>
              <a:gd name="T63" fmla="*/ 2877 h 10024"/>
              <a:gd name="T64" fmla="*/ 11443 w 15821"/>
              <a:gd name="T65" fmla="*/ 2468 h 10024"/>
              <a:gd name="T66" fmla="*/ 11731 w 15821"/>
              <a:gd name="T67" fmla="*/ 3000 h 10024"/>
              <a:gd name="T68" fmla="*/ 11317 w 15821"/>
              <a:gd name="T69" fmla="*/ 3224 h 10024"/>
              <a:gd name="T70" fmla="*/ 11029 w 15821"/>
              <a:gd name="T71" fmla="*/ 2692 h 10024"/>
              <a:gd name="T72" fmla="*/ 11443 w 15821"/>
              <a:gd name="T73" fmla="*/ 2468 h 10024"/>
              <a:gd name="T74" fmla="*/ 12332 w 15821"/>
              <a:gd name="T75" fmla="*/ 1974 h 10024"/>
              <a:gd name="T76" fmla="*/ 12620 w 15821"/>
              <a:gd name="T77" fmla="*/ 2506 h 10024"/>
              <a:gd name="T78" fmla="*/ 12145 w 15821"/>
              <a:gd name="T79" fmla="*/ 2763 h 10024"/>
              <a:gd name="T80" fmla="*/ 11857 w 15821"/>
              <a:gd name="T81" fmla="*/ 2231 h 10024"/>
              <a:gd name="T82" fmla="*/ 12332 w 15821"/>
              <a:gd name="T83" fmla="*/ 1974 h 10024"/>
              <a:gd name="T84" fmla="*/ 13168 w 15821"/>
              <a:gd name="T85" fmla="*/ 1562 h 10024"/>
              <a:gd name="T86" fmla="*/ 13456 w 15821"/>
              <a:gd name="T87" fmla="*/ 2095 h 10024"/>
              <a:gd name="T88" fmla="*/ 12928 w 15821"/>
              <a:gd name="T89" fmla="*/ 2380 h 10024"/>
              <a:gd name="T90" fmla="*/ 12640 w 15821"/>
              <a:gd name="T91" fmla="*/ 1848 h 10024"/>
              <a:gd name="T92" fmla="*/ 13168 w 15821"/>
              <a:gd name="T93" fmla="*/ 1562 h 10024"/>
              <a:gd name="T94" fmla="*/ 14607 w 15821"/>
              <a:gd name="T95" fmla="*/ 607 h 10024"/>
              <a:gd name="T96" fmla="*/ 14000 w 15821"/>
              <a:gd name="T97" fmla="*/ 1214 h 10024"/>
              <a:gd name="T98" fmla="*/ 14607 w 15821"/>
              <a:gd name="T99" fmla="*/ 1820 h 10024"/>
              <a:gd name="T100" fmla="*/ 15214 w 15821"/>
              <a:gd name="T101" fmla="*/ 1214 h 10024"/>
              <a:gd name="T102" fmla="*/ 14607 w 15821"/>
              <a:gd name="T103" fmla="*/ 607 h 10024"/>
              <a:gd name="T104" fmla="*/ 14607 w 15821"/>
              <a:gd name="T105" fmla="*/ 0 h 10024"/>
              <a:gd name="T106" fmla="*/ 15821 w 15821"/>
              <a:gd name="T107" fmla="*/ 1214 h 10024"/>
              <a:gd name="T108" fmla="*/ 14607 w 15821"/>
              <a:gd name="T109" fmla="*/ 2427 h 10024"/>
              <a:gd name="T110" fmla="*/ 13394 w 15821"/>
              <a:gd name="T111" fmla="*/ 1214 h 10024"/>
              <a:gd name="T112" fmla="*/ 14607 w 15821"/>
              <a:gd name="T113" fmla="*/ 0 h 10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21" h="10024">
                <a:moveTo>
                  <a:pt x="9590" y="2934"/>
                </a:moveTo>
                <a:cubicBezTo>
                  <a:pt x="10148" y="2934"/>
                  <a:pt x="10601" y="3387"/>
                  <a:pt x="10601" y="3946"/>
                </a:cubicBezTo>
                <a:cubicBezTo>
                  <a:pt x="10601" y="4504"/>
                  <a:pt x="10148" y="4957"/>
                  <a:pt x="9590" y="4957"/>
                </a:cubicBezTo>
                <a:cubicBezTo>
                  <a:pt x="9403" y="4957"/>
                  <a:pt x="9227" y="4906"/>
                  <a:pt x="9078" y="4817"/>
                </a:cubicBezTo>
                <a:lnTo>
                  <a:pt x="7329" y="6782"/>
                </a:lnTo>
                <a:cubicBezTo>
                  <a:pt x="7357" y="6874"/>
                  <a:pt x="7372" y="6971"/>
                  <a:pt x="7372" y="7072"/>
                </a:cubicBezTo>
                <a:cubicBezTo>
                  <a:pt x="7372" y="7631"/>
                  <a:pt x="6919" y="8083"/>
                  <a:pt x="6361" y="8083"/>
                </a:cubicBezTo>
                <a:cubicBezTo>
                  <a:pt x="5802" y="8083"/>
                  <a:pt x="5349" y="7631"/>
                  <a:pt x="5349" y="7072"/>
                </a:cubicBezTo>
                <a:cubicBezTo>
                  <a:pt x="5349" y="7002"/>
                  <a:pt x="5356" y="6934"/>
                  <a:pt x="5370" y="6869"/>
                </a:cubicBezTo>
                <a:lnTo>
                  <a:pt x="2767" y="5302"/>
                </a:lnTo>
                <a:cubicBezTo>
                  <a:pt x="2612" y="5467"/>
                  <a:pt x="2402" y="5578"/>
                  <a:pt x="2166" y="5607"/>
                </a:cubicBezTo>
                <a:lnTo>
                  <a:pt x="1529" y="8144"/>
                </a:lnTo>
                <a:cubicBezTo>
                  <a:pt x="1825" y="8320"/>
                  <a:pt x="2023" y="8643"/>
                  <a:pt x="2023" y="9012"/>
                </a:cubicBezTo>
                <a:cubicBezTo>
                  <a:pt x="2023" y="9571"/>
                  <a:pt x="1570" y="10024"/>
                  <a:pt x="1012" y="10024"/>
                </a:cubicBezTo>
                <a:cubicBezTo>
                  <a:pt x="453" y="10024"/>
                  <a:pt x="0" y="9571"/>
                  <a:pt x="0" y="9012"/>
                </a:cubicBezTo>
                <a:cubicBezTo>
                  <a:pt x="0" y="8478"/>
                  <a:pt x="415" y="8040"/>
                  <a:pt x="940" y="8005"/>
                </a:cubicBezTo>
                <a:lnTo>
                  <a:pt x="1569" y="5500"/>
                </a:lnTo>
                <a:cubicBezTo>
                  <a:pt x="1246" y="5332"/>
                  <a:pt x="1026" y="4994"/>
                  <a:pt x="1026" y="4605"/>
                </a:cubicBezTo>
                <a:cubicBezTo>
                  <a:pt x="1026" y="4046"/>
                  <a:pt x="1479" y="3594"/>
                  <a:pt x="2037" y="3594"/>
                </a:cubicBezTo>
                <a:cubicBezTo>
                  <a:pt x="2596" y="3594"/>
                  <a:pt x="3049" y="4046"/>
                  <a:pt x="3049" y="4605"/>
                </a:cubicBezTo>
                <a:cubicBezTo>
                  <a:pt x="3049" y="4657"/>
                  <a:pt x="3045" y="4708"/>
                  <a:pt x="3036" y="4758"/>
                </a:cubicBezTo>
                <a:lnTo>
                  <a:pt x="5666" y="6340"/>
                </a:lnTo>
                <a:cubicBezTo>
                  <a:pt x="5846" y="6167"/>
                  <a:pt x="6091" y="6061"/>
                  <a:pt x="6361" y="6061"/>
                </a:cubicBezTo>
                <a:cubicBezTo>
                  <a:pt x="6592" y="6061"/>
                  <a:pt x="6805" y="6138"/>
                  <a:pt x="6973" y="6272"/>
                </a:cubicBezTo>
                <a:lnTo>
                  <a:pt x="8670" y="4364"/>
                </a:lnTo>
                <a:cubicBezTo>
                  <a:pt x="8611" y="4237"/>
                  <a:pt x="8578" y="4095"/>
                  <a:pt x="8578" y="3946"/>
                </a:cubicBezTo>
                <a:cubicBezTo>
                  <a:pt x="8578" y="3387"/>
                  <a:pt x="9031" y="2934"/>
                  <a:pt x="9590" y="2934"/>
                </a:cubicBezTo>
                <a:close/>
                <a:moveTo>
                  <a:pt x="10634" y="2877"/>
                </a:moveTo>
                <a:lnTo>
                  <a:pt x="10922" y="3409"/>
                </a:lnTo>
                <a:lnTo>
                  <a:pt x="10687" y="3536"/>
                </a:lnTo>
                <a:lnTo>
                  <a:pt x="10399" y="3004"/>
                </a:lnTo>
                <a:lnTo>
                  <a:pt x="10634" y="2877"/>
                </a:lnTo>
                <a:close/>
                <a:moveTo>
                  <a:pt x="11443" y="2468"/>
                </a:moveTo>
                <a:lnTo>
                  <a:pt x="11731" y="3000"/>
                </a:lnTo>
                <a:lnTo>
                  <a:pt x="11317" y="3224"/>
                </a:lnTo>
                <a:lnTo>
                  <a:pt x="11029" y="2692"/>
                </a:lnTo>
                <a:lnTo>
                  <a:pt x="11443" y="2468"/>
                </a:lnTo>
                <a:close/>
                <a:moveTo>
                  <a:pt x="12332" y="1974"/>
                </a:moveTo>
                <a:lnTo>
                  <a:pt x="12620" y="2506"/>
                </a:lnTo>
                <a:lnTo>
                  <a:pt x="12145" y="2763"/>
                </a:lnTo>
                <a:lnTo>
                  <a:pt x="11857" y="2231"/>
                </a:lnTo>
                <a:lnTo>
                  <a:pt x="12332" y="1974"/>
                </a:lnTo>
                <a:close/>
                <a:moveTo>
                  <a:pt x="13168" y="1562"/>
                </a:moveTo>
                <a:lnTo>
                  <a:pt x="13456" y="2095"/>
                </a:lnTo>
                <a:lnTo>
                  <a:pt x="12928" y="2380"/>
                </a:lnTo>
                <a:lnTo>
                  <a:pt x="12640" y="1848"/>
                </a:lnTo>
                <a:lnTo>
                  <a:pt x="13168" y="1562"/>
                </a:lnTo>
                <a:close/>
                <a:moveTo>
                  <a:pt x="14607" y="607"/>
                </a:moveTo>
                <a:cubicBezTo>
                  <a:pt x="14272" y="607"/>
                  <a:pt x="14000" y="879"/>
                  <a:pt x="14000" y="1214"/>
                </a:cubicBezTo>
                <a:cubicBezTo>
                  <a:pt x="14000" y="1549"/>
                  <a:pt x="14272" y="1820"/>
                  <a:pt x="14607" y="1820"/>
                </a:cubicBezTo>
                <a:cubicBezTo>
                  <a:pt x="14942" y="1820"/>
                  <a:pt x="15214" y="1549"/>
                  <a:pt x="15214" y="1214"/>
                </a:cubicBezTo>
                <a:cubicBezTo>
                  <a:pt x="15214" y="879"/>
                  <a:pt x="14942" y="607"/>
                  <a:pt x="14607" y="607"/>
                </a:cubicBezTo>
                <a:close/>
                <a:moveTo>
                  <a:pt x="14607" y="0"/>
                </a:moveTo>
                <a:cubicBezTo>
                  <a:pt x="15277" y="0"/>
                  <a:pt x="15821" y="543"/>
                  <a:pt x="15821" y="1214"/>
                </a:cubicBezTo>
                <a:cubicBezTo>
                  <a:pt x="15821" y="1884"/>
                  <a:pt x="15277" y="2427"/>
                  <a:pt x="14607" y="2427"/>
                </a:cubicBezTo>
                <a:cubicBezTo>
                  <a:pt x="13937" y="2427"/>
                  <a:pt x="13394" y="1884"/>
                  <a:pt x="13394" y="1214"/>
                </a:cubicBezTo>
                <a:cubicBezTo>
                  <a:pt x="13394" y="543"/>
                  <a:pt x="13937" y="0"/>
                  <a:pt x="14607" y="0"/>
                </a:cubicBezTo>
                <a:close/>
              </a:path>
            </a:pathLst>
          </a:custGeom>
          <a:solidFill>
            <a:schemeClr val="tx1"/>
          </a:solidFill>
          <a:ln w="0">
            <a:noFill/>
            <a:prstDash val="solid"/>
            <a:round/>
            <a:headEnd/>
            <a:tailEnd/>
          </a:ln>
        </p:spPr>
        <p:txBody>
          <a:bodyPr vert="horz" wrap="square" lIns="91402" tIns="45700" rIns="91402" bIns="4570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000" kern="0">
              <a:solidFill>
                <a:srgbClr val="FFFFFF"/>
              </a:solidFill>
              <a:latin typeface="Gill Sans MT" panose="020B0502020104020203" pitchFamily="34" charset="0"/>
            </a:endParaRPr>
          </a:p>
        </p:txBody>
      </p:sp>
      <p:sp>
        <p:nvSpPr>
          <p:cNvPr id="5" name="Rectangle 4">
            <a:extLst>
              <a:ext uri="{FF2B5EF4-FFF2-40B4-BE49-F238E27FC236}">
                <a16:creationId xmlns:a16="http://schemas.microsoft.com/office/drawing/2014/main" id="{5CE1E133-3ED4-4A8F-A2AA-70255B4FDE73}"/>
              </a:ext>
            </a:extLst>
          </p:cNvPr>
          <p:cNvSpPr/>
          <p:nvPr/>
        </p:nvSpPr>
        <p:spPr>
          <a:xfrm>
            <a:off x="1562867" y="2154841"/>
            <a:ext cx="3449342"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Data Ingestion and Command &amp; Control</a:t>
            </a:r>
          </a:p>
        </p:txBody>
      </p:sp>
      <p:grpSp>
        <p:nvGrpSpPr>
          <p:cNvPr id="6" name="Group 5">
            <a:extLst>
              <a:ext uri="{FF2B5EF4-FFF2-40B4-BE49-F238E27FC236}">
                <a16:creationId xmlns:a16="http://schemas.microsoft.com/office/drawing/2014/main" id="{0361E664-B9FD-42CA-BBF0-946A2474AD5D}"/>
              </a:ext>
            </a:extLst>
          </p:cNvPr>
          <p:cNvGrpSpPr/>
          <p:nvPr/>
        </p:nvGrpSpPr>
        <p:grpSpPr>
          <a:xfrm>
            <a:off x="886781" y="2756822"/>
            <a:ext cx="470098" cy="396074"/>
            <a:chOff x="-1220314" y="1214336"/>
            <a:chExt cx="1108076" cy="927100"/>
          </a:xfrm>
          <a:solidFill>
            <a:schemeClr val="tx1"/>
          </a:solidFill>
        </p:grpSpPr>
        <p:sp>
          <p:nvSpPr>
            <p:cNvPr id="7" name="Freeform 172">
              <a:extLst>
                <a:ext uri="{FF2B5EF4-FFF2-40B4-BE49-F238E27FC236}">
                  <a16:creationId xmlns:a16="http://schemas.microsoft.com/office/drawing/2014/main" id="{4C82F3CF-5902-42BA-AFF5-3F63E756BC35}"/>
                </a:ext>
              </a:extLst>
            </p:cNvPr>
            <p:cNvSpPr>
              <a:spLocks/>
            </p:cNvSpPr>
            <p:nvPr/>
          </p:nvSpPr>
          <p:spPr bwMode="auto">
            <a:xfrm>
              <a:off x="-1096484" y="1214336"/>
              <a:ext cx="860425" cy="927100"/>
            </a:xfrm>
            <a:custGeom>
              <a:avLst/>
              <a:gdLst>
                <a:gd name="T0" fmla="*/ 80 w 227"/>
                <a:gd name="T1" fmla="*/ 0 h 244"/>
                <a:gd name="T2" fmla="*/ 101 w 227"/>
                <a:gd name="T3" fmla="*/ 49 h 244"/>
                <a:gd name="T4" fmla="*/ 101 w 227"/>
                <a:gd name="T5" fmla="*/ 191 h 244"/>
                <a:gd name="T6" fmla="*/ 111 w 227"/>
                <a:gd name="T7" fmla="*/ 214 h 244"/>
                <a:gd name="T8" fmla="*/ 123 w 227"/>
                <a:gd name="T9" fmla="*/ 192 h 244"/>
                <a:gd name="T10" fmla="*/ 124 w 227"/>
                <a:gd name="T11" fmla="*/ 90 h 244"/>
                <a:gd name="T12" fmla="*/ 148 w 227"/>
                <a:gd name="T13" fmla="*/ 57 h 244"/>
                <a:gd name="T14" fmla="*/ 189 w 227"/>
                <a:gd name="T15" fmla="*/ 69 h 244"/>
                <a:gd name="T16" fmla="*/ 196 w 227"/>
                <a:gd name="T17" fmla="*/ 91 h 244"/>
                <a:gd name="T18" fmla="*/ 197 w 227"/>
                <a:gd name="T19" fmla="*/ 131 h 244"/>
                <a:gd name="T20" fmla="*/ 226 w 227"/>
                <a:gd name="T21" fmla="*/ 166 h 244"/>
                <a:gd name="T22" fmla="*/ 227 w 227"/>
                <a:gd name="T23" fmla="*/ 184 h 244"/>
                <a:gd name="T24" fmla="*/ 172 w 227"/>
                <a:gd name="T25" fmla="*/ 148 h 244"/>
                <a:gd name="T26" fmla="*/ 171 w 227"/>
                <a:gd name="T27" fmla="*/ 102 h 244"/>
                <a:gd name="T28" fmla="*/ 165 w 227"/>
                <a:gd name="T29" fmla="*/ 82 h 244"/>
                <a:gd name="T30" fmla="*/ 149 w 227"/>
                <a:gd name="T31" fmla="*/ 104 h 244"/>
                <a:gd name="T32" fmla="*/ 148 w 227"/>
                <a:gd name="T33" fmla="*/ 206 h 244"/>
                <a:gd name="T34" fmla="*/ 123 w 227"/>
                <a:gd name="T35" fmla="*/ 240 h 244"/>
                <a:gd name="T36" fmla="*/ 82 w 227"/>
                <a:gd name="T37" fmla="*/ 225 h 244"/>
                <a:gd name="T38" fmla="*/ 76 w 227"/>
                <a:gd name="T39" fmla="*/ 199 h 244"/>
                <a:gd name="T40" fmla="*/ 75 w 227"/>
                <a:gd name="T41" fmla="*/ 49 h 244"/>
                <a:gd name="T42" fmla="*/ 65 w 227"/>
                <a:gd name="T43" fmla="*/ 26 h 244"/>
                <a:gd name="T44" fmla="*/ 53 w 227"/>
                <a:gd name="T45" fmla="*/ 44 h 244"/>
                <a:gd name="T46" fmla="*/ 52 w 227"/>
                <a:gd name="T47" fmla="*/ 88 h 244"/>
                <a:gd name="T48" fmla="*/ 2 w 227"/>
                <a:gd name="T49" fmla="*/ 125 h 244"/>
                <a:gd name="T50" fmla="*/ 0 w 227"/>
                <a:gd name="T51" fmla="*/ 109 h 244"/>
                <a:gd name="T52" fmla="*/ 27 w 227"/>
                <a:gd name="T53" fmla="*/ 69 h 244"/>
                <a:gd name="T54" fmla="*/ 27 w 227"/>
                <a:gd name="T55" fmla="*/ 49 h 244"/>
                <a:gd name="T56" fmla="*/ 48 w 227"/>
                <a:gd name="T57" fmla="*/ 0 h 244"/>
                <a:gd name="T58" fmla="*/ 80 w 227"/>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44">
                  <a:moveTo>
                    <a:pt x="80" y="0"/>
                  </a:moveTo>
                  <a:cubicBezTo>
                    <a:pt x="97" y="12"/>
                    <a:pt x="101" y="28"/>
                    <a:pt x="101" y="49"/>
                  </a:cubicBezTo>
                  <a:cubicBezTo>
                    <a:pt x="100" y="96"/>
                    <a:pt x="100" y="143"/>
                    <a:pt x="101" y="191"/>
                  </a:cubicBezTo>
                  <a:cubicBezTo>
                    <a:pt x="101" y="200"/>
                    <a:pt x="100" y="210"/>
                    <a:pt x="111" y="214"/>
                  </a:cubicBezTo>
                  <a:cubicBezTo>
                    <a:pt x="124" y="211"/>
                    <a:pt x="123" y="202"/>
                    <a:pt x="123" y="192"/>
                  </a:cubicBezTo>
                  <a:cubicBezTo>
                    <a:pt x="124" y="158"/>
                    <a:pt x="123" y="124"/>
                    <a:pt x="124" y="90"/>
                  </a:cubicBezTo>
                  <a:cubicBezTo>
                    <a:pt x="124" y="74"/>
                    <a:pt x="134" y="61"/>
                    <a:pt x="148" y="57"/>
                  </a:cubicBezTo>
                  <a:cubicBezTo>
                    <a:pt x="163" y="52"/>
                    <a:pt x="180" y="56"/>
                    <a:pt x="189" y="69"/>
                  </a:cubicBezTo>
                  <a:cubicBezTo>
                    <a:pt x="193" y="75"/>
                    <a:pt x="195" y="84"/>
                    <a:pt x="196" y="91"/>
                  </a:cubicBezTo>
                  <a:cubicBezTo>
                    <a:pt x="197" y="104"/>
                    <a:pt x="196" y="118"/>
                    <a:pt x="197" y="131"/>
                  </a:cubicBezTo>
                  <a:cubicBezTo>
                    <a:pt x="197" y="160"/>
                    <a:pt x="197" y="160"/>
                    <a:pt x="226" y="166"/>
                  </a:cubicBezTo>
                  <a:cubicBezTo>
                    <a:pt x="226" y="172"/>
                    <a:pt x="227" y="178"/>
                    <a:pt x="227" y="184"/>
                  </a:cubicBezTo>
                  <a:cubicBezTo>
                    <a:pt x="192" y="195"/>
                    <a:pt x="172" y="181"/>
                    <a:pt x="172" y="148"/>
                  </a:cubicBezTo>
                  <a:cubicBezTo>
                    <a:pt x="171" y="132"/>
                    <a:pt x="172" y="117"/>
                    <a:pt x="171" y="102"/>
                  </a:cubicBezTo>
                  <a:cubicBezTo>
                    <a:pt x="171" y="95"/>
                    <a:pt x="167" y="88"/>
                    <a:pt x="165" y="82"/>
                  </a:cubicBezTo>
                  <a:cubicBezTo>
                    <a:pt x="148" y="84"/>
                    <a:pt x="149" y="94"/>
                    <a:pt x="149" y="104"/>
                  </a:cubicBezTo>
                  <a:cubicBezTo>
                    <a:pt x="148" y="138"/>
                    <a:pt x="149" y="172"/>
                    <a:pt x="148" y="206"/>
                  </a:cubicBezTo>
                  <a:cubicBezTo>
                    <a:pt x="148" y="223"/>
                    <a:pt x="137" y="236"/>
                    <a:pt x="123" y="240"/>
                  </a:cubicBezTo>
                  <a:cubicBezTo>
                    <a:pt x="107" y="244"/>
                    <a:pt x="90" y="239"/>
                    <a:pt x="82" y="225"/>
                  </a:cubicBezTo>
                  <a:cubicBezTo>
                    <a:pt x="78" y="218"/>
                    <a:pt x="76" y="208"/>
                    <a:pt x="76" y="199"/>
                  </a:cubicBezTo>
                  <a:cubicBezTo>
                    <a:pt x="75" y="149"/>
                    <a:pt x="75" y="99"/>
                    <a:pt x="75" y="49"/>
                  </a:cubicBezTo>
                  <a:cubicBezTo>
                    <a:pt x="75" y="40"/>
                    <a:pt x="76" y="30"/>
                    <a:pt x="65" y="26"/>
                  </a:cubicBezTo>
                  <a:cubicBezTo>
                    <a:pt x="54" y="28"/>
                    <a:pt x="53" y="36"/>
                    <a:pt x="53" y="44"/>
                  </a:cubicBezTo>
                  <a:cubicBezTo>
                    <a:pt x="53" y="59"/>
                    <a:pt x="53" y="74"/>
                    <a:pt x="52" y="88"/>
                  </a:cubicBezTo>
                  <a:cubicBezTo>
                    <a:pt x="52" y="119"/>
                    <a:pt x="35" y="132"/>
                    <a:pt x="2" y="125"/>
                  </a:cubicBezTo>
                  <a:cubicBezTo>
                    <a:pt x="1" y="120"/>
                    <a:pt x="1" y="114"/>
                    <a:pt x="0" y="109"/>
                  </a:cubicBezTo>
                  <a:cubicBezTo>
                    <a:pt x="27" y="97"/>
                    <a:pt x="27" y="97"/>
                    <a:pt x="27" y="69"/>
                  </a:cubicBezTo>
                  <a:cubicBezTo>
                    <a:pt x="27" y="62"/>
                    <a:pt x="28" y="55"/>
                    <a:pt x="27" y="49"/>
                  </a:cubicBezTo>
                  <a:cubicBezTo>
                    <a:pt x="25" y="28"/>
                    <a:pt x="31" y="12"/>
                    <a:pt x="48" y="0"/>
                  </a:cubicBezTo>
                  <a:cubicBezTo>
                    <a:pt x="59" y="0"/>
                    <a:pt x="69" y="0"/>
                    <a:pt x="80"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8" name="Freeform 173">
              <a:extLst>
                <a:ext uri="{FF2B5EF4-FFF2-40B4-BE49-F238E27FC236}">
                  <a16:creationId xmlns:a16="http://schemas.microsoft.com/office/drawing/2014/main" id="{EEA678C5-B014-410D-8C97-802E0D177336}"/>
                </a:ext>
              </a:extLst>
            </p:cNvPr>
            <p:cNvSpPr>
              <a:spLocks/>
            </p:cNvSpPr>
            <p:nvPr/>
          </p:nvSpPr>
          <p:spPr bwMode="auto">
            <a:xfrm>
              <a:off x="-197964" y="1792739"/>
              <a:ext cx="85726" cy="171449"/>
            </a:xfrm>
            <a:custGeom>
              <a:avLst/>
              <a:gdLst>
                <a:gd name="T0" fmla="*/ 23 w 23"/>
                <a:gd name="T1" fmla="*/ 26 h 45"/>
                <a:gd name="T2" fmla="*/ 0 w 23"/>
                <a:gd name="T3" fmla="*/ 45 h 45"/>
                <a:gd name="T4" fmla="*/ 0 w 23"/>
                <a:gd name="T5" fmla="*/ 0 h 45"/>
                <a:gd name="T6" fmla="*/ 23 w 23"/>
                <a:gd name="T7" fmla="*/ 18 h 45"/>
                <a:gd name="T8" fmla="*/ 23 w 23"/>
                <a:gd name="T9" fmla="*/ 26 h 45"/>
              </a:gdLst>
              <a:ahLst/>
              <a:cxnLst>
                <a:cxn ang="0">
                  <a:pos x="T0" y="T1"/>
                </a:cxn>
                <a:cxn ang="0">
                  <a:pos x="T2" y="T3"/>
                </a:cxn>
                <a:cxn ang="0">
                  <a:pos x="T4" y="T5"/>
                </a:cxn>
                <a:cxn ang="0">
                  <a:pos x="T6" y="T7"/>
                </a:cxn>
                <a:cxn ang="0">
                  <a:pos x="T8" y="T9"/>
                </a:cxn>
              </a:cxnLst>
              <a:rect l="0" t="0" r="r" b="b"/>
              <a:pathLst>
                <a:path w="23" h="45">
                  <a:moveTo>
                    <a:pt x="23" y="26"/>
                  </a:moveTo>
                  <a:cubicBezTo>
                    <a:pt x="16" y="32"/>
                    <a:pt x="9" y="37"/>
                    <a:pt x="0" y="45"/>
                  </a:cubicBezTo>
                  <a:cubicBezTo>
                    <a:pt x="0" y="29"/>
                    <a:pt x="0" y="16"/>
                    <a:pt x="0" y="0"/>
                  </a:cubicBezTo>
                  <a:cubicBezTo>
                    <a:pt x="8" y="7"/>
                    <a:pt x="16" y="12"/>
                    <a:pt x="23" y="18"/>
                  </a:cubicBezTo>
                  <a:cubicBezTo>
                    <a:pt x="23" y="21"/>
                    <a:pt x="23" y="23"/>
                    <a:pt x="23" y="26"/>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9" name="Freeform 174">
              <a:extLst>
                <a:ext uri="{FF2B5EF4-FFF2-40B4-BE49-F238E27FC236}">
                  <a16:creationId xmlns:a16="http://schemas.microsoft.com/office/drawing/2014/main" id="{C55EAE19-730E-4874-8DD3-A20F7C85932C}"/>
                </a:ext>
              </a:extLst>
            </p:cNvPr>
            <p:cNvSpPr>
              <a:spLocks/>
            </p:cNvSpPr>
            <p:nvPr/>
          </p:nvSpPr>
          <p:spPr bwMode="auto">
            <a:xfrm>
              <a:off x="-1220314" y="1554611"/>
              <a:ext cx="90490" cy="185737"/>
            </a:xfrm>
            <a:custGeom>
              <a:avLst/>
              <a:gdLst>
                <a:gd name="T0" fmla="*/ 24 w 24"/>
                <a:gd name="T1" fmla="*/ 0 h 49"/>
                <a:gd name="T2" fmla="*/ 24 w 24"/>
                <a:gd name="T3" fmla="*/ 49 h 49"/>
                <a:gd name="T4" fmla="*/ 0 w 24"/>
                <a:gd name="T5" fmla="*/ 26 h 49"/>
                <a:gd name="T6" fmla="*/ 24 w 24"/>
                <a:gd name="T7" fmla="*/ 0 h 49"/>
              </a:gdLst>
              <a:ahLst/>
              <a:cxnLst>
                <a:cxn ang="0">
                  <a:pos x="T0" y="T1"/>
                </a:cxn>
                <a:cxn ang="0">
                  <a:pos x="T2" y="T3"/>
                </a:cxn>
                <a:cxn ang="0">
                  <a:pos x="T4" y="T5"/>
                </a:cxn>
                <a:cxn ang="0">
                  <a:pos x="T6" y="T7"/>
                </a:cxn>
              </a:cxnLst>
              <a:rect l="0" t="0" r="r" b="b"/>
              <a:pathLst>
                <a:path w="24" h="49">
                  <a:moveTo>
                    <a:pt x="24" y="0"/>
                  </a:moveTo>
                  <a:cubicBezTo>
                    <a:pt x="24" y="18"/>
                    <a:pt x="24" y="31"/>
                    <a:pt x="24" y="49"/>
                  </a:cubicBezTo>
                  <a:cubicBezTo>
                    <a:pt x="15" y="40"/>
                    <a:pt x="8" y="34"/>
                    <a:pt x="0" y="26"/>
                  </a:cubicBezTo>
                  <a:cubicBezTo>
                    <a:pt x="7" y="18"/>
                    <a:pt x="14" y="11"/>
                    <a:pt x="24"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sp>
        <p:nvSpPr>
          <p:cNvPr id="10" name="Rectangle 9">
            <a:extLst>
              <a:ext uri="{FF2B5EF4-FFF2-40B4-BE49-F238E27FC236}">
                <a16:creationId xmlns:a16="http://schemas.microsoft.com/office/drawing/2014/main" id="{ED64350C-651D-476A-95B1-E3D9064295A4}"/>
              </a:ext>
            </a:extLst>
          </p:cNvPr>
          <p:cNvSpPr/>
          <p:nvPr/>
        </p:nvSpPr>
        <p:spPr>
          <a:xfrm>
            <a:off x="1562867" y="2782234"/>
            <a:ext cx="3427541"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Stream Processing &amp; Predictive Analytics</a:t>
            </a:r>
          </a:p>
        </p:txBody>
      </p:sp>
      <p:sp>
        <p:nvSpPr>
          <p:cNvPr id="11" name="AutoShape 2">
            <a:extLst>
              <a:ext uri="{FF2B5EF4-FFF2-40B4-BE49-F238E27FC236}">
                <a16:creationId xmlns:a16="http://schemas.microsoft.com/office/drawing/2014/main" id="{D75EB72D-9EF0-4C02-91D9-8FE440E5983D}"/>
              </a:ext>
            </a:extLst>
          </p:cNvPr>
          <p:cNvSpPr>
            <a:spLocks/>
          </p:cNvSpPr>
          <p:nvPr/>
        </p:nvSpPr>
        <p:spPr bwMode="auto">
          <a:xfrm rot="1127529">
            <a:off x="927380" y="3473163"/>
            <a:ext cx="385908" cy="377418"/>
          </a:xfrm>
          <a:custGeom>
            <a:avLst/>
            <a:gdLst/>
            <a:ahLst/>
            <a:cxnLst/>
            <a:rect l="0" t="0" r="r" b="b"/>
            <a:pathLst>
              <a:path w="19837" h="19072">
                <a:moveTo>
                  <a:pt x="16824" y="1727"/>
                </a:moveTo>
                <a:cubicBezTo>
                  <a:pt x="13199" y="-1264"/>
                  <a:pt x="8645" y="-216"/>
                  <a:pt x="5479" y="3679"/>
                </a:cubicBezTo>
                <a:lnTo>
                  <a:pt x="4021" y="2476"/>
                </a:lnTo>
                <a:lnTo>
                  <a:pt x="4108" y="8088"/>
                </a:lnTo>
                <a:lnTo>
                  <a:pt x="9280" y="6816"/>
                </a:lnTo>
                <a:lnTo>
                  <a:pt x="7858" y="5643"/>
                </a:lnTo>
                <a:cubicBezTo>
                  <a:pt x="10275" y="2785"/>
                  <a:pt x="13657" y="2350"/>
                  <a:pt x="15815" y="4130"/>
                </a:cubicBezTo>
                <a:cubicBezTo>
                  <a:pt x="19382" y="7074"/>
                  <a:pt x="19366" y="12363"/>
                  <a:pt x="17724" y="14587"/>
                </a:cubicBezTo>
                <a:lnTo>
                  <a:pt x="17911" y="14740"/>
                </a:lnTo>
                <a:cubicBezTo>
                  <a:pt x="20567" y="11143"/>
                  <a:pt x="20718" y="4941"/>
                  <a:pt x="16824" y="1727"/>
                </a:cubicBezTo>
                <a:close/>
                <a:moveTo>
                  <a:pt x="10556" y="12256"/>
                </a:moveTo>
                <a:lnTo>
                  <a:pt x="11978" y="13429"/>
                </a:lnTo>
                <a:cubicBezTo>
                  <a:pt x="9561" y="16286"/>
                  <a:pt x="6179" y="16722"/>
                  <a:pt x="4022" y="14941"/>
                </a:cubicBezTo>
                <a:cubicBezTo>
                  <a:pt x="454" y="11998"/>
                  <a:pt x="470" y="6708"/>
                  <a:pt x="2112" y="4485"/>
                </a:cubicBezTo>
                <a:lnTo>
                  <a:pt x="1925" y="4331"/>
                </a:lnTo>
                <a:cubicBezTo>
                  <a:pt x="-731" y="7928"/>
                  <a:pt x="-882" y="14131"/>
                  <a:pt x="3012" y="17345"/>
                </a:cubicBezTo>
                <a:cubicBezTo>
                  <a:pt x="6637" y="20336"/>
                  <a:pt x="11191" y="19288"/>
                  <a:pt x="14357" y="15392"/>
                </a:cubicBezTo>
                <a:lnTo>
                  <a:pt x="15815" y="16596"/>
                </a:lnTo>
                <a:lnTo>
                  <a:pt x="15728" y="10983"/>
                </a:lnTo>
                <a:cubicBezTo>
                  <a:pt x="15728" y="10983"/>
                  <a:pt x="10556" y="12256"/>
                  <a:pt x="10556" y="12256"/>
                </a:cubicBezTo>
                <a:close/>
                <a:moveTo>
                  <a:pt x="10556" y="12256"/>
                </a:moveTo>
              </a:path>
            </a:pathLst>
          </a:custGeom>
          <a:solidFill>
            <a:schemeClr val="tx1"/>
          </a:solidFill>
          <a:ln>
            <a:noFill/>
          </a:ln>
        </p:spPr>
        <p:txBody>
          <a:bodyPr lIns="0" tIns="0" rIns="0" bIns="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800" kern="0">
              <a:solidFill>
                <a:srgbClr val="FFFFFF"/>
              </a:solidFill>
              <a:latin typeface="Gill Sans MT" panose="020B0502020104020203" pitchFamily="34" charset="0"/>
            </a:endParaRPr>
          </a:p>
        </p:txBody>
      </p:sp>
      <p:sp>
        <p:nvSpPr>
          <p:cNvPr id="12" name="Rectangle 11">
            <a:extLst>
              <a:ext uri="{FF2B5EF4-FFF2-40B4-BE49-F238E27FC236}">
                <a16:creationId xmlns:a16="http://schemas.microsoft.com/office/drawing/2014/main" id="{574D4B3D-2A55-48F3-81D7-6C3E9F237DE9}"/>
              </a:ext>
            </a:extLst>
          </p:cNvPr>
          <p:cNvSpPr/>
          <p:nvPr/>
        </p:nvSpPr>
        <p:spPr>
          <a:xfrm>
            <a:off x="1562867" y="3489248"/>
            <a:ext cx="3289683"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Workflow Automation and Integration</a:t>
            </a:r>
          </a:p>
        </p:txBody>
      </p:sp>
      <p:grpSp>
        <p:nvGrpSpPr>
          <p:cNvPr id="13" name="Group 12">
            <a:extLst>
              <a:ext uri="{FF2B5EF4-FFF2-40B4-BE49-F238E27FC236}">
                <a16:creationId xmlns:a16="http://schemas.microsoft.com/office/drawing/2014/main" id="{36C484DE-BD45-43FF-8091-ACDFA18B6C65}"/>
              </a:ext>
            </a:extLst>
          </p:cNvPr>
          <p:cNvGrpSpPr/>
          <p:nvPr/>
        </p:nvGrpSpPr>
        <p:grpSpPr>
          <a:xfrm>
            <a:off x="870069" y="4110477"/>
            <a:ext cx="467124" cy="368164"/>
            <a:chOff x="711873" y="4013180"/>
            <a:chExt cx="467184" cy="368211"/>
          </a:xfrm>
          <a:solidFill>
            <a:schemeClr val="tx1"/>
          </a:solidFill>
        </p:grpSpPr>
        <p:sp>
          <p:nvSpPr>
            <p:cNvPr id="14" name="Freeform 166">
              <a:extLst>
                <a:ext uri="{FF2B5EF4-FFF2-40B4-BE49-F238E27FC236}">
                  <a16:creationId xmlns:a16="http://schemas.microsoft.com/office/drawing/2014/main" id="{CE3DB36C-A001-4F93-8E32-E5EC9D5A9433}"/>
                </a:ext>
              </a:extLst>
            </p:cNvPr>
            <p:cNvSpPr>
              <a:spLocks noEditPoints="1"/>
            </p:cNvSpPr>
            <p:nvPr/>
          </p:nvSpPr>
          <p:spPr bwMode="auto">
            <a:xfrm>
              <a:off x="711873" y="4013180"/>
              <a:ext cx="467184" cy="261589"/>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5" name="Freeform 167">
              <a:extLst>
                <a:ext uri="{FF2B5EF4-FFF2-40B4-BE49-F238E27FC236}">
                  <a16:creationId xmlns:a16="http://schemas.microsoft.com/office/drawing/2014/main" id="{1ABDF6F7-FF2E-40AC-B25A-24A2D9D8F3EB}"/>
                </a:ext>
              </a:extLst>
            </p:cNvPr>
            <p:cNvSpPr>
              <a:spLocks/>
            </p:cNvSpPr>
            <p:nvPr/>
          </p:nvSpPr>
          <p:spPr bwMode="auto">
            <a:xfrm>
              <a:off x="835298" y="4273953"/>
              <a:ext cx="214705" cy="10743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6" name="Freeform 168">
              <a:extLst>
                <a:ext uri="{FF2B5EF4-FFF2-40B4-BE49-F238E27FC236}">
                  <a16:creationId xmlns:a16="http://schemas.microsoft.com/office/drawing/2014/main" id="{08DCE3F4-E0CB-40B3-B1BC-CEBA7CC0D535}"/>
                </a:ext>
              </a:extLst>
            </p:cNvPr>
            <p:cNvSpPr>
              <a:spLocks/>
            </p:cNvSpPr>
            <p:nvPr/>
          </p:nvSpPr>
          <p:spPr bwMode="auto">
            <a:xfrm>
              <a:off x="1009085" y="4111738"/>
              <a:ext cx="111992" cy="113445"/>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7" name="Freeform 169">
              <a:extLst>
                <a:ext uri="{FF2B5EF4-FFF2-40B4-BE49-F238E27FC236}">
                  <a16:creationId xmlns:a16="http://schemas.microsoft.com/office/drawing/2014/main" id="{A3BE082C-68D8-4BB5-9C71-E5631C95C294}"/>
                </a:ext>
              </a:extLst>
            </p:cNvPr>
            <p:cNvSpPr>
              <a:spLocks/>
            </p:cNvSpPr>
            <p:nvPr/>
          </p:nvSpPr>
          <p:spPr bwMode="auto">
            <a:xfrm>
              <a:off x="778308" y="4087436"/>
              <a:ext cx="164343" cy="132130"/>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8" name="Freeform 170">
              <a:extLst>
                <a:ext uri="{FF2B5EF4-FFF2-40B4-BE49-F238E27FC236}">
                  <a16:creationId xmlns:a16="http://schemas.microsoft.com/office/drawing/2014/main" id="{77C76362-0450-4D8E-A9F5-BE247DB58FEC}"/>
                </a:ext>
              </a:extLst>
            </p:cNvPr>
            <p:cNvSpPr>
              <a:spLocks/>
            </p:cNvSpPr>
            <p:nvPr/>
          </p:nvSpPr>
          <p:spPr bwMode="auto">
            <a:xfrm>
              <a:off x="914371" y="4100299"/>
              <a:ext cx="9277" cy="114779"/>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9" name="Freeform 171">
              <a:extLst>
                <a:ext uri="{FF2B5EF4-FFF2-40B4-BE49-F238E27FC236}">
                  <a16:creationId xmlns:a16="http://schemas.microsoft.com/office/drawing/2014/main" id="{0BB705D5-386F-47FE-9BC0-9DEA280121EF}"/>
                </a:ext>
              </a:extLst>
            </p:cNvPr>
            <p:cNvSpPr>
              <a:spLocks/>
            </p:cNvSpPr>
            <p:nvPr/>
          </p:nvSpPr>
          <p:spPr bwMode="auto">
            <a:xfrm>
              <a:off x="892633" y="4121654"/>
              <a:ext cx="9277" cy="88754"/>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nvGrpSpPr>
          <p:cNvPr id="21" name="Group 20">
            <a:extLst>
              <a:ext uri="{FF2B5EF4-FFF2-40B4-BE49-F238E27FC236}">
                <a16:creationId xmlns:a16="http://schemas.microsoft.com/office/drawing/2014/main" id="{85052191-1B28-449D-A177-0D69009F8079}"/>
              </a:ext>
            </a:extLst>
          </p:cNvPr>
          <p:cNvGrpSpPr/>
          <p:nvPr/>
        </p:nvGrpSpPr>
        <p:grpSpPr>
          <a:xfrm>
            <a:off x="869196" y="1460780"/>
            <a:ext cx="507320" cy="447424"/>
            <a:chOff x="6516612" y="1727835"/>
            <a:chExt cx="495769" cy="437237"/>
          </a:xfrm>
        </p:grpSpPr>
        <p:grpSp>
          <p:nvGrpSpPr>
            <p:cNvPr id="22" name="Group 21">
              <a:extLst>
                <a:ext uri="{FF2B5EF4-FFF2-40B4-BE49-F238E27FC236}">
                  <a16:creationId xmlns:a16="http://schemas.microsoft.com/office/drawing/2014/main" id="{65B8BC1C-087B-40BC-874E-4A70F2A4D157}"/>
                </a:ext>
              </a:extLst>
            </p:cNvPr>
            <p:cNvGrpSpPr/>
            <p:nvPr/>
          </p:nvGrpSpPr>
          <p:grpSpPr>
            <a:xfrm>
              <a:off x="6516612" y="1803042"/>
              <a:ext cx="495769" cy="362030"/>
              <a:chOff x="6516612" y="1803042"/>
              <a:chExt cx="495769" cy="362030"/>
            </a:xfrm>
          </p:grpSpPr>
          <p:sp>
            <p:nvSpPr>
              <p:cNvPr id="25" name="Round Same Side Corner Rectangle 11">
                <a:extLst>
                  <a:ext uri="{FF2B5EF4-FFF2-40B4-BE49-F238E27FC236}">
                    <a16:creationId xmlns:a16="http://schemas.microsoft.com/office/drawing/2014/main" id="{CEBEAEBC-F3B8-4990-B2A2-DF6BB8690482}"/>
                  </a:ext>
                </a:extLst>
              </p:cNvPr>
              <p:cNvSpPr>
                <a:spLocks noChangeAspect="1"/>
              </p:cNvSpPr>
              <p:nvPr/>
            </p:nvSpPr>
            <p:spPr>
              <a:xfrm>
                <a:off x="6516612"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6" name="Round Same Side Corner Rectangle 11">
                <a:extLst>
                  <a:ext uri="{FF2B5EF4-FFF2-40B4-BE49-F238E27FC236}">
                    <a16:creationId xmlns:a16="http://schemas.microsoft.com/office/drawing/2014/main" id="{B7ED740A-2B71-4276-AE17-214B46498587}"/>
                  </a:ext>
                </a:extLst>
              </p:cNvPr>
              <p:cNvSpPr>
                <a:spLocks noChangeAspect="1"/>
              </p:cNvSpPr>
              <p:nvPr/>
            </p:nvSpPr>
            <p:spPr>
              <a:xfrm>
                <a:off x="6685729"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7" name="Round Same Side Corner Rectangle 11">
                <a:extLst>
                  <a:ext uri="{FF2B5EF4-FFF2-40B4-BE49-F238E27FC236}">
                    <a16:creationId xmlns:a16="http://schemas.microsoft.com/office/drawing/2014/main" id="{2CBD8F12-E369-46D6-A381-D2B733A72B8E}"/>
                  </a:ext>
                </a:extLst>
              </p:cNvPr>
              <p:cNvSpPr>
                <a:spLocks noChangeAspect="1"/>
              </p:cNvSpPr>
              <p:nvPr/>
            </p:nvSpPr>
            <p:spPr>
              <a:xfrm>
                <a:off x="6855966"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8" name="Round Same Side Corner Rectangle 11">
                <a:extLst>
                  <a:ext uri="{FF2B5EF4-FFF2-40B4-BE49-F238E27FC236}">
                    <a16:creationId xmlns:a16="http://schemas.microsoft.com/office/drawing/2014/main" id="{9A7C95C0-C133-4E56-AFB6-BD4E13FBC1BA}"/>
                  </a:ext>
                </a:extLst>
              </p:cNvPr>
              <p:cNvSpPr>
                <a:spLocks noChangeAspect="1"/>
              </p:cNvSpPr>
              <p:nvPr/>
            </p:nvSpPr>
            <p:spPr>
              <a:xfrm>
                <a:off x="6685729"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9" name="Round Same Side Corner Rectangle 11">
                <a:extLst>
                  <a:ext uri="{FF2B5EF4-FFF2-40B4-BE49-F238E27FC236}">
                    <a16:creationId xmlns:a16="http://schemas.microsoft.com/office/drawing/2014/main" id="{528F7AC1-EC3C-4950-8BC0-79C0A202350C}"/>
                  </a:ext>
                </a:extLst>
              </p:cNvPr>
              <p:cNvSpPr>
                <a:spLocks noChangeAspect="1"/>
              </p:cNvSpPr>
              <p:nvPr/>
            </p:nvSpPr>
            <p:spPr>
              <a:xfrm>
                <a:off x="6855966"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30" name="Round Same Side Corner Rectangle 11">
                <a:extLst>
                  <a:ext uri="{FF2B5EF4-FFF2-40B4-BE49-F238E27FC236}">
                    <a16:creationId xmlns:a16="http://schemas.microsoft.com/office/drawing/2014/main" id="{A3D0F583-BD16-419C-8C92-5C076351EBD3}"/>
                  </a:ext>
                </a:extLst>
              </p:cNvPr>
              <p:cNvSpPr>
                <a:spLocks noChangeAspect="1"/>
              </p:cNvSpPr>
              <p:nvPr/>
            </p:nvSpPr>
            <p:spPr>
              <a:xfrm>
                <a:off x="6685729"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2"/>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31" name="Round Same Side Corner Rectangle 11">
                <a:extLst>
                  <a:ext uri="{FF2B5EF4-FFF2-40B4-BE49-F238E27FC236}">
                    <a16:creationId xmlns:a16="http://schemas.microsoft.com/office/drawing/2014/main" id="{991724D7-7EAE-40C7-A54A-8396F40E8C2C}"/>
                  </a:ext>
                </a:extLst>
              </p:cNvPr>
              <p:cNvSpPr>
                <a:spLocks noChangeAspect="1"/>
              </p:cNvSpPr>
              <p:nvPr/>
            </p:nvSpPr>
            <p:spPr>
              <a:xfrm>
                <a:off x="6855966"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grpSp>
        <p:sp useBgFill="1">
          <p:nvSpPr>
            <p:cNvPr id="23" name="Isosceles Triangle 22">
              <a:extLst>
                <a:ext uri="{FF2B5EF4-FFF2-40B4-BE49-F238E27FC236}">
                  <a16:creationId xmlns:a16="http://schemas.microsoft.com/office/drawing/2014/main" id="{E673204A-586C-45E4-9EC8-2728397EA509}"/>
                </a:ext>
              </a:extLst>
            </p:cNvPr>
            <p:cNvSpPr/>
            <p:nvPr/>
          </p:nvSpPr>
          <p:spPr bwMode="auto">
            <a:xfrm rot="5400000">
              <a:off x="6540088" y="1704359"/>
              <a:ext cx="431596" cy="478548"/>
            </a:xfrm>
            <a:prstGeom prst="triangle">
              <a:avLst>
                <a:gd name="adj" fmla="val 0"/>
              </a:avLst>
            </a:prstGeom>
            <a:ln w="9525" cap="flat" cmpd="sng" algn="ctr">
              <a:no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cxnSp>
          <p:nvCxnSpPr>
            <p:cNvPr id="24" name="Straight Arrow Connector 23">
              <a:extLst>
                <a:ext uri="{FF2B5EF4-FFF2-40B4-BE49-F238E27FC236}">
                  <a16:creationId xmlns:a16="http://schemas.microsoft.com/office/drawing/2014/main" id="{D07ADE4C-A2E0-4B50-8772-85B356FBC217}"/>
                </a:ext>
              </a:extLst>
            </p:cNvPr>
            <p:cNvCxnSpPr/>
            <p:nvPr/>
          </p:nvCxnSpPr>
          <p:spPr>
            <a:xfrm flipV="1">
              <a:off x="6516612" y="1727835"/>
              <a:ext cx="478548" cy="431596"/>
            </a:xfrm>
            <a:prstGeom prst="straightConnector1">
              <a:avLst/>
            </a:prstGeom>
            <a:noFill/>
            <a:ln w="28575" cap="flat" cmpd="sng" algn="ctr">
              <a:solidFill>
                <a:schemeClr val="tx1"/>
              </a:solidFill>
              <a:prstDash val="solid"/>
              <a:headEnd type="none"/>
              <a:tailEnd type="triangle" w="sm" len="sm"/>
            </a:ln>
            <a:effectLst/>
          </p:spPr>
        </p:cxnSp>
      </p:grpSp>
      <p:grpSp>
        <p:nvGrpSpPr>
          <p:cNvPr id="32" name="Group 31">
            <a:extLst>
              <a:ext uri="{FF2B5EF4-FFF2-40B4-BE49-F238E27FC236}">
                <a16:creationId xmlns:a16="http://schemas.microsoft.com/office/drawing/2014/main" id="{5708E781-BD5A-443C-8901-B61893DADF2A}"/>
              </a:ext>
            </a:extLst>
          </p:cNvPr>
          <p:cNvGrpSpPr/>
          <p:nvPr/>
        </p:nvGrpSpPr>
        <p:grpSpPr>
          <a:xfrm>
            <a:off x="1562868" y="4777614"/>
            <a:ext cx="3318701" cy="1442752"/>
            <a:chOff x="2611181" y="4937992"/>
            <a:chExt cx="2309873" cy="1442936"/>
          </a:xfrm>
        </p:grpSpPr>
        <p:sp>
          <p:nvSpPr>
            <p:cNvPr id="33" name="Rectangle 32">
              <a:extLst>
                <a:ext uri="{FF2B5EF4-FFF2-40B4-BE49-F238E27FC236}">
                  <a16:creationId xmlns:a16="http://schemas.microsoft.com/office/drawing/2014/main" id="{F534850A-79CC-48B0-AE60-551E6D963366}"/>
                </a:ext>
              </a:extLst>
            </p:cNvPr>
            <p:cNvSpPr/>
            <p:nvPr/>
          </p:nvSpPr>
          <p:spPr>
            <a:xfrm>
              <a:off x="2611181" y="4937992"/>
              <a:ext cx="1964779" cy="430942"/>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2200" kern="0" spc="-30">
                  <a:latin typeface="Gill Sans MT" panose="020B0502020104020203" pitchFamily="34" charset="0"/>
                  <a:cs typeface="Segoe UI" panose="020B0502040204020203" pitchFamily="34" charset="0"/>
                </a:rPr>
                <a:t>Preconfigured Solutions</a:t>
              </a:r>
            </a:p>
          </p:txBody>
        </p:sp>
        <p:sp>
          <p:nvSpPr>
            <p:cNvPr id="34" name="Rectangle 33">
              <a:extLst>
                <a:ext uri="{FF2B5EF4-FFF2-40B4-BE49-F238E27FC236}">
                  <a16:creationId xmlns:a16="http://schemas.microsoft.com/office/drawing/2014/main" id="{113FDF21-5AD9-48E2-ADA4-7091B8AA69DB}"/>
                </a:ext>
              </a:extLst>
            </p:cNvPr>
            <p:cNvSpPr/>
            <p:nvPr/>
          </p:nvSpPr>
          <p:spPr>
            <a:xfrm>
              <a:off x="3045045" y="5681154"/>
              <a:ext cx="1876008" cy="338597"/>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2200" kern="0" spc="-32">
                  <a:latin typeface="Gill Sans MT" panose="020B0502020104020203" pitchFamily="34" charset="0"/>
                </a:rPr>
                <a:t>Predictive maintenance</a:t>
              </a:r>
            </a:p>
          </p:txBody>
        </p:sp>
        <p:sp>
          <p:nvSpPr>
            <p:cNvPr id="35" name="Rectangle 34">
              <a:extLst>
                <a:ext uri="{FF2B5EF4-FFF2-40B4-BE49-F238E27FC236}">
                  <a16:creationId xmlns:a16="http://schemas.microsoft.com/office/drawing/2014/main" id="{31913A25-65D7-474C-9610-FF3D64A32F04}"/>
                </a:ext>
              </a:extLst>
            </p:cNvPr>
            <p:cNvSpPr/>
            <p:nvPr/>
          </p:nvSpPr>
          <p:spPr>
            <a:xfrm>
              <a:off x="3045046" y="5315856"/>
              <a:ext cx="1876008" cy="338597"/>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2200" kern="0" spc="-32">
                  <a:latin typeface="Gill Sans MT" panose="020B0502020104020203" pitchFamily="34" charset="0"/>
                </a:rPr>
                <a:t>Remote monitoring </a:t>
              </a:r>
            </a:p>
          </p:txBody>
        </p:sp>
        <p:sp>
          <p:nvSpPr>
            <p:cNvPr id="36" name="Rectangle 35">
              <a:extLst>
                <a:ext uri="{FF2B5EF4-FFF2-40B4-BE49-F238E27FC236}">
                  <a16:creationId xmlns:a16="http://schemas.microsoft.com/office/drawing/2014/main" id="{146FE59D-8971-4DA4-9169-A73FFD21EEBD}"/>
                </a:ext>
              </a:extLst>
            </p:cNvPr>
            <p:cNvSpPr/>
            <p:nvPr/>
          </p:nvSpPr>
          <p:spPr>
            <a:xfrm>
              <a:off x="3029812" y="6042331"/>
              <a:ext cx="1876008" cy="338597"/>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2200" kern="0" spc="-32">
                  <a:latin typeface="Gill Sans MT" panose="020B0502020104020203" pitchFamily="34" charset="0"/>
                </a:rPr>
                <a:t>Connected factory</a:t>
              </a:r>
            </a:p>
          </p:txBody>
        </p:sp>
      </p:grpSp>
      <p:grpSp>
        <p:nvGrpSpPr>
          <p:cNvPr id="66" name="Group 65">
            <a:extLst>
              <a:ext uri="{FF2B5EF4-FFF2-40B4-BE49-F238E27FC236}">
                <a16:creationId xmlns:a16="http://schemas.microsoft.com/office/drawing/2014/main" id="{7846AC44-B623-4464-B92F-166A355809A5}"/>
              </a:ext>
            </a:extLst>
          </p:cNvPr>
          <p:cNvGrpSpPr/>
          <p:nvPr/>
        </p:nvGrpSpPr>
        <p:grpSpPr>
          <a:xfrm>
            <a:off x="864561" y="4736763"/>
            <a:ext cx="525472" cy="404473"/>
            <a:chOff x="402445" y="4392635"/>
            <a:chExt cx="525472" cy="404473"/>
          </a:xfrm>
        </p:grpSpPr>
        <p:sp>
          <p:nvSpPr>
            <p:cNvPr id="39" name="Freeform 152">
              <a:extLst>
                <a:ext uri="{FF2B5EF4-FFF2-40B4-BE49-F238E27FC236}">
                  <a16:creationId xmlns:a16="http://schemas.microsoft.com/office/drawing/2014/main" id="{379B256B-3EAF-4541-98BB-270BAD3B4FA0}"/>
                </a:ext>
              </a:extLst>
            </p:cNvPr>
            <p:cNvSpPr>
              <a:spLocks noChangeAspect="1"/>
            </p:cNvSpPr>
            <p:nvPr/>
          </p:nvSpPr>
          <p:spPr bwMode="auto">
            <a:xfrm>
              <a:off x="715039" y="4607986"/>
              <a:ext cx="177055" cy="181324"/>
            </a:xfrm>
            <a:custGeom>
              <a:avLst/>
              <a:gdLst>
                <a:gd name="connsiteX0" fmla="*/ 91440 w 182880"/>
                <a:gd name="connsiteY0" fmla="*/ 21069 h 182880"/>
                <a:gd name="connsiteX1" fmla="*/ 91440 w 182880"/>
                <a:gd name="connsiteY1" fmla="*/ 91441 h 182880"/>
                <a:gd name="connsiteX2" fmla="*/ 160020 w 182880"/>
                <a:gd name="connsiteY2" fmla="*/ 91441 h 182880"/>
                <a:gd name="connsiteX3" fmla="*/ 91440 w 182880"/>
                <a:gd name="connsiteY3" fmla="*/ 161813 h 182880"/>
                <a:gd name="connsiteX4" fmla="*/ 22860 w 182880"/>
                <a:gd name="connsiteY4" fmla="*/ 91441 h 182880"/>
                <a:gd name="connsiteX5" fmla="*/ 91440 w 182880"/>
                <a:gd name="connsiteY5" fmla="*/ 21069 h 182880"/>
                <a:gd name="connsiteX6" fmla="*/ 99868 w 182880"/>
                <a:gd name="connsiteY6" fmla="*/ 15106 h 182880"/>
                <a:gd name="connsiteX7" fmla="*/ 166754 w 182880"/>
                <a:gd name="connsiteY7" fmla="*/ 84439 h 182880"/>
                <a:gd name="connsiteX8" fmla="*/ 98178 w 182880"/>
                <a:gd name="connsiteY8" fmla="*/ 83665 h 182880"/>
                <a:gd name="connsiteX9" fmla="*/ 99868 w 182880"/>
                <a:gd name="connsiteY9" fmla="*/ 15106 h 182880"/>
                <a:gd name="connsiteX10" fmla="*/ 91440 w 182880"/>
                <a:gd name="connsiteY10" fmla="*/ 7121 h 182880"/>
                <a:gd name="connsiteX11" fmla="*/ 7121 w 182880"/>
                <a:gd name="connsiteY11" fmla="*/ 91440 h 182880"/>
                <a:gd name="connsiteX12" fmla="*/ 91440 w 182880"/>
                <a:gd name="connsiteY12" fmla="*/ 175759 h 182880"/>
                <a:gd name="connsiteX13" fmla="*/ 175759 w 182880"/>
                <a:gd name="connsiteY13" fmla="*/ 91440 h 182880"/>
                <a:gd name="connsiteX14" fmla="*/ 91440 w 182880"/>
                <a:gd name="connsiteY14" fmla="*/ 7121 h 182880"/>
                <a:gd name="connsiteX15" fmla="*/ 91440 w 182880"/>
                <a:gd name="connsiteY15" fmla="*/ 0 h 182880"/>
                <a:gd name="connsiteX16" fmla="*/ 182880 w 182880"/>
                <a:gd name="connsiteY16" fmla="*/ 91440 h 182880"/>
                <a:gd name="connsiteX17" fmla="*/ 91440 w 182880"/>
                <a:gd name="connsiteY17" fmla="*/ 182880 h 182880"/>
                <a:gd name="connsiteX18" fmla="*/ 0 w 182880"/>
                <a:gd name="connsiteY18" fmla="*/ 91440 h 182880"/>
                <a:gd name="connsiteX19" fmla="*/ 91440 w 182880"/>
                <a:gd name="connsiteY1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 h="182880">
                  <a:moveTo>
                    <a:pt x="91440" y="21069"/>
                  </a:moveTo>
                  <a:lnTo>
                    <a:pt x="91440" y="91441"/>
                  </a:lnTo>
                  <a:lnTo>
                    <a:pt x="160020" y="91441"/>
                  </a:lnTo>
                  <a:cubicBezTo>
                    <a:pt x="160020" y="130306"/>
                    <a:pt x="129316" y="161813"/>
                    <a:pt x="91440" y="161813"/>
                  </a:cubicBezTo>
                  <a:cubicBezTo>
                    <a:pt x="53564" y="161813"/>
                    <a:pt x="22860" y="130306"/>
                    <a:pt x="22860" y="91441"/>
                  </a:cubicBezTo>
                  <a:cubicBezTo>
                    <a:pt x="22860" y="52576"/>
                    <a:pt x="53564" y="21069"/>
                    <a:pt x="91440" y="21069"/>
                  </a:cubicBezTo>
                  <a:close/>
                  <a:moveTo>
                    <a:pt x="99868" y="15106"/>
                  </a:moveTo>
                  <a:cubicBezTo>
                    <a:pt x="137375" y="16031"/>
                    <a:pt x="167177" y="46923"/>
                    <a:pt x="166754" y="84439"/>
                  </a:cubicBezTo>
                  <a:lnTo>
                    <a:pt x="98178" y="83665"/>
                  </a:lnTo>
                  <a:cubicBezTo>
                    <a:pt x="98741" y="60812"/>
                    <a:pt x="99305" y="37959"/>
                    <a:pt x="99868" y="15106"/>
                  </a:cubicBezTo>
                  <a:close/>
                  <a:moveTo>
                    <a:pt x="91440" y="7121"/>
                  </a:moveTo>
                  <a:cubicBezTo>
                    <a:pt x="44872" y="7121"/>
                    <a:pt x="7121" y="44872"/>
                    <a:pt x="7121" y="91440"/>
                  </a:cubicBezTo>
                  <a:cubicBezTo>
                    <a:pt x="7121" y="138008"/>
                    <a:pt x="44872" y="175759"/>
                    <a:pt x="91440" y="175759"/>
                  </a:cubicBezTo>
                  <a:cubicBezTo>
                    <a:pt x="138008" y="175759"/>
                    <a:pt x="175759" y="138008"/>
                    <a:pt x="175759" y="91440"/>
                  </a:cubicBezTo>
                  <a:cubicBezTo>
                    <a:pt x="175759" y="44872"/>
                    <a:pt x="138008" y="7121"/>
                    <a:pt x="91440" y="7121"/>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0" name="MEASUREMENT &amp; VERIFICATION">
              <a:extLst>
                <a:ext uri="{FF2B5EF4-FFF2-40B4-BE49-F238E27FC236}">
                  <a16:creationId xmlns:a16="http://schemas.microsoft.com/office/drawing/2014/main" id="{A07DF735-9B80-4468-919D-0B9B83A51AEF}"/>
                </a:ext>
              </a:extLst>
            </p:cNvPr>
            <p:cNvSpPr>
              <a:spLocks noChangeAspect="1"/>
            </p:cNvSpPr>
            <p:nvPr/>
          </p:nvSpPr>
          <p:spPr bwMode="auto">
            <a:xfrm>
              <a:off x="734703" y="4433484"/>
              <a:ext cx="193214" cy="134036"/>
            </a:xfrm>
            <a:custGeom>
              <a:avLst/>
              <a:gdLst/>
              <a:ahLst/>
              <a:cxnLst/>
              <a:rect l="l" t="t" r="r" b="b"/>
              <a:pathLst>
                <a:path w="572573" h="387858">
                  <a:moveTo>
                    <a:pt x="242040" y="130004"/>
                  </a:moveTo>
                  <a:lnTo>
                    <a:pt x="325022" y="130004"/>
                  </a:lnTo>
                  <a:cubicBezTo>
                    <a:pt x="336480" y="130004"/>
                    <a:pt x="345768" y="139292"/>
                    <a:pt x="345768" y="150750"/>
                  </a:cubicBezTo>
                  <a:lnTo>
                    <a:pt x="345768" y="310446"/>
                  </a:lnTo>
                  <a:cubicBezTo>
                    <a:pt x="345768" y="321904"/>
                    <a:pt x="336480" y="331192"/>
                    <a:pt x="325022" y="331192"/>
                  </a:cubicBezTo>
                  <a:lnTo>
                    <a:pt x="242040" y="331192"/>
                  </a:lnTo>
                  <a:cubicBezTo>
                    <a:pt x="230582" y="331192"/>
                    <a:pt x="221294" y="321904"/>
                    <a:pt x="221294" y="310446"/>
                  </a:cubicBezTo>
                  <a:lnTo>
                    <a:pt x="221294" y="150750"/>
                  </a:lnTo>
                  <a:cubicBezTo>
                    <a:pt x="221294" y="139292"/>
                    <a:pt x="230582" y="130004"/>
                    <a:pt x="242040" y="130004"/>
                  </a:cubicBezTo>
                  <a:close/>
                  <a:moveTo>
                    <a:pt x="87949" y="64705"/>
                  </a:moveTo>
                  <a:lnTo>
                    <a:pt x="170931" y="64705"/>
                  </a:lnTo>
                  <a:cubicBezTo>
                    <a:pt x="182389" y="64705"/>
                    <a:pt x="191677" y="73993"/>
                    <a:pt x="191677" y="85451"/>
                  </a:cubicBezTo>
                  <a:lnTo>
                    <a:pt x="191677" y="310446"/>
                  </a:lnTo>
                  <a:cubicBezTo>
                    <a:pt x="191677" y="321904"/>
                    <a:pt x="182389" y="331192"/>
                    <a:pt x="170931" y="331192"/>
                  </a:cubicBezTo>
                  <a:lnTo>
                    <a:pt x="87949" y="331192"/>
                  </a:lnTo>
                  <a:cubicBezTo>
                    <a:pt x="76491" y="331192"/>
                    <a:pt x="67203" y="321904"/>
                    <a:pt x="67203" y="310446"/>
                  </a:cubicBezTo>
                  <a:lnTo>
                    <a:pt x="67203" y="85451"/>
                  </a:lnTo>
                  <a:cubicBezTo>
                    <a:pt x="67203" y="73993"/>
                    <a:pt x="76491" y="64705"/>
                    <a:pt x="87949" y="64705"/>
                  </a:cubicBezTo>
                  <a:close/>
                  <a:moveTo>
                    <a:pt x="396132" y="12043"/>
                  </a:moveTo>
                  <a:lnTo>
                    <a:pt x="479114" y="12043"/>
                  </a:lnTo>
                  <a:cubicBezTo>
                    <a:pt x="490572" y="12043"/>
                    <a:pt x="499860" y="21331"/>
                    <a:pt x="499860" y="32789"/>
                  </a:cubicBezTo>
                  <a:lnTo>
                    <a:pt x="499860" y="310446"/>
                  </a:lnTo>
                  <a:cubicBezTo>
                    <a:pt x="499860" y="321904"/>
                    <a:pt x="490572" y="331192"/>
                    <a:pt x="479114" y="331192"/>
                  </a:cubicBezTo>
                  <a:lnTo>
                    <a:pt x="396132" y="331192"/>
                  </a:lnTo>
                  <a:cubicBezTo>
                    <a:pt x="384674" y="331192"/>
                    <a:pt x="375386" y="321904"/>
                    <a:pt x="375386" y="310446"/>
                  </a:cubicBezTo>
                  <a:lnTo>
                    <a:pt x="375386" y="32789"/>
                  </a:lnTo>
                  <a:cubicBezTo>
                    <a:pt x="375386" y="21331"/>
                    <a:pt x="384674" y="12043"/>
                    <a:pt x="396132" y="12043"/>
                  </a:cubicBezTo>
                  <a:close/>
                  <a:moveTo>
                    <a:pt x="2443" y="0"/>
                  </a:moveTo>
                  <a:lnTo>
                    <a:pt x="39362" y="0"/>
                  </a:lnTo>
                  <a:lnTo>
                    <a:pt x="39362" y="278103"/>
                  </a:lnTo>
                  <a:cubicBezTo>
                    <a:pt x="39362" y="346299"/>
                    <a:pt x="49363" y="356299"/>
                    <a:pt x="115165" y="353906"/>
                  </a:cubicBezTo>
                  <a:cubicBezTo>
                    <a:pt x="180967" y="351513"/>
                    <a:pt x="420104" y="353906"/>
                    <a:pt x="572573" y="353906"/>
                  </a:cubicBezTo>
                  <a:lnTo>
                    <a:pt x="572573" y="387858"/>
                  </a:lnTo>
                  <a:lnTo>
                    <a:pt x="76866" y="387858"/>
                  </a:lnTo>
                  <a:cubicBezTo>
                    <a:pt x="20638" y="387858"/>
                    <a:pt x="3456" y="377856"/>
                    <a:pt x="1063" y="312055"/>
                  </a:cubicBezTo>
                  <a:cubicBezTo>
                    <a:pt x="-1330" y="246254"/>
                    <a:pt x="1063" y="109922"/>
                    <a:pt x="1063" y="8855"/>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1" name="Rounded Rectangle 154">
              <a:extLst>
                <a:ext uri="{FF2B5EF4-FFF2-40B4-BE49-F238E27FC236}">
                  <a16:creationId xmlns:a16="http://schemas.microsoft.com/office/drawing/2014/main" id="{DAFED972-B27E-4078-960C-0E7A7BE4CBEC}"/>
                </a:ext>
              </a:extLst>
            </p:cNvPr>
            <p:cNvSpPr/>
            <p:nvPr/>
          </p:nvSpPr>
          <p:spPr bwMode="auto">
            <a:xfrm>
              <a:off x="402445" y="4392635"/>
              <a:ext cx="297174" cy="404473"/>
            </a:xfrm>
            <a:prstGeom prst="roundRect">
              <a:avLst>
                <a:gd name="adj" fmla="val 10809"/>
              </a:avLst>
            </a:prstGeom>
            <a:solidFill>
              <a:schemeClr val="bg2"/>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2" name="MAINTENANCE MANAGEMENT">
              <a:extLst>
                <a:ext uri="{FF2B5EF4-FFF2-40B4-BE49-F238E27FC236}">
                  <a16:creationId xmlns:a16="http://schemas.microsoft.com/office/drawing/2014/main" id="{7DD1C2A4-1797-4CED-9051-C32E5CD918EF}"/>
                </a:ext>
              </a:extLst>
            </p:cNvPr>
            <p:cNvSpPr>
              <a:spLocks noChangeAspect="1"/>
            </p:cNvSpPr>
            <p:nvPr/>
          </p:nvSpPr>
          <p:spPr bwMode="auto">
            <a:xfrm>
              <a:off x="407092" y="4413742"/>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sp>
          <p:nvSpPr>
            <p:cNvPr id="43" name="MAINTENANCE MANAGEMENT">
              <a:extLst>
                <a:ext uri="{FF2B5EF4-FFF2-40B4-BE49-F238E27FC236}">
                  <a16:creationId xmlns:a16="http://schemas.microsoft.com/office/drawing/2014/main" id="{1A4153E8-5389-4D46-BE8A-9E08611EAB89}"/>
                </a:ext>
              </a:extLst>
            </p:cNvPr>
            <p:cNvSpPr>
              <a:spLocks noChangeAspect="1"/>
            </p:cNvSpPr>
            <p:nvPr/>
          </p:nvSpPr>
          <p:spPr bwMode="auto">
            <a:xfrm>
              <a:off x="436286" y="4586364"/>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grpSp>
      <p:grpSp>
        <p:nvGrpSpPr>
          <p:cNvPr id="67" name="Group 66">
            <a:extLst>
              <a:ext uri="{FF2B5EF4-FFF2-40B4-BE49-F238E27FC236}">
                <a16:creationId xmlns:a16="http://schemas.microsoft.com/office/drawing/2014/main" id="{0C8C1842-AB98-475C-8F0F-10F5749FEE5B}"/>
              </a:ext>
            </a:extLst>
          </p:cNvPr>
          <p:cNvGrpSpPr/>
          <p:nvPr/>
        </p:nvGrpSpPr>
        <p:grpSpPr>
          <a:xfrm>
            <a:off x="979164" y="5136715"/>
            <a:ext cx="961451" cy="1096288"/>
            <a:chOff x="517048" y="4792587"/>
            <a:chExt cx="961451" cy="1096288"/>
          </a:xfrm>
        </p:grpSpPr>
        <p:sp>
          <p:nvSpPr>
            <p:cNvPr id="38" name="Arrow: Bent 498">
              <a:extLst>
                <a:ext uri="{FF2B5EF4-FFF2-40B4-BE49-F238E27FC236}">
                  <a16:creationId xmlns:a16="http://schemas.microsoft.com/office/drawing/2014/main" id="{5F347E20-9598-445B-A04B-B2FF8D444B61}"/>
                </a:ext>
              </a:extLst>
            </p:cNvPr>
            <p:cNvSpPr/>
            <p:nvPr/>
          </p:nvSpPr>
          <p:spPr bwMode="auto">
            <a:xfrm rot="16200000">
              <a:off x="733103" y="4578142"/>
              <a:ext cx="214147" cy="643038"/>
            </a:xfrm>
            <a:prstGeom prst="bentArrow">
              <a:avLst>
                <a:gd name="adj1" fmla="val 25000"/>
                <a:gd name="adj2" fmla="val 0"/>
                <a:gd name="adj3" fmla="val 25000"/>
                <a:gd name="adj4" fmla="val 27215"/>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4" name="Arrow: Bent 570">
              <a:extLst>
                <a:ext uri="{FF2B5EF4-FFF2-40B4-BE49-F238E27FC236}">
                  <a16:creationId xmlns:a16="http://schemas.microsoft.com/office/drawing/2014/main" id="{BBF2A0E0-3215-454C-AD7F-B20C3CBDBBD8}"/>
                </a:ext>
              </a:extLst>
            </p:cNvPr>
            <p:cNvSpPr/>
            <p:nvPr/>
          </p:nvSpPr>
          <p:spPr bwMode="auto">
            <a:xfrm rot="16200000">
              <a:off x="552071" y="4762978"/>
              <a:ext cx="576217" cy="643038"/>
            </a:xfrm>
            <a:prstGeom prst="bentArrow">
              <a:avLst>
                <a:gd name="adj1" fmla="val 25000"/>
                <a:gd name="adj2" fmla="val 0"/>
                <a:gd name="adj3" fmla="val 25000"/>
                <a:gd name="adj4" fmla="val 8139"/>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5" name="Oval 44">
              <a:extLst>
                <a:ext uri="{FF2B5EF4-FFF2-40B4-BE49-F238E27FC236}">
                  <a16:creationId xmlns:a16="http://schemas.microsoft.com/office/drawing/2014/main" id="{0B2365FC-C778-4E30-9609-E2FB44AE30D8}"/>
                </a:ext>
              </a:extLst>
            </p:cNvPr>
            <p:cNvSpPr/>
            <p:nvPr/>
          </p:nvSpPr>
          <p:spPr bwMode="auto">
            <a:xfrm>
              <a:off x="1160087" y="5203004"/>
              <a:ext cx="316805" cy="316806"/>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6" name="Freeform 165">
              <a:extLst>
                <a:ext uri="{FF2B5EF4-FFF2-40B4-BE49-F238E27FC236}">
                  <a16:creationId xmlns:a16="http://schemas.microsoft.com/office/drawing/2014/main" id="{0D1CB6A0-06A1-459A-882A-72CF19466CFD}"/>
                </a:ext>
              </a:extLst>
            </p:cNvPr>
            <p:cNvSpPr>
              <a:spLocks noChangeAspect="1"/>
            </p:cNvSpPr>
            <p:nvPr/>
          </p:nvSpPr>
          <p:spPr bwMode="auto">
            <a:xfrm>
              <a:off x="1209606" y="5268848"/>
              <a:ext cx="217769" cy="185119"/>
            </a:xfrm>
            <a:custGeom>
              <a:avLst/>
              <a:gdLst/>
              <a:ahLst/>
              <a:cxnLst/>
              <a:rect l="l" t="t" r="r" b="b"/>
              <a:pathLst>
                <a:path w="2462411" h="2085380">
                  <a:moveTo>
                    <a:pt x="2017567" y="197"/>
                  </a:moveTo>
                  <a:cubicBezTo>
                    <a:pt x="2031757" y="533"/>
                    <a:pt x="2047670" y="1301"/>
                    <a:pt x="2065696" y="2530"/>
                  </a:cubicBezTo>
                  <a:lnTo>
                    <a:pt x="2068154" y="59065"/>
                  </a:lnTo>
                  <a:lnTo>
                    <a:pt x="1876425" y="213923"/>
                  </a:lnTo>
                  <a:lnTo>
                    <a:pt x="1959999" y="572801"/>
                  </a:lnTo>
                  <a:lnTo>
                    <a:pt x="2272174" y="644084"/>
                  </a:lnTo>
                  <a:lnTo>
                    <a:pt x="2419657" y="452355"/>
                  </a:lnTo>
                  <a:lnTo>
                    <a:pt x="2451612" y="464646"/>
                  </a:lnTo>
                  <a:cubicBezTo>
                    <a:pt x="2478651" y="546582"/>
                    <a:pt x="2446696" y="584271"/>
                    <a:pt x="2444238" y="644084"/>
                  </a:cubicBezTo>
                  <a:cubicBezTo>
                    <a:pt x="2401632" y="759614"/>
                    <a:pt x="2339360" y="784193"/>
                    <a:pt x="2250051" y="835813"/>
                  </a:cubicBezTo>
                  <a:lnTo>
                    <a:pt x="1846928" y="860394"/>
                  </a:lnTo>
                  <a:lnTo>
                    <a:pt x="1521144" y="1208772"/>
                  </a:lnTo>
                  <a:lnTo>
                    <a:pt x="2106869" y="1737309"/>
                  </a:lnTo>
                  <a:cubicBezTo>
                    <a:pt x="2129914" y="1783090"/>
                    <a:pt x="2152957" y="1833788"/>
                    <a:pt x="2119466" y="1886943"/>
                  </a:cubicBezTo>
                  <a:lnTo>
                    <a:pt x="1938184" y="2055628"/>
                  </a:lnTo>
                  <a:cubicBezTo>
                    <a:pt x="1901108" y="2087583"/>
                    <a:pt x="1849284" y="2102332"/>
                    <a:pt x="1804834" y="2055628"/>
                  </a:cubicBezTo>
                  <a:lnTo>
                    <a:pt x="1285812" y="1460424"/>
                  </a:lnTo>
                  <a:lnTo>
                    <a:pt x="748174" y="2035349"/>
                  </a:lnTo>
                  <a:cubicBezTo>
                    <a:pt x="694916" y="2071401"/>
                    <a:pt x="639200" y="2077955"/>
                    <a:pt x="595774" y="2047639"/>
                  </a:cubicBezTo>
                  <a:lnTo>
                    <a:pt x="445832" y="1895239"/>
                  </a:lnTo>
                  <a:cubicBezTo>
                    <a:pt x="421251" y="1854271"/>
                    <a:pt x="408961" y="1776433"/>
                    <a:pt x="467954" y="1720717"/>
                  </a:cubicBezTo>
                  <a:lnTo>
                    <a:pt x="1063835" y="1205866"/>
                  </a:lnTo>
                  <a:lnTo>
                    <a:pt x="573958" y="644084"/>
                  </a:lnTo>
                  <a:lnTo>
                    <a:pt x="452284" y="760228"/>
                  </a:lnTo>
                  <a:lnTo>
                    <a:pt x="452284" y="884053"/>
                  </a:lnTo>
                  <a:lnTo>
                    <a:pt x="257175" y="959638"/>
                  </a:lnTo>
                  <a:lnTo>
                    <a:pt x="0" y="706151"/>
                  </a:lnTo>
                  <a:lnTo>
                    <a:pt x="80809" y="607828"/>
                  </a:lnTo>
                  <a:lnTo>
                    <a:pt x="292510" y="559895"/>
                  </a:lnTo>
                  <a:lnTo>
                    <a:pt x="299884" y="474478"/>
                  </a:lnTo>
                  <a:lnTo>
                    <a:pt x="661834" y="169678"/>
                  </a:lnTo>
                  <a:cubicBezTo>
                    <a:pt x="849159" y="80163"/>
                    <a:pt x="1019278" y="79140"/>
                    <a:pt x="1223809" y="188728"/>
                  </a:cubicBezTo>
                  <a:lnTo>
                    <a:pt x="1204759" y="264928"/>
                  </a:lnTo>
                  <a:cubicBezTo>
                    <a:pt x="1050925" y="232973"/>
                    <a:pt x="867594" y="284593"/>
                    <a:pt x="728509" y="493528"/>
                  </a:cubicBezTo>
                  <a:lnTo>
                    <a:pt x="1295808" y="1005437"/>
                  </a:lnTo>
                  <a:lnTo>
                    <a:pt x="1642909" y="705536"/>
                  </a:lnTo>
                  <a:lnTo>
                    <a:pt x="1696986" y="231130"/>
                  </a:lnTo>
                  <a:cubicBezTo>
                    <a:pt x="1722386" y="137723"/>
                    <a:pt x="1762534" y="110685"/>
                    <a:pt x="1839554" y="46775"/>
                  </a:cubicBezTo>
                  <a:cubicBezTo>
                    <a:pt x="1903362" y="16664"/>
                    <a:pt x="1918237" y="-2156"/>
                    <a:pt x="2017567" y="197"/>
                  </a:cubicBezTo>
                  <a:close/>
                </a:path>
              </a:pathLst>
            </a:custGeom>
            <a:solidFill>
              <a:schemeClr val="tx2"/>
            </a:solidFill>
            <a:ln w="9525" cap="flat" cmpd="sng" algn="ctr">
              <a:noFill/>
              <a:prstDash val="solid"/>
              <a:headEnd type="none" w="med" len="med"/>
              <a:tailEnd type="none" w="med" len="med"/>
            </a:ln>
            <a:effectLst/>
          </p:spPr>
          <p:txBody>
            <a:bodyPr rot="0" spcFirstLastPara="0" vert="horz" wrap="square" lIns="95105" tIns="47552" rIns="47552" bIns="95105"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748" fontAlgn="base">
                <a:spcBef>
                  <a:spcPct val="0"/>
                </a:spcBef>
                <a:spcAft>
                  <a:spcPct val="0"/>
                </a:spcAft>
                <a:defRPr/>
              </a:pPr>
              <a:endParaRPr lang="en-US" sz="2400" kern="0" spc="-52">
                <a:solidFill>
                  <a:srgbClr val="505050"/>
                </a:solidFill>
                <a:latin typeface="Gill Sans MT" panose="020B0502020104020203" pitchFamily="34" charset="0"/>
                <a:ea typeface="Segoe UI" pitchFamily="34" charset="0"/>
                <a:cs typeface="Segoe UI" pitchFamily="34" charset="0"/>
              </a:endParaRPr>
            </a:p>
          </p:txBody>
        </p:sp>
        <p:grpSp>
          <p:nvGrpSpPr>
            <p:cNvPr id="47" name="Group 46">
              <a:extLst>
                <a:ext uri="{FF2B5EF4-FFF2-40B4-BE49-F238E27FC236}">
                  <a16:creationId xmlns:a16="http://schemas.microsoft.com/office/drawing/2014/main" id="{76ABD816-69D6-4D6F-8DAE-7062CAC49554}"/>
                </a:ext>
              </a:extLst>
            </p:cNvPr>
            <p:cNvGrpSpPr/>
            <p:nvPr/>
          </p:nvGrpSpPr>
          <p:grpSpPr>
            <a:xfrm>
              <a:off x="1161694" y="4826627"/>
              <a:ext cx="316805" cy="316805"/>
              <a:chOff x="8541769" y="5859059"/>
              <a:chExt cx="310661" cy="310661"/>
            </a:xfrm>
          </p:grpSpPr>
          <p:sp>
            <p:nvSpPr>
              <p:cNvPr id="58" name="Oval 57">
                <a:extLst>
                  <a:ext uri="{FF2B5EF4-FFF2-40B4-BE49-F238E27FC236}">
                    <a16:creationId xmlns:a16="http://schemas.microsoft.com/office/drawing/2014/main" id="{7535AB65-1DEA-4BB9-8FBA-42BFFCB66F9D}"/>
                  </a:ext>
                </a:extLst>
              </p:cNvPr>
              <p:cNvSpPr/>
              <p:nvPr/>
            </p:nvSpPr>
            <p:spPr bwMode="auto">
              <a:xfrm>
                <a:off x="8541769" y="5859059"/>
                <a:ext cx="310661" cy="310661"/>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59" name="Group 58">
                <a:extLst>
                  <a:ext uri="{FF2B5EF4-FFF2-40B4-BE49-F238E27FC236}">
                    <a16:creationId xmlns:a16="http://schemas.microsoft.com/office/drawing/2014/main" id="{DCD0F2FF-457B-4D94-8FCF-3B04325A7987}"/>
                  </a:ext>
                </a:extLst>
              </p:cNvPr>
              <p:cNvGrpSpPr/>
              <p:nvPr/>
            </p:nvGrpSpPr>
            <p:grpSpPr>
              <a:xfrm>
                <a:off x="8568339" y="5920528"/>
                <a:ext cx="257522" cy="187722"/>
                <a:chOff x="4516530" y="2545585"/>
                <a:chExt cx="1143001" cy="804867"/>
              </a:xfrm>
              <a:solidFill>
                <a:srgbClr val="FFFFFF">
                  <a:lumMod val="50000"/>
                </a:srgbClr>
              </a:solidFill>
            </p:grpSpPr>
            <p:sp>
              <p:nvSpPr>
                <p:cNvPr id="60" name="Freeform 162">
                  <a:extLst>
                    <a:ext uri="{FF2B5EF4-FFF2-40B4-BE49-F238E27FC236}">
                      <a16:creationId xmlns:a16="http://schemas.microsoft.com/office/drawing/2014/main" id="{FB254AC0-F6D5-45D0-BD82-A59B30001F11}"/>
                    </a:ext>
                  </a:extLst>
                </p:cNvPr>
                <p:cNvSpPr>
                  <a:spLocks/>
                </p:cNvSpPr>
                <p:nvPr/>
              </p:nvSpPr>
              <p:spPr bwMode="auto">
                <a:xfrm>
                  <a:off x="4516530" y="2545585"/>
                  <a:ext cx="1143001" cy="634999"/>
                </a:xfrm>
                <a:custGeom>
                  <a:avLst/>
                  <a:gdLst>
                    <a:gd name="T0" fmla="*/ 432 w 514"/>
                    <a:gd name="T1" fmla="*/ 74 h 286"/>
                    <a:gd name="T2" fmla="*/ 426 w 514"/>
                    <a:gd name="T3" fmla="*/ 71 h 286"/>
                    <a:gd name="T4" fmla="*/ 424 w 514"/>
                    <a:gd name="T5" fmla="*/ 70 h 286"/>
                    <a:gd name="T6" fmla="*/ 418 w 514"/>
                    <a:gd name="T7" fmla="*/ 67 h 286"/>
                    <a:gd name="T8" fmla="*/ 0 w 514"/>
                    <a:gd name="T9" fmla="*/ 136 h 286"/>
                    <a:gd name="T10" fmla="*/ 150 w 514"/>
                    <a:gd name="T11" fmla="*/ 286 h 286"/>
                    <a:gd name="T12" fmla="*/ 287 w 514"/>
                    <a:gd name="T13" fmla="*/ 245 h 286"/>
                    <a:gd name="T14" fmla="*/ 310 w 514"/>
                    <a:gd name="T15" fmla="*/ 251 h 286"/>
                    <a:gd name="T16" fmla="*/ 319 w 514"/>
                    <a:gd name="T17" fmla="*/ 255 h 286"/>
                    <a:gd name="T18" fmla="*/ 364 w 514"/>
                    <a:gd name="T19" fmla="*/ 286 h 286"/>
                    <a:gd name="T20" fmla="*/ 514 w 514"/>
                    <a:gd name="T21" fmla="*/ 136 h 286"/>
                    <a:gd name="T22" fmla="*/ 432 w 514"/>
                    <a:gd name="T23" fmla="*/ 7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286">
                      <a:moveTo>
                        <a:pt x="432" y="74"/>
                      </a:moveTo>
                      <a:cubicBezTo>
                        <a:pt x="430" y="73"/>
                        <a:pt x="428" y="72"/>
                        <a:pt x="426" y="71"/>
                      </a:cubicBezTo>
                      <a:cubicBezTo>
                        <a:pt x="425" y="71"/>
                        <a:pt x="424" y="70"/>
                        <a:pt x="424" y="70"/>
                      </a:cubicBezTo>
                      <a:cubicBezTo>
                        <a:pt x="422" y="69"/>
                        <a:pt x="420" y="68"/>
                        <a:pt x="418" y="67"/>
                      </a:cubicBezTo>
                      <a:cubicBezTo>
                        <a:pt x="282" y="0"/>
                        <a:pt x="113" y="23"/>
                        <a:pt x="0" y="136"/>
                      </a:cubicBezTo>
                      <a:cubicBezTo>
                        <a:pt x="150" y="286"/>
                        <a:pt x="150" y="286"/>
                        <a:pt x="150" y="286"/>
                      </a:cubicBezTo>
                      <a:cubicBezTo>
                        <a:pt x="187" y="249"/>
                        <a:pt x="239" y="235"/>
                        <a:pt x="287" y="245"/>
                      </a:cubicBezTo>
                      <a:cubicBezTo>
                        <a:pt x="295" y="246"/>
                        <a:pt x="302" y="248"/>
                        <a:pt x="310" y="251"/>
                      </a:cubicBezTo>
                      <a:cubicBezTo>
                        <a:pt x="313" y="252"/>
                        <a:pt x="316" y="253"/>
                        <a:pt x="319" y="255"/>
                      </a:cubicBezTo>
                      <a:cubicBezTo>
                        <a:pt x="335" y="262"/>
                        <a:pt x="351" y="272"/>
                        <a:pt x="364" y="286"/>
                      </a:cubicBezTo>
                      <a:cubicBezTo>
                        <a:pt x="514" y="136"/>
                        <a:pt x="514" y="136"/>
                        <a:pt x="514" y="136"/>
                      </a:cubicBezTo>
                      <a:cubicBezTo>
                        <a:pt x="489" y="111"/>
                        <a:pt x="461" y="91"/>
                        <a:pt x="432" y="74"/>
                      </a:cubicBezTo>
                      <a:close/>
                    </a:path>
                  </a:pathLst>
                </a:custGeom>
                <a:solidFill>
                  <a:schemeClr val="tx2"/>
                </a:solidFill>
                <a:ln>
                  <a:noFill/>
                </a:ln>
              </p:spPr>
              <p:txBody>
                <a:bodyPr vert="horz" wrap="square" lIns="95105" tIns="47552" rIns="95105" bIns="47552"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061">
                    <a:defRPr/>
                  </a:pPr>
                  <a:endParaRPr lang="en-US" sz="2400" kern="0">
                    <a:solidFill>
                      <a:sysClr val="windowText" lastClr="000000"/>
                    </a:solidFill>
                    <a:latin typeface="Gill Sans MT" panose="020B0502020104020203" pitchFamily="34" charset="0"/>
                  </a:endParaRPr>
                </a:p>
              </p:txBody>
            </p:sp>
            <p:sp>
              <p:nvSpPr>
                <p:cNvPr id="61" name="Freeform 163">
                  <a:extLst>
                    <a:ext uri="{FF2B5EF4-FFF2-40B4-BE49-F238E27FC236}">
                      <a16:creationId xmlns:a16="http://schemas.microsoft.com/office/drawing/2014/main" id="{5F2C00AC-E5FB-4ED2-98DF-33FECF6E48BB}"/>
                    </a:ext>
                  </a:extLst>
                </p:cNvPr>
                <p:cNvSpPr>
                  <a:spLocks/>
                </p:cNvSpPr>
                <p:nvPr/>
              </p:nvSpPr>
              <p:spPr bwMode="auto">
                <a:xfrm>
                  <a:off x="4991188" y="2694813"/>
                  <a:ext cx="468314" cy="655639"/>
                </a:xfrm>
                <a:custGeom>
                  <a:avLst/>
                  <a:gdLst>
                    <a:gd name="T0" fmla="*/ 211 w 211"/>
                    <a:gd name="T1" fmla="*/ 3 h 295"/>
                    <a:gd name="T2" fmla="*/ 205 w 211"/>
                    <a:gd name="T3" fmla="*/ 0 h 295"/>
                    <a:gd name="T4" fmla="*/ 74 w 211"/>
                    <a:gd name="T5" fmla="*/ 178 h 295"/>
                    <a:gd name="T6" fmla="*/ 42 w 211"/>
                    <a:gd name="T7" fmla="*/ 221 h 295"/>
                    <a:gd name="T8" fmla="*/ 38 w 211"/>
                    <a:gd name="T9" fmla="*/ 220 h 295"/>
                    <a:gd name="T10" fmla="*/ 0 w 211"/>
                    <a:gd name="T11" fmla="*/ 258 h 295"/>
                    <a:gd name="T12" fmla="*/ 38 w 211"/>
                    <a:gd name="T13" fmla="*/ 295 h 295"/>
                    <a:gd name="T14" fmla="*/ 75 w 211"/>
                    <a:gd name="T15" fmla="*/ 258 h 295"/>
                    <a:gd name="T16" fmla="*/ 66 w 211"/>
                    <a:gd name="T17" fmla="*/ 233 h 295"/>
                    <a:gd name="T18" fmla="*/ 97 w 211"/>
                    <a:gd name="T19" fmla="*/ 184 h 295"/>
                    <a:gd name="T20" fmla="*/ 211 w 211"/>
                    <a:gd name="T21" fmla="*/ 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5">
                      <a:moveTo>
                        <a:pt x="211" y="3"/>
                      </a:moveTo>
                      <a:cubicBezTo>
                        <a:pt x="209" y="2"/>
                        <a:pt x="207" y="1"/>
                        <a:pt x="205" y="0"/>
                      </a:cubicBezTo>
                      <a:cubicBezTo>
                        <a:pt x="74" y="178"/>
                        <a:pt x="74" y="178"/>
                        <a:pt x="74" y="178"/>
                      </a:cubicBezTo>
                      <a:cubicBezTo>
                        <a:pt x="42" y="221"/>
                        <a:pt x="42" y="221"/>
                        <a:pt x="42" y="221"/>
                      </a:cubicBezTo>
                      <a:cubicBezTo>
                        <a:pt x="41" y="220"/>
                        <a:pt x="39" y="220"/>
                        <a:pt x="38" y="220"/>
                      </a:cubicBezTo>
                      <a:cubicBezTo>
                        <a:pt x="17" y="220"/>
                        <a:pt x="0" y="237"/>
                        <a:pt x="0" y="258"/>
                      </a:cubicBezTo>
                      <a:cubicBezTo>
                        <a:pt x="0" y="278"/>
                        <a:pt x="17" y="295"/>
                        <a:pt x="38" y="295"/>
                      </a:cubicBezTo>
                      <a:cubicBezTo>
                        <a:pt x="58" y="295"/>
                        <a:pt x="75" y="278"/>
                        <a:pt x="75" y="258"/>
                      </a:cubicBezTo>
                      <a:cubicBezTo>
                        <a:pt x="75" y="248"/>
                        <a:pt x="72" y="240"/>
                        <a:pt x="66" y="233"/>
                      </a:cubicBezTo>
                      <a:cubicBezTo>
                        <a:pt x="97" y="184"/>
                        <a:pt x="97" y="184"/>
                        <a:pt x="97" y="184"/>
                      </a:cubicBezTo>
                      <a:lnTo>
                        <a:pt x="211" y="3"/>
                      </a:lnTo>
                      <a:close/>
                    </a:path>
                  </a:pathLst>
                </a:custGeom>
                <a:solidFill>
                  <a:schemeClr val="tx1"/>
                </a:solidFill>
                <a:ln w="3175">
                  <a:solidFill>
                    <a:srgbClr val="FFFFFF"/>
                  </a:solidFill>
                </a:ln>
              </p:spPr>
              <p:txBody>
                <a:bodyPr vert="horz" wrap="square" lIns="95105" tIns="47552" rIns="95105" bIns="47552"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061">
                    <a:defRPr/>
                  </a:pPr>
                  <a:endParaRPr lang="en-US" sz="2400" kern="0">
                    <a:solidFill>
                      <a:sysClr val="windowText" lastClr="000000"/>
                    </a:solidFill>
                    <a:latin typeface="Gill Sans MT" panose="020B0502020104020203" pitchFamily="34" charset="0"/>
                  </a:endParaRPr>
                </a:p>
              </p:txBody>
            </p:sp>
          </p:grpSp>
        </p:grpSp>
        <p:sp>
          <p:nvSpPr>
            <p:cNvPr id="48" name="Arrow: Bent 498">
              <a:extLst>
                <a:ext uri="{FF2B5EF4-FFF2-40B4-BE49-F238E27FC236}">
                  <a16:creationId xmlns:a16="http://schemas.microsoft.com/office/drawing/2014/main" id="{5DFA6C0E-9499-412B-933C-D541B31C5DF6}"/>
                </a:ext>
              </a:extLst>
            </p:cNvPr>
            <p:cNvSpPr/>
            <p:nvPr/>
          </p:nvSpPr>
          <p:spPr bwMode="auto">
            <a:xfrm rot="16200000">
              <a:off x="557622" y="5116363"/>
              <a:ext cx="561890" cy="643038"/>
            </a:xfrm>
            <a:prstGeom prst="bentArrow">
              <a:avLst>
                <a:gd name="adj1" fmla="val 25000"/>
                <a:gd name="adj2" fmla="val 0"/>
                <a:gd name="adj3" fmla="val 25000"/>
                <a:gd name="adj4" fmla="val 27215"/>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49" name="Group 48">
              <a:extLst>
                <a:ext uri="{FF2B5EF4-FFF2-40B4-BE49-F238E27FC236}">
                  <a16:creationId xmlns:a16="http://schemas.microsoft.com/office/drawing/2014/main" id="{FD541982-FD69-4C68-8DA0-AEF8E53929A8}"/>
                </a:ext>
              </a:extLst>
            </p:cNvPr>
            <p:cNvGrpSpPr/>
            <p:nvPr/>
          </p:nvGrpSpPr>
          <p:grpSpPr>
            <a:xfrm>
              <a:off x="1158707" y="5572069"/>
              <a:ext cx="316805" cy="316806"/>
              <a:chOff x="1506796" y="5819131"/>
              <a:chExt cx="316845" cy="316846"/>
            </a:xfrm>
          </p:grpSpPr>
          <p:sp>
            <p:nvSpPr>
              <p:cNvPr id="50" name="Oval 49">
                <a:extLst>
                  <a:ext uri="{FF2B5EF4-FFF2-40B4-BE49-F238E27FC236}">
                    <a16:creationId xmlns:a16="http://schemas.microsoft.com/office/drawing/2014/main" id="{41812F59-A511-4F07-99CF-1885AE36CAAF}"/>
                  </a:ext>
                </a:extLst>
              </p:cNvPr>
              <p:cNvSpPr/>
              <p:nvPr/>
            </p:nvSpPr>
            <p:spPr bwMode="auto">
              <a:xfrm>
                <a:off x="1506796" y="5819131"/>
                <a:ext cx="316845" cy="316846"/>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51" name="Group 50">
                <a:extLst>
                  <a:ext uri="{FF2B5EF4-FFF2-40B4-BE49-F238E27FC236}">
                    <a16:creationId xmlns:a16="http://schemas.microsoft.com/office/drawing/2014/main" id="{5C7491BC-F990-469F-A073-3124F35FE1B0}"/>
                  </a:ext>
                </a:extLst>
              </p:cNvPr>
              <p:cNvGrpSpPr/>
              <p:nvPr/>
            </p:nvGrpSpPr>
            <p:grpSpPr>
              <a:xfrm>
                <a:off x="1547599" y="5883518"/>
                <a:ext cx="236619" cy="198132"/>
                <a:chOff x="-2530484" y="585787"/>
                <a:chExt cx="1119191" cy="911228"/>
              </a:xfrm>
              <a:solidFill>
                <a:srgbClr val="0072C6"/>
              </a:solidFill>
            </p:grpSpPr>
            <p:sp>
              <p:nvSpPr>
                <p:cNvPr id="52" name="Freeform 77">
                  <a:extLst>
                    <a:ext uri="{FF2B5EF4-FFF2-40B4-BE49-F238E27FC236}">
                      <a16:creationId xmlns:a16="http://schemas.microsoft.com/office/drawing/2014/main" id="{2BB1C4E9-CCA6-4E1D-894B-2086F8AF9E6D}"/>
                    </a:ext>
                  </a:extLst>
                </p:cNvPr>
                <p:cNvSpPr>
                  <a:spLocks noEditPoints="1"/>
                </p:cNvSpPr>
                <p:nvPr/>
              </p:nvSpPr>
              <p:spPr bwMode="auto">
                <a:xfrm>
                  <a:off x="-2530484" y="585787"/>
                  <a:ext cx="1119191"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3" name="Freeform 78">
                  <a:extLst>
                    <a:ext uri="{FF2B5EF4-FFF2-40B4-BE49-F238E27FC236}">
                      <a16:creationId xmlns:a16="http://schemas.microsoft.com/office/drawing/2014/main" id="{8C657A17-55B3-4CEA-A80E-437DE112A452}"/>
                    </a:ext>
                  </a:extLst>
                </p:cNvPr>
                <p:cNvSpPr>
                  <a:spLocks/>
                </p:cNvSpPr>
                <p:nvPr/>
              </p:nvSpPr>
              <p:spPr bwMode="auto">
                <a:xfrm>
                  <a:off x="-2212985" y="1241428"/>
                  <a:ext cx="514350" cy="255587"/>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4" name="Freeform 79">
                  <a:extLst>
                    <a:ext uri="{FF2B5EF4-FFF2-40B4-BE49-F238E27FC236}">
                      <a16:creationId xmlns:a16="http://schemas.microsoft.com/office/drawing/2014/main" id="{93F07D2E-40D5-4A94-A9C9-E54CDF0C7D24}"/>
                    </a:ext>
                  </a:extLst>
                </p:cNvPr>
                <p:cNvSpPr>
                  <a:spLocks/>
                </p:cNvSpPr>
                <p:nvPr/>
              </p:nvSpPr>
              <p:spPr bwMode="auto">
                <a:xfrm>
                  <a:off x="-1876433" y="752475"/>
                  <a:ext cx="268289" cy="269876"/>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5" name="Freeform 80">
                  <a:extLst>
                    <a:ext uri="{FF2B5EF4-FFF2-40B4-BE49-F238E27FC236}">
                      <a16:creationId xmlns:a16="http://schemas.microsoft.com/office/drawing/2014/main" id="{7A6C853A-B968-4F45-BF45-6727267A2866}"/>
                    </a:ext>
                  </a:extLst>
                </p:cNvPr>
                <p:cNvSpPr>
                  <a:spLocks/>
                </p:cNvSpPr>
                <p:nvPr/>
              </p:nvSpPr>
              <p:spPr bwMode="auto">
                <a:xfrm>
                  <a:off x="-2349507" y="752475"/>
                  <a:ext cx="393701" cy="314327"/>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6" name="Freeform 81">
                  <a:extLst>
                    <a:ext uri="{FF2B5EF4-FFF2-40B4-BE49-F238E27FC236}">
                      <a16:creationId xmlns:a16="http://schemas.microsoft.com/office/drawing/2014/main" id="{E8956B40-2204-429A-ADB8-A4C5BA19AEBE}"/>
                    </a:ext>
                  </a:extLst>
                </p:cNvPr>
                <p:cNvSpPr>
                  <a:spLocks/>
                </p:cNvSpPr>
                <p:nvPr/>
              </p:nvSpPr>
              <p:spPr bwMode="auto">
                <a:xfrm>
                  <a:off x="-2027251" y="736602"/>
                  <a:ext cx="22224"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7" name="Freeform 82">
                  <a:extLst>
                    <a:ext uri="{FF2B5EF4-FFF2-40B4-BE49-F238E27FC236}">
                      <a16:creationId xmlns:a16="http://schemas.microsoft.com/office/drawing/2014/main" id="{F9E12BE5-D526-4497-B984-ABA202491AE1}"/>
                    </a:ext>
                  </a:extLst>
                </p:cNvPr>
                <p:cNvSpPr>
                  <a:spLocks/>
                </p:cNvSpPr>
                <p:nvPr/>
              </p:nvSpPr>
              <p:spPr bwMode="auto">
                <a:xfrm>
                  <a:off x="-2087565" y="798514"/>
                  <a:ext cx="22224"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grpSp>
      <p:grpSp>
        <p:nvGrpSpPr>
          <p:cNvPr id="65" name="Group 64">
            <a:extLst>
              <a:ext uri="{FF2B5EF4-FFF2-40B4-BE49-F238E27FC236}">
                <a16:creationId xmlns:a16="http://schemas.microsoft.com/office/drawing/2014/main" id="{5CA68131-CC85-4ADB-A125-E932F2F1FF44}"/>
              </a:ext>
            </a:extLst>
          </p:cNvPr>
          <p:cNvGrpSpPr/>
          <p:nvPr/>
        </p:nvGrpSpPr>
        <p:grpSpPr>
          <a:xfrm>
            <a:off x="4937369" y="1958193"/>
            <a:ext cx="7214581" cy="4459790"/>
            <a:chOff x="5434031" y="1757542"/>
            <a:chExt cx="7028662" cy="4427127"/>
          </a:xfrm>
        </p:grpSpPr>
        <p:sp>
          <p:nvSpPr>
            <p:cNvPr id="63" name="Rectangle 62">
              <a:extLst>
                <a:ext uri="{FF2B5EF4-FFF2-40B4-BE49-F238E27FC236}">
                  <a16:creationId xmlns:a16="http://schemas.microsoft.com/office/drawing/2014/main" id="{A4AA81FB-E904-4D17-B584-2A22F6A6624E}"/>
                </a:ext>
              </a:extLst>
            </p:cNvPr>
            <p:cNvSpPr/>
            <p:nvPr/>
          </p:nvSpPr>
          <p:spPr>
            <a:xfrm>
              <a:off x="6186949" y="1757542"/>
              <a:ext cx="6275744" cy="4427127"/>
            </a:xfrm>
            <a:prstGeom prst="rect">
              <a:avLst/>
            </a:prstGeom>
            <a:solidFill>
              <a:srgbClr val="12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520C6DD-030C-4F28-A927-0AA2864DFE09}"/>
                </a:ext>
              </a:extLst>
            </p:cNvPr>
            <p:cNvSpPr/>
            <p:nvPr/>
          </p:nvSpPr>
          <p:spPr>
            <a:xfrm>
              <a:off x="5434031" y="1757542"/>
              <a:ext cx="760293" cy="4427127"/>
            </a:xfrm>
            <a:prstGeom prst="rect">
              <a:avLst/>
            </a:prstGeom>
            <a:solidFill>
              <a:srgbClr val="24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0CB54D1-DB3D-41D1-8F82-4C1EBCF80DB9}"/>
                </a:ext>
              </a:extLst>
            </p:cNvPr>
            <p:cNvPicPr>
              <a:picLocks noChangeAspect="1"/>
            </p:cNvPicPr>
            <p:nvPr/>
          </p:nvPicPr>
          <p:blipFill>
            <a:blip r:embed="rId3"/>
            <a:stretch>
              <a:fillRect/>
            </a:stretch>
          </p:blipFill>
          <p:spPr>
            <a:xfrm>
              <a:off x="5437018" y="1757542"/>
              <a:ext cx="6754982" cy="3804316"/>
            </a:xfrm>
            <a:prstGeom prst="rect">
              <a:avLst/>
            </a:prstGeom>
          </p:spPr>
        </p:pic>
      </p:grpSp>
      <p:sp>
        <p:nvSpPr>
          <p:cNvPr id="68" name="Rectangle 67">
            <a:extLst>
              <a:ext uri="{FF2B5EF4-FFF2-40B4-BE49-F238E27FC236}">
                <a16:creationId xmlns:a16="http://schemas.microsoft.com/office/drawing/2014/main" id="{142C75FB-6543-4EEF-BBD6-AECDD5E35BB6}"/>
              </a:ext>
            </a:extLst>
          </p:cNvPr>
          <p:cNvSpPr/>
          <p:nvPr/>
        </p:nvSpPr>
        <p:spPr>
          <a:xfrm>
            <a:off x="1576395" y="4115972"/>
            <a:ext cx="2659061"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dirty="0">
                <a:latin typeface="Gill Sans MT" panose="020B0502020104020203" pitchFamily="34" charset="0"/>
                <a:cs typeface="Segoe UI" panose="020B0502040204020203" pitchFamily="34" charset="0"/>
              </a:rPr>
              <a:t>Dashboards, Visualization </a:t>
            </a:r>
            <a:r>
              <a:rPr lang="en-US" sz="1400" kern="0" spc="-30" dirty="0">
                <a:solidFill>
                  <a:schemeClr val="bg1"/>
                </a:solidFill>
                <a:latin typeface="Gill Sans MT" panose="020B0502020104020203" pitchFamily="34" charset="0"/>
                <a:cs typeface="Segoe UI" panose="020B0502040204020203" pitchFamily="34" charset="0"/>
              </a:rPr>
              <a:t>&amp; Insights</a:t>
            </a:r>
          </a:p>
        </p:txBody>
      </p:sp>
    </p:spTree>
    <p:extLst>
      <p:ext uri="{BB962C8B-B14F-4D97-AF65-F5344CB8AC3E}">
        <p14:creationId xmlns:p14="http://schemas.microsoft.com/office/powerpoint/2010/main" val="61942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p14="http://schemas.microsoft.com/office/powerpoint/2010/main" xmlns:a16="http://schemas.microsoft.com/office/drawing/2014/main"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6DD3F-EBF8-4FBB-B020-87013FAF98C6}"/>
              </a:ext>
            </a:extLst>
          </p:cNvPr>
          <p:cNvSpPr>
            <a:spLocks noGrp="1"/>
          </p:cNvSpPr>
          <p:nvPr>
            <p:ph sz="quarter" idx="14"/>
          </p:nvPr>
        </p:nvSpPr>
        <p:spPr/>
        <p:txBody>
          <a:bodyPr/>
          <a:lstStyle/>
          <a:p>
            <a:r>
              <a:rPr lang="en-US" dirty="0"/>
              <a:t>Azure IoT solution accelerators</a:t>
            </a:r>
          </a:p>
        </p:txBody>
      </p:sp>
      <p:pic>
        <p:nvPicPr>
          <p:cNvPr id="8194" name="Picture 2">
            <a:extLst>
              <a:ext uri="{FF2B5EF4-FFF2-40B4-BE49-F238E27FC236}">
                <a16:creationId xmlns:a16="http://schemas.microsoft.com/office/drawing/2014/main" id="{3345F299-0876-49FC-A77B-0A9674E36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63"/>
          <a:stretch/>
        </p:blipFill>
        <p:spPr bwMode="auto">
          <a:xfrm>
            <a:off x="1354138" y="1440878"/>
            <a:ext cx="9483725" cy="64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4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6DD3F-EBF8-4FBB-B020-87013FAF98C6}"/>
              </a:ext>
            </a:extLst>
          </p:cNvPr>
          <p:cNvSpPr>
            <a:spLocks noGrp="1"/>
          </p:cNvSpPr>
          <p:nvPr>
            <p:ph sz="quarter" idx="14"/>
          </p:nvPr>
        </p:nvSpPr>
        <p:spPr/>
        <p:txBody>
          <a:bodyPr/>
          <a:lstStyle/>
          <a:p>
            <a:endParaRPr lang="en-US"/>
          </a:p>
        </p:txBody>
      </p:sp>
      <p:pic>
        <p:nvPicPr>
          <p:cNvPr id="8194" name="Picture 2">
            <a:extLst>
              <a:ext uri="{FF2B5EF4-FFF2-40B4-BE49-F238E27FC236}">
                <a16:creationId xmlns:a16="http://schemas.microsoft.com/office/drawing/2014/main" id="{3345F299-0876-49FC-A77B-0A9674E36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94" t="45633" r="18303" b="9078"/>
          <a:stretch/>
        </p:blipFill>
        <p:spPr bwMode="auto">
          <a:xfrm>
            <a:off x="0" y="438912"/>
            <a:ext cx="12192000" cy="64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6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4763F-F406-40BB-8133-782A98FD7599}"/>
              </a:ext>
            </a:extLst>
          </p:cNvPr>
          <p:cNvSpPr>
            <a:spLocks noGrp="1"/>
          </p:cNvSpPr>
          <p:nvPr>
            <p:ph sz="quarter" idx="14"/>
          </p:nvPr>
        </p:nvSpPr>
        <p:spPr/>
        <p:txBody>
          <a:bodyPr/>
          <a:lstStyle/>
          <a:p>
            <a:r>
              <a:rPr lang="en-US" dirty="0"/>
              <a:t>IoT by Gartner 2020</a:t>
            </a:r>
          </a:p>
        </p:txBody>
      </p:sp>
      <p:pic>
        <p:nvPicPr>
          <p:cNvPr id="3" name="Picture 2">
            <a:extLst>
              <a:ext uri="{FF2B5EF4-FFF2-40B4-BE49-F238E27FC236}">
                <a16:creationId xmlns:a16="http://schemas.microsoft.com/office/drawing/2014/main" id="{0E130C5C-53A7-4C51-B878-4F5EE8417F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7658" r="95495">
                        <a14:foregroundMark x1="21847" y1="22133" x2="21847" y2="22133"/>
                        <a14:foregroundMark x1="13851" y1="42400" x2="13851" y2="42400"/>
                        <a14:foregroundMark x1="17568" y1="53600" x2="17568" y2="53600"/>
                        <a14:foregroundMark x1="13964" y1="44800" x2="19932" y2="55733"/>
                        <a14:foregroundMark x1="19932" y1="55733" x2="13964" y2="45867"/>
                        <a14:foregroundMark x1="9459" y1="30400" x2="9459" y2="30400"/>
                        <a14:foregroundMark x1="8784" y1="31733" x2="8784" y2="31733"/>
                        <a14:foregroundMark x1="34122" y1="30933" x2="34122" y2="30933"/>
                        <a14:foregroundMark x1="32095" y1="64800" x2="32095" y2="64800"/>
                        <a14:foregroundMark x1="27477" y1="36267" x2="27473" y2="36566"/>
                        <a14:foregroundMark x1="28413" y1="63057" x2="29505" y2="71200"/>
                        <a14:foregroundMark x1="29505" y1="71200" x2="29798" y2="71048"/>
                        <a14:foregroundMark x1="35838" y1="52533" x2="35698" y2="50133"/>
                        <a14:foregroundMark x1="35698" y1="50133" x2="30293" y2="37333"/>
                        <a14:foregroundMark x1="30293" y1="37333" x2="29035" y2="37120"/>
                        <a14:foregroundMark x1="29730" y1="39200" x2="35135" y2="51200"/>
                        <a14:foregroundMark x1="35135" y1="51200" x2="35206" y2="52533"/>
                        <a14:foregroundMark x1="27365" y1="37333" x2="26126" y2="54667"/>
                        <a14:foregroundMark x1="26126" y1="54667" x2="27928" y2="72000"/>
                        <a14:foregroundMark x1="27928" y1="72000" x2="35586" y2="70667"/>
                        <a14:foregroundMark x1="35586" y1="70667" x2="37050" y2="53067"/>
                        <a14:foregroundMark x1="37050" y1="53067" x2="35923" y2="35467"/>
                        <a14:foregroundMark x1="35923" y1="35467" x2="28378" y2="36000"/>
                        <a14:foregroundMark x1="28378" y1="36000" x2="26689" y2="37600"/>
                        <a14:foregroundMark x1="35360" y1="56000" x2="35360" y2="56000"/>
                        <a14:foregroundMark x1="34009" y1="50933" x2="34234" y2="69333"/>
                        <a14:foregroundMark x1="34234" y1="69333" x2="36824" y2="52800"/>
                        <a14:foregroundMark x1="36824" y1="52800" x2="33671" y2="50933"/>
                        <a14:foregroundMark x1="24662" y1="75733" x2="24662" y2="75733"/>
                        <a14:foregroundMark x1="16329" y1="79467" x2="16329" y2="79467"/>
                        <a14:foregroundMark x1="7770" y1="76800" x2="39414" y2="77600"/>
                        <a14:foregroundMark x1="47860" y1="33333" x2="47860" y2="33333"/>
                        <a14:foregroundMark x1="50788" y1="36267" x2="50788" y2="36267"/>
                        <a14:foregroundMark x1="47410" y1="36000" x2="60248" y2="33333"/>
                        <a14:foregroundMark x1="60248" y1="33333" x2="77252" y2="36267"/>
                        <a14:foregroundMark x1="77252" y1="36267" x2="85023" y2="36000"/>
                        <a14:foregroundMark x1="85023" y1="36000" x2="87162" y2="36000"/>
                        <a14:foregroundMark x1="46509" y1="49600" x2="64302" y2="51467"/>
                        <a14:foregroundMark x1="64302" y1="51467" x2="86374" y2="48267"/>
                        <a14:foregroundMark x1="46847" y1="65333" x2="65315" y2="61333"/>
                        <a14:foregroundMark x1="65315" y1="61333" x2="89414" y2="64800"/>
                        <a14:foregroundMark x1="46959" y1="78400" x2="65991" y2="80533"/>
                        <a14:foregroundMark x1="65991" y1="80533" x2="83108" y2="78133"/>
                        <a14:foregroundMark x1="83108" y1="78133" x2="91216" y2="79200"/>
                        <a14:foregroundMark x1="91216" y1="79200" x2="95495" y2="78400"/>
                        <a14:foregroundMark x1="46509" y1="31467" x2="51802" y2="39467"/>
                        <a14:foregroundMark x1="46959" y1="45867" x2="55180" y2="46133"/>
                        <a14:foregroundMark x1="55180" y1="46133" x2="55518" y2="46667"/>
                        <a14:backgroundMark x1="36374" y1="56000" x2="36374" y2="66635"/>
                        <a14:backgroundMark x1="35278" y1="71865" x2="36486" y2="72267"/>
                      </a14:backgroundRemoval>
                    </a14:imgEffect>
                  </a14:imgLayer>
                </a14:imgProps>
              </a:ext>
            </a:extLst>
          </a:blip>
          <a:stretch>
            <a:fillRect/>
          </a:stretch>
        </p:blipFill>
        <p:spPr>
          <a:xfrm>
            <a:off x="5926078" y="291350"/>
            <a:ext cx="5165140" cy="2181225"/>
          </a:xfrm>
          <a:prstGeom prst="rect">
            <a:avLst/>
          </a:prstGeom>
        </p:spPr>
      </p:pic>
      <p:pic>
        <p:nvPicPr>
          <p:cNvPr id="4" name="Picture 3">
            <a:extLst>
              <a:ext uri="{FF2B5EF4-FFF2-40B4-BE49-F238E27FC236}">
                <a16:creationId xmlns:a16="http://schemas.microsoft.com/office/drawing/2014/main" id="{E3CF3FE1-EA66-4812-B9E9-3D47540DEFF7}"/>
              </a:ext>
            </a:extLst>
          </p:cNvPr>
          <p:cNvPicPr>
            <a:picLocks noChangeAspect="1"/>
          </p:cNvPicPr>
          <p:nvPr/>
        </p:nvPicPr>
        <p:blipFill>
          <a:blip r:embed="rId5"/>
          <a:stretch>
            <a:fillRect/>
          </a:stretch>
        </p:blipFill>
        <p:spPr>
          <a:xfrm>
            <a:off x="547688" y="1633538"/>
            <a:ext cx="5185560" cy="1678074"/>
          </a:xfrm>
          <a:prstGeom prst="rect">
            <a:avLst/>
          </a:prstGeom>
        </p:spPr>
      </p:pic>
      <p:pic>
        <p:nvPicPr>
          <p:cNvPr id="5" name="Picture 4">
            <a:extLst>
              <a:ext uri="{FF2B5EF4-FFF2-40B4-BE49-F238E27FC236}">
                <a16:creationId xmlns:a16="http://schemas.microsoft.com/office/drawing/2014/main" id="{1EB96130-E38B-460A-A71C-D2785AFC7156}"/>
              </a:ext>
            </a:extLst>
          </p:cNvPr>
          <p:cNvPicPr>
            <a:picLocks noChangeAspect="1"/>
          </p:cNvPicPr>
          <p:nvPr/>
        </p:nvPicPr>
        <p:blipFill>
          <a:blip r:embed="rId6"/>
          <a:stretch>
            <a:fillRect/>
          </a:stretch>
        </p:blipFill>
        <p:spPr>
          <a:xfrm>
            <a:off x="596820" y="3546389"/>
            <a:ext cx="5495925" cy="2181225"/>
          </a:xfrm>
          <a:prstGeom prst="rect">
            <a:avLst/>
          </a:prstGeom>
        </p:spPr>
      </p:pic>
      <p:pic>
        <p:nvPicPr>
          <p:cNvPr id="6" name="Picture 5">
            <a:extLst>
              <a:ext uri="{FF2B5EF4-FFF2-40B4-BE49-F238E27FC236}">
                <a16:creationId xmlns:a16="http://schemas.microsoft.com/office/drawing/2014/main" id="{64B4E958-1924-4E29-B655-63565E356CC9}"/>
              </a:ext>
            </a:extLst>
          </p:cNvPr>
          <p:cNvPicPr>
            <a:picLocks noChangeAspect="1"/>
          </p:cNvPicPr>
          <p:nvPr/>
        </p:nvPicPr>
        <p:blipFill>
          <a:blip r:embed="rId7"/>
          <a:stretch>
            <a:fillRect/>
          </a:stretch>
        </p:blipFill>
        <p:spPr>
          <a:xfrm>
            <a:off x="6016695" y="2296092"/>
            <a:ext cx="4428951" cy="3431522"/>
          </a:xfrm>
          <a:prstGeom prst="rect">
            <a:avLst/>
          </a:prstGeom>
        </p:spPr>
      </p:pic>
      <p:sp>
        <p:nvSpPr>
          <p:cNvPr id="7" name="TextBox 6">
            <a:extLst>
              <a:ext uri="{FF2B5EF4-FFF2-40B4-BE49-F238E27FC236}">
                <a16:creationId xmlns:a16="http://schemas.microsoft.com/office/drawing/2014/main" id="{ADE1310B-2D0D-44CB-8720-3784C914E0C3}"/>
              </a:ext>
            </a:extLst>
          </p:cNvPr>
          <p:cNvSpPr txBox="1"/>
          <p:nvPr/>
        </p:nvSpPr>
        <p:spPr>
          <a:xfrm>
            <a:off x="9911706" y="3311612"/>
            <a:ext cx="1683474" cy="1200329"/>
          </a:xfrm>
          <a:prstGeom prst="rect">
            <a:avLst/>
          </a:prstGeom>
          <a:noFill/>
        </p:spPr>
        <p:txBody>
          <a:bodyPr wrap="none" rtlCol="0">
            <a:spAutoFit/>
          </a:bodyPr>
          <a:lstStyle/>
          <a:p>
            <a:pPr algn="ctr"/>
            <a:r>
              <a:rPr lang="en-US" sz="3600" b="1" dirty="0"/>
              <a:t>26</a:t>
            </a:r>
            <a:br>
              <a:rPr lang="en-US" sz="3600" b="1" dirty="0"/>
            </a:br>
            <a:r>
              <a:rPr lang="en-US" sz="3600" dirty="0"/>
              <a:t>billions</a:t>
            </a:r>
          </a:p>
        </p:txBody>
      </p:sp>
    </p:spTree>
    <p:extLst>
      <p:ext uri="{BB962C8B-B14F-4D97-AF65-F5344CB8AC3E}">
        <p14:creationId xmlns:p14="http://schemas.microsoft.com/office/powerpoint/2010/main" val="7788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3C551592-811E-46C6-B185-72E85E53058A}"/>
              </a:ext>
            </a:extLst>
          </p:cNvPr>
          <p:cNvSpPr>
            <a:spLocks noGrp="1"/>
          </p:cNvSpPr>
          <p:nvPr>
            <p:ph sz="quarter" idx="14"/>
          </p:nvPr>
        </p:nvSpPr>
        <p:spPr/>
        <p:txBody>
          <a:bodyPr/>
          <a:lstStyle/>
          <a:p>
            <a:r>
              <a:rPr lang="en-US" dirty="0"/>
              <a:t>Azure IoT Central</a:t>
            </a:r>
          </a:p>
        </p:txBody>
      </p:sp>
      <p:sp>
        <p:nvSpPr>
          <p:cNvPr id="4" name="Freeform 128">
            <a:extLst>
              <a:ext uri="{FF2B5EF4-FFF2-40B4-BE49-F238E27FC236}">
                <a16:creationId xmlns:a16="http://schemas.microsoft.com/office/drawing/2014/main" id="{A3C9797C-4151-4B8C-9F4C-841260930D6A}"/>
              </a:ext>
            </a:extLst>
          </p:cNvPr>
          <p:cNvSpPr>
            <a:spLocks noEditPoints="1"/>
          </p:cNvSpPr>
          <p:nvPr/>
        </p:nvSpPr>
        <p:spPr bwMode="auto">
          <a:xfrm>
            <a:off x="879902" y="2282294"/>
            <a:ext cx="546981" cy="349201"/>
          </a:xfrm>
          <a:custGeom>
            <a:avLst/>
            <a:gdLst>
              <a:gd name="T0" fmla="*/ 9590 w 15821"/>
              <a:gd name="T1" fmla="*/ 2934 h 10024"/>
              <a:gd name="T2" fmla="*/ 10601 w 15821"/>
              <a:gd name="T3" fmla="*/ 3946 h 10024"/>
              <a:gd name="T4" fmla="*/ 9590 w 15821"/>
              <a:gd name="T5" fmla="*/ 4957 h 10024"/>
              <a:gd name="T6" fmla="*/ 9078 w 15821"/>
              <a:gd name="T7" fmla="*/ 4817 h 10024"/>
              <a:gd name="T8" fmla="*/ 7329 w 15821"/>
              <a:gd name="T9" fmla="*/ 6782 h 10024"/>
              <a:gd name="T10" fmla="*/ 7372 w 15821"/>
              <a:gd name="T11" fmla="*/ 7072 h 10024"/>
              <a:gd name="T12" fmla="*/ 6361 w 15821"/>
              <a:gd name="T13" fmla="*/ 8083 h 10024"/>
              <a:gd name="T14" fmla="*/ 5349 w 15821"/>
              <a:gd name="T15" fmla="*/ 7072 h 10024"/>
              <a:gd name="T16" fmla="*/ 5370 w 15821"/>
              <a:gd name="T17" fmla="*/ 6869 h 10024"/>
              <a:gd name="T18" fmla="*/ 2767 w 15821"/>
              <a:gd name="T19" fmla="*/ 5302 h 10024"/>
              <a:gd name="T20" fmla="*/ 2166 w 15821"/>
              <a:gd name="T21" fmla="*/ 5607 h 10024"/>
              <a:gd name="T22" fmla="*/ 1529 w 15821"/>
              <a:gd name="T23" fmla="*/ 8144 h 10024"/>
              <a:gd name="T24" fmla="*/ 2023 w 15821"/>
              <a:gd name="T25" fmla="*/ 9012 h 10024"/>
              <a:gd name="T26" fmla="*/ 1012 w 15821"/>
              <a:gd name="T27" fmla="*/ 10024 h 10024"/>
              <a:gd name="T28" fmla="*/ 0 w 15821"/>
              <a:gd name="T29" fmla="*/ 9012 h 10024"/>
              <a:gd name="T30" fmla="*/ 940 w 15821"/>
              <a:gd name="T31" fmla="*/ 8005 h 10024"/>
              <a:gd name="T32" fmla="*/ 1569 w 15821"/>
              <a:gd name="T33" fmla="*/ 5500 h 10024"/>
              <a:gd name="T34" fmla="*/ 1026 w 15821"/>
              <a:gd name="T35" fmla="*/ 4605 h 10024"/>
              <a:gd name="T36" fmla="*/ 2037 w 15821"/>
              <a:gd name="T37" fmla="*/ 3594 h 10024"/>
              <a:gd name="T38" fmla="*/ 3049 w 15821"/>
              <a:gd name="T39" fmla="*/ 4605 h 10024"/>
              <a:gd name="T40" fmla="*/ 3036 w 15821"/>
              <a:gd name="T41" fmla="*/ 4758 h 10024"/>
              <a:gd name="T42" fmla="*/ 5666 w 15821"/>
              <a:gd name="T43" fmla="*/ 6340 h 10024"/>
              <a:gd name="T44" fmla="*/ 6361 w 15821"/>
              <a:gd name="T45" fmla="*/ 6061 h 10024"/>
              <a:gd name="T46" fmla="*/ 6973 w 15821"/>
              <a:gd name="T47" fmla="*/ 6272 h 10024"/>
              <a:gd name="T48" fmla="*/ 8670 w 15821"/>
              <a:gd name="T49" fmla="*/ 4364 h 10024"/>
              <a:gd name="T50" fmla="*/ 8578 w 15821"/>
              <a:gd name="T51" fmla="*/ 3946 h 10024"/>
              <a:gd name="T52" fmla="*/ 9590 w 15821"/>
              <a:gd name="T53" fmla="*/ 2934 h 10024"/>
              <a:gd name="T54" fmla="*/ 10634 w 15821"/>
              <a:gd name="T55" fmla="*/ 2877 h 10024"/>
              <a:gd name="T56" fmla="*/ 10922 w 15821"/>
              <a:gd name="T57" fmla="*/ 3409 h 10024"/>
              <a:gd name="T58" fmla="*/ 10687 w 15821"/>
              <a:gd name="T59" fmla="*/ 3536 h 10024"/>
              <a:gd name="T60" fmla="*/ 10399 w 15821"/>
              <a:gd name="T61" fmla="*/ 3004 h 10024"/>
              <a:gd name="T62" fmla="*/ 10634 w 15821"/>
              <a:gd name="T63" fmla="*/ 2877 h 10024"/>
              <a:gd name="T64" fmla="*/ 11443 w 15821"/>
              <a:gd name="T65" fmla="*/ 2468 h 10024"/>
              <a:gd name="T66" fmla="*/ 11731 w 15821"/>
              <a:gd name="T67" fmla="*/ 3000 h 10024"/>
              <a:gd name="T68" fmla="*/ 11317 w 15821"/>
              <a:gd name="T69" fmla="*/ 3224 h 10024"/>
              <a:gd name="T70" fmla="*/ 11029 w 15821"/>
              <a:gd name="T71" fmla="*/ 2692 h 10024"/>
              <a:gd name="T72" fmla="*/ 11443 w 15821"/>
              <a:gd name="T73" fmla="*/ 2468 h 10024"/>
              <a:gd name="T74" fmla="*/ 12332 w 15821"/>
              <a:gd name="T75" fmla="*/ 1974 h 10024"/>
              <a:gd name="T76" fmla="*/ 12620 w 15821"/>
              <a:gd name="T77" fmla="*/ 2506 h 10024"/>
              <a:gd name="T78" fmla="*/ 12145 w 15821"/>
              <a:gd name="T79" fmla="*/ 2763 h 10024"/>
              <a:gd name="T80" fmla="*/ 11857 w 15821"/>
              <a:gd name="T81" fmla="*/ 2231 h 10024"/>
              <a:gd name="T82" fmla="*/ 12332 w 15821"/>
              <a:gd name="T83" fmla="*/ 1974 h 10024"/>
              <a:gd name="T84" fmla="*/ 13168 w 15821"/>
              <a:gd name="T85" fmla="*/ 1562 h 10024"/>
              <a:gd name="T86" fmla="*/ 13456 w 15821"/>
              <a:gd name="T87" fmla="*/ 2095 h 10024"/>
              <a:gd name="T88" fmla="*/ 12928 w 15821"/>
              <a:gd name="T89" fmla="*/ 2380 h 10024"/>
              <a:gd name="T90" fmla="*/ 12640 w 15821"/>
              <a:gd name="T91" fmla="*/ 1848 h 10024"/>
              <a:gd name="T92" fmla="*/ 13168 w 15821"/>
              <a:gd name="T93" fmla="*/ 1562 h 10024"/>
              <a:gd name="T94" fmla="*/ 14607 w 15821"/>
              <a:gd name="T95" fmla="*/ 607 h 10024"/>
              <a:gd name="T96" fmla="*/ 14000 w 15821"/>
              <a:gd name="T97" fmla="*/ 1214 h 10024"/>
              <a:gd name="T98" fmla="*/ 14607 w 15821"/>
              <a:gd name="T99" fmla="*/ 1820 h 10024"/>
              <a:gd name="T100" fmla="*/ 15214 w 15821"/>
              <a:gd name="T101" fmla="*/ 1214 h 10024"/>
              <a:gd name="T102" fmla="*/ 14607 w 15821"/>
              <a:gd name="T103" fmla="*/ 607 h 10024"/>
              <a:gd name="T104" fmla="*/ 14607 w 15821"/>
              <a:gd name="T105" fmla="*/ 0 h 10024"/>
              <a:gd name="T106" fmla="*/ 15821 w 15821"/>
              <a:gd name="T107" fmla="*/ 1214 h 10024"/>
              <a:gd name="T108" fmla="*/ 14607 w 15821"/>
              <a:gd name="T109" fmla="*/ 2427 h 10024"/>
              <a:gd name="T110" fmla="*/ 13394 w 15821"/>
              <a:gd name="T111" fmla="*/ 1214 h 10024"/>
              <a:gd name="T112" fmla="*/ 14607 w 15821"/>
              <a:gd name="T113" fmla="*/ 0 h 10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21" h="10024">
                <a:moveTo>
                  <a:pt x="9590" y="2934"/>
                </a:moveTo>
                <a:cubicBezTo>
                  <a:pt x="10148" y="2934"/>
                  <a:pt x="10601" y="3387"/>
                  <a:pt x="10601" y="3946"/>
                </a:cubicBezTo>
                <a:cubicBezTo>
                  <a:pt x="10601" y="4504"/>
                  <a:pt x="10148" y="4957"/>
                  <a:pt x="9590" y="4957"/>
                </a:cubicBezTo>
                <a:cubicBezTo>
                  <a:pt x="9403" y="4957"/>
                  <a:pt x="9227" y="4906"/>
                  <a:pt x="9078" y="4817"/>
                </a:cubicBezTo>
                <a:lnTo>
                  <a:pt x="7329" y="6782"/>
                </a:lnTo>
                <a:cubicBezTo>
                  <a:pt x="7357" y="6874"/>
                  <a:pt x="7372" y="6971"/>
                  <a:pt x="7372" y="7072"/>
                </a:cubicBezTo>
                <a:cubicBezTo>
                  <a:pt x="7372" y="7631"/>
                  <a:pt x="6919" y="8083"/>
                  <a:pt x="6361" y="8083"/>
                </a:cubicBezTo>
                <a:cubicBezTo>
                  <a:pt x="5802" y="8083"/>
                  <a:pt x="5349" y="7631"/>
                  <a:pt x="5349" y="7072"/>
                </a:cubicBezTo>
                <a:cubicBezTo>
                  <a:pt x="5349" y="7002"/>
                  <a:pt x="5356" y="6934"/>
                  <a:pt x="5370" y="6869"/>
                </a:cubicBezTo>
                <a:lnTo>
                  <a:pt x="2767" y="5302"/>
                </a:lnTo>
                <a:cubicBezTo>
                  <a:pt x="2612" y="5467"/>
                  <a:pt x="2402" y="5578"/>
                  <a:pt x="2166" y="5607"/>
                </a:cubicBezTo>
                <a:lnTo>
                  <a:pt x="1529" y="8144"/>
                </a:lnTo>
                <a:cubicBezTo>
                  <a:pt x="1825" y="8320"/>
                  <a:pt x="2023" y="8643"/>
                  <a:pt x="2023" y="9012"/>
                </a:cubicBezTo>
                <a:cubicBezTo>
                  <a:pt x="2023" y="9571"/>
                  <a:pt x="1570" y="10024"/>
                  <a:pt x="1012" y="10024"/>
                </a:cubicBezTo>
                <a:cubicBezTo>
                  <a:pt x="453" y="10024"/>
                  <a:pt x="0" y="9571"/>
                  <a:pt x="0" y="9012"/>
                </a:cubicBezTo>
                <a:cubicBezTo>
                  <a:pt x="0" y="8478"/>
                  <a:pt x="415" y="8040"/>
                  <a:pt x="940" y="8005"/>
                </a:cubicBezTo>
                <a:lnTo>
                  <a:pt x="1569" y="5500"/>
                </a:lnTo>
                <a:cubicBezTo>
                  <a:pt x="1246" y="5332"/>
                  <a:pt x="1026" y="4994"/>
                  <a:pt x="1026" y="4605"/>
                </a:cubicBezTo>
                <a:cubicBezTo>
                  <a:pt x="1026" y="4046"/>
                  <a:pt x="1479" y="3594"/>
                  <a:pt x="2037" y="3594"/>
                </a:cubicBezTo>
                <a:cubicBezTo>
                  <a:pt x="2596" y="3594"/>
                  <a:pt x="3049" y="4046"/>
                  <a:pt x="3049" y="4605"/>
                </a:cubicBezTo>
                <a:cubicBezTo>
                  <a:pt x="3049" y="4657"/>
                  <a:pt x="3045" y="4708"/>
                  <a:pt x="3036" y="4758"/>
                </a:cubicBezTo>
                <a:lnTo>
                  <a:pt x="5666" y="6340"/>
                </a:lnTo>
                <a:cubicBezTo>
                  <a:pt x="5846" y="6167"/>
                  <a:pt x="6091" y="6061"/>
                  <a:pt x="6361" y="6061"/>
                </a:cubicBezTo>
                <a:cubicBezTo>
                  <a:pt x="6592" y="6061"/>
                  <a:pt x="6805" y="6138"/>
                  <a:pt x="6973" y="6272"/>
                </a:cubicBezTo>
                <a:lnTo>
                  <a:pt x="8670" y="4364"/>
                </a:lnTo>
                <a:cubicBezTo>
                  <a:pt x="8611" y="4237"/>
                  <a:pt x="8578" y="4095"/>
                  <a:pt x="8578" y="3946"/>
                </a:cubicBezTo>
                <a:cubicBezTo>
                  <a:pt x="8578" y="3387"/>
                  <a:pt x="9031" y="2934"/>
                  <a:pt x="9590" y="2934"/>
                </a:cubicBezTo>
                <a:close/>
                <a:moveTo>
                  <a:pt x="10634" y="2877"/>
                </a:moveTo>
                <a:lnTo>
                  <a:pt x="10922" y="3409"/>
                </a:lnTo>
                <a:lnTo>
                  <a:pt x="10687" y="3536"/>
                </a:lnTo>
                <a:lnTo>
                  <a:pt x="10399" y="3004"/>
                </a:lnTo>
                <a:lnTo>
                  <a:pt x="10634" y="2877"/>
                </a:lnTo>
                <a:close/>
                <a:moveTo>
                  <a:pt x="11443" y="2468"/>
                </a:moveTo>
                <a:lnTo>
                  <a:pt x="11731" y="3000"/>
                </a:lnTo>
                <a:lnTo>
                  <a:pt x="11317" y="3224"/>
                </a:lnTo>
                <a:lnTo>
                  <a:pt x="11029" y="2692"/>
                </a:lnTo>
                <a:lnTo>
                  <a:pt x="11443" y="2468"/>
                </a:lnTo>
                <a:close/>
                <a:moveTo>
                  <a:pt x="12332" y="1974"/>
                </a:moveTo>
                <a:lnTo>
                  <a:pt x="12620" y="2506"/>
                </a:lnTo>
                <a:lnTo>
                  <a:pt x="12145" y="2763"/>
                </a:lnTo>
                <a:lnTo>
                  <a:pt x="11857" y="2231"/>
                </a:lnTo>
                <a:lnTo>
                  <a:pt x="12332" y="1974"/>
                </a:lnTo>
                <a:close/>
                <a:moveTo>
                  <a:pt x="13168" y="1562"/>
                </a:moveTo>
                <a:lnTo>
                  <a:pt x="13456" y="2095"/>
                </a:lnTo>
                <a:lnTo>
                  <a:pt x="12928" y="2380"/>
                </a:lnTo>
                <a:lnTo>
                  <a:pt x="12640" y="1848"/>
                </a:lnTo>
                <a:lnTo>
                  <a:pt x="13168" y="1562"/>
                </a:lnTo>
                <a:close/>
                <a:moveTo>
                  <a:pt x="14607" y="607"/>
                </a:moveTo>
                <a:cubicBezTo>
                  <a:pt x="14272" y="607"/>
                  <a:pt x="14000" y="879"/>
                  <a:pt x="14000" y="1214"/>
                </a:cubicBezTo>
                <a:cubicBezTo>
                  <a:pt x="14000" y="1549"/>
                  <a:pt x="14272" y="1820"/>
                  <a:pt x="14607" y="1820"/>
                </a:cubicBezTo>
                <a:cubicBezTo>
                  <a:pt x="14942" y="1820"/>
                  <a:pt x="15214" y="1549"/>
                  <a:pt x="15214" y="1214"/>
                </a:cubicBezTo>
                <a:cubicBezTo>
                  <a:pt x="15214" y="879"/>
                  <a:pt x="14942" y="607"/>
                  <a:pt x="14607" y="607"/>
                </a:cubicBezTo>
                <a:close/>
                <a:moveTo>
                  <a:pt x="14607" y="0"/>
                </a:moveTo>
                <a:cubicBezTo>
                  <a:pt x="15277" y="0"/>
                  <a:pt x="15821" y="543"/>
                  <a:pt x="15821" y="1214"/>
                </a:cubicBezTo>
                <a:cubicBezTo>
                  <a:pt x="15821" y="1884"/>
                  <a:pt x="15277" y="2427"/>
                  <a:pt x="14607" y="2427"/>
                </a:cubicBezTo>
                <a:cubicBezTo>
                  <a:pt x="13937" y="2427"/>
                  <a:pt x="13394" y="1884"/>
                  <a:pt x="13394" y="1214"/>
                </a:cubicBezTo>
                <a:cubicBezTo>
                  <a:pt x="13394" y="543"/>
                  <a:pt x="13937" y="0"/>
                  <a:pt x="14607" y="0"/>
                </a:cubicBezTo>
                <a:close/>
              </a:path>
            </a:pathLst>
          </a:custGeom>
          <a:solidFill>
            <a:schemeClr val="tx1"/>
          </a:solidFill>
          <a:ln w="0">
            <a:noFill/>
            <a:prstDash val="solid"/>
            <a:round/>
            <a:headEnd/>
            <a:tailEnd/>
          </a:ln>
        </p:spPr>
        <p:txBody>
          <a:bodyPr vert="horz" wrap="square" lIns="91402" tIns="45700" rIns="91402" bIns="4570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000" kern="0">
              <a:solidFill>
                <a:srgbClr val="FFFFFF"/>
              </a:solidFill>
              <a:latin typeface="Gill Sans MT" panose="020B0502020104020203" pitchFamily="34" charset="0"/>
            </a:endParaRPr>
          </a:p>
        </p:txBody>
      </p:sp>
      <p:grpSp>
        <p:nvGrpSpPr>
          <p:cNvPr id="5" name="Group 4">
            <a:extLst>
              <a:ext uri="{FF2B5EF4-FFF2-40B4-BE49-F238E27FC236}">
                <a16:creationId xmlns:a16="http://schemas.microsoft.com/office/drawing/2014/main" id="{B53918FC-D0F4-4400-8299-A17F74BD5739}"/>
              </a:ext>
            </a:extLst>
          </p:cNvPr>
          <p:cNvGrpSpPr/>
          <p:nvPr/>
        </p:nvGrpSpPr>
        <p:grpSpPr>
          <a:xfrm>
            <a:off x="896614" y="2985919"/>
            <a:ext cx="470098" cy="396074"/>
            <a:chOff x="-1220314" y="1214336"/>
            <a:chExt cx="1108076" cy="927100"/>
          </a:xfrm>
          <a:solidFill>
            <a:schemeClr val="tx1"/>
          </a:solidFill>
        </p:grpSpPr>
        <p:sp>
          <p:nvSpPr>
            <p:cNvPr id="6" name="Freeform 172">
              <a:extLst>
                <a:ext uri="{FF2B5EF4-FFF2-40B4-BE49-F238E27FC236}">
                  <a16:creationId xmlns:a16="http://schemas.microsoft.com/office/drawing/2014/main" id="{55F1D869-5F6B-41CF-8610-CAB0FE08B5A3}"/>
                </a:ext>
              </a:extLst>
            </p:cNvPr>
            <p:cNvSpPr>
              <a:spLocks/>
            </p:cNvSpPr>
            <p:nvPr/>
          </p:nvSpPr>
          <p:spPr bwMode="auto">
            <a:xfrm>
              <a:off x="-1096484" y="1214336"/>
              <a:ext cx="860425" cy="927100"/>
            </a:xfrm>
            <a:custGeom>
              <a:avLst/>
              <a:gdLst>
                <a:gd name="T0" fmla="*/ 80 w 227"/>
                <a:gd name="T1" fmla="*/ 0 h 244"/>
                <a:gd name="T2" fmla="*/ 101 w 227"/>
                <a:gd name="T3" fmla="*/ 49 h 244"/>
                <a:gd name="T4" fmla="*/ 101 w 227"/>
                <a:gd name="T5" fmla="*/ 191 h 244"/>
                <a:gd name="T6" fmla="*/ 111 w 227"/>
                <a:gd name="T7" fmla="*/ 214 h 244"/>
                <a:gd name="T8" fmla="*/ 123 w 227"/>
                <a:gd name="T9" fmla="*/ 192 h 244"/>
                <a:gd name="T10" fmla="*/ 124 w 227"/>
                <a:gd name="T11" fmla="*/ 90 h 244"/>
                <a:gd name="T12" fmla="*/ 148 w 227"/>
                <a:gd name="T13" fmla="*/ 57 h 244"/>
                <a:gd name="T14" fmla="*/ 189 w 227"/>
                <a:gd name="T15" fmla="*/ 69 h 244"/>
                <a:gd name="T16" fmla="*/ 196 w 227"/>
                <a:gd name="T17" fmla="*/ 91 h 244"/>
                <a:gd name="T18" fmla="*/ 197 w 227"/>
                <a:gd name="T19" fmla="*/ 131 h 244"/>
                <a:gd name="T20" fmla="*/ 226 w 227"/>
                <a:gd name="T21" fmla="*/ 166 h 244"/>
                <a:gd name="T22" fmla="*/ 227 w 227"/>
                <a:gd name="T23" fmla="*/ 184 h 244"/>
                <a:gd name="T24" fmla="*/ 172 w 227"/>
                <a:gd name="T25" fmla="*/ 148 h 244"/>
                <a:gd name="T26" fmla="*/ 171 w 227"/>
                <a:gd name="T27" fmla="*/ 102 h 244"/>
                <a:gd name="T28" fmla="*/ 165 w 227"/>
                <a:gd name="T29" fmla="*/ 82 h 244"/>
                <a:gd name="T30" fmla="*/ 149 w 227"/>
                <a:gd name="T31" fmla="*/ 104 h 244"/>
                <a:gd name="T32" fmla="*/ 148 w 227"/>
                <a:gd name="T33" fmla="*/ 206 h 244"/>
                <a:gd name="T34" fmla="*/ 123 w 227"/>
                <a:gd name="T35" fmla="*/ 240 h 244"/>
                <a:gd name="T36" fmla="*/ 82 w 227"/>
                <a:gd name="T37" fmla="*/ 225 h 244"/>
                <a:gd name="T38" fmla="*/ 76 w 227"/>
                <a:gd name="T39" fmla="*/ 199 h 244"/>
                <a:gd name="T40" fmla="*/ 75 w 227"/>
                <a:gd name="T41" fmla="*/ 49 h 244"/>
                <a:gd name="T42" fmla="*/ 65 w 227"/>
                <a:gd name="T43" fmla="*/ 26 h 244"/>
                <a:gd name="T44" fmla="*/ 53 w 227"/>
                <a:gd name="T45" fmla="*/ 44 h 244"/>
                <a:gd name="T46" fmla="*/ 52 w 227"/>
                <a:gd name="T47" fmla="*/ 88 h 244"/>
                <a:gd name="T48" fmla="*/ 2 w 227"/>
                <a:gd name="T49" fmla="*/ 125 h 244"/>
                <a:gd name="T50" fmla="*/ 0 w 227"/>
                <a:gd name="T51" fmla="*/ 109 h 244"/>
                <a:gd name="T52" fmla="*/ 27 w 227"/>
                <a:gd name="T53" fmla="*/ 69 h 244"/>
                <a:gd name="T54" fmla="*/ 27 w 227"/>
                <a:gd name="T55" fmla="*/ 49 h 244"/>
                <a:gd name="T56" fmla="*/ 48 w 227"/>
                <a:gd name="T57" fmla="*/ 0 h 244"/>
                <a:gd name="T58" fmla="*/ 80 w 227"/>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44">
                  <a:moveTo>
                    <a:pt x="80" y="0"/>
                  </a:moveTo>
                  <a:cubicBezTo>
                    <a:pt x="97" y="12"/>
                    <a:pt x="101" y="28"/>
                    <a:pt x="101" y="49"/>
                  </a:cubicBezTo>
                  <a:cubicBezTo>
                    <a:pt x="100" y="96"/>
                    <a:pt x="100" y="143"/>
                    <a:pt x="101" y="191"/>
                  </a:cubicBezTo>
                  <a:cubicBezTo>
                    <a:pt x="101" y="200"/>
                    <a:pt x="100" y="210"/>
                    <a:pt x="111" y="214"/>
                  </a:cubicBezTo>
                  <a:cubicBezTo>
                    <a:pt x="124" y="211"/>
                    <a:pt x="123" y="202"/>
                    <a:pt x="123" y="192"/>
                  </a:cubicBezTo>
                  <a:cubicBezTo>
                    <a:pt x="124" y="158"/>
                    <a:pt x="123" y="124"/>
                    <a:pt x="124" y="90"/>
                  </a:cubicBezTo>
                  <a:cubicBezTo>
                    <a:pt x="124" y="74"/>
                    <a:pt x="134" y="61"/>
                    <a:pt x="148" y="57"/>
                  </a:cubicBezTo>
                  <a:cubicBezTo>
                    <a:pt x="163" y="52"/>
                    <a:pt x="180" y="56"/>
                    <a:pt x="189" y="69"/>
                  </a:cubicBezTo>
                  <a:cubicBezTo>
                    <a:pt x="193" y="75"/>
                    <a:pt x="195" y="84"/>
                    <a:pt x="196" y="91"/>
                  </a:cubicBezTo>
                  <a:cubicBezTo>
                    <a:pt x="197" y="104"/>
                    <a:pt x="196" y="118"/>
                    <a:pt x="197" y="131"/>
                  </a:cubicBezTo>
                  <a:cubicBezTo>
                    <a:pt x="197" y="160"/>
                    <a:pt x="197" y="160"/>
                    <a:pt x="226" y="166"/>
                  </a:cubicBezTo>
                  <a:cubicBezTo>
                    <a:pt x="226" y="172"/>
                    <a:pt x="227" y="178"/>
                    <a:pt x="227" y="184"/>
                  </a:cubicBezTo>
                  <a:cubicBezTo>
                    <a:pt x="192" y="195"/>
                    <a:pt x="172" y="181"/>
                    <a:pt x="172" y="148"/>
                  </a:cubicBezTo>
                  <a:cubicBezTo>
                    <a:pt x="171" y="132"/>
                    <a:pt x="172" y="117"/>
                    <a:pt x="171" y="102"/>
                  </a:cubicBezTo>
                  <a:cubicBezTo>
                    <a:pt x="171" y="95"/>
                    <a:pt x="167" y="88"/>
                    <a:pt x="165" y="82"/>
                  </a:cubicBezTo>
                  <a:cubicBezTo>
                    <a:pt x="148" y="84"/>
                    <a:pt x="149" y="94"/>
                    <a:pt x="149" y="104"/>
                  </a:cubicBezTo>
                  <a:cubicBezTo>
                    <a:pt x="148" y="138"/>
                    <a:pt x="149" y="172"/>
                    <a:pt x="148" y="206"/>
                  </a:cubicBezTo>
                  <a:cubicBezTo>
                    <a:pt x="148" y="223"/>
                    <a:pt x="137" y="236"/>
                    <a:pt x="123" y="240"/>
                  </a:cubicBezTo>
                  <a:cubicBezTo>
                    <a:pt x="107" y="244"/>
                    <a:pt x="90" y="239"/>
                    <a:pt x="82" y="225"/>
                  </a:cubicBezTo>
                  <a:cubicBezTo>
                    <a:pt x="78" y="218"/>
                    <a:pt x="76" y="208"/>
                    <a:pt x="76" y="199"/>
                  </a:cubicBezTo>
                  <a:cubicBezTo>
                    <a:pt x="75" y="149"/>
                    <a:pt x="75" y="99"/>
                    <a:pt x="75" y="49"/>
                  </a:cubicBezTo>
                  <a:cubicBezTo>
                    <a:pt x="75" y="40"/>
                    <a:pt x="76" y="30"/>
                    <a:pt x="65" y="26"/>
                  </a:cubicBezTo>
                  <a:cubicBezTo>
                    <a:pt x="54" y="28"/>
                    <a:pt x="53" y="36"/>
                    <a:pt x="53" y="44"/>
                  </a:cubicBezTo>
                  <a:cubicBezTo>
                    <a:pt x="53" y="59"/>
                    <a:pt x="53" y="74"/>
                    <a:pt x="52" y="88"/>
                  </a:cubicBezTo>
                  <a:cubicBezTo>
                    <a:pt x="52" y="119"/>
                    <a:pt x="35" y="132"/>
                    <a:pt x="2" y="125"/>
                  </a:cubicBezTo>
                  <a:cubicBezTo>
                    <a:pt x="1" y="120"/>
                    <a:pt x="1" y="114"/>
                    <a:pt x="0" y="109"/>
                  </a:cubicBezTo>
                  <a:cubicBezTo>
                    <a:pt x="27" y="97"/>
                    <a:pt x="27" y="97"/>
                    <a:pt x="27" y="69"/>
                  </a:cubicBezTo>
                  <a:cubicBezTo>
                    <a:pt x="27" y="62"/>
                    <a:pt x="28" y="55"/>
                    <a:pt x="27" y="49"/>
                  </a:cubicBezTo>
                  <a:cubicBezTo>
                    <a:pt x="25" y="28"/>
                    <a:pt x="31" y="12"/>
                    <a:pt x="48" y="0"/>
                  </a:cubicBezTo>
                  <a:cubicBezTo>
                    <a:pt x="59" y="0"/>
                    <a:pt x="69" y="0"/>
                    <a:pt x="80"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7" name="Freeform 173">
              <a:extLst>
                <a:ext uri="{FF2B5EF4-FFF2-40B4-BE49-F238E27FC236}">
                  <a16:creationId xmlns:a16="http://schemas.microsoft.com/office/drawing/2014/main" id="{26238501-7175-4AFB-9579-6E139DD32E26}"/>
                </a:ext>
              </a:extLst>
            </p:cNvPr>
            <p:cNvSpPr>
              <a:spLocks/>
            </p:cNvSpPr>
            <p:nvPr/>
          </p:nvSpPr>
          <p:spPr bwMode="auto">
            <a:xfrm>
              <a:off x="-197964" y="1792739"/>
              <a:ext cx="85726" cy="171449"/>
            </a:xfrm>
            <a:custGeom>
              <a:avLst/>
              <a:gdLst>
                <a:gd name="T0" fmla="*/ 23 w 23"/>
                <a:gd name="T1" fmla="*/ 26 h 45"/>
                <a:gd name="T2" fmla="*/ 0 w 23"/>
                <a:gd name="T3" fmla="*/ 45 h 45"/>
                <a:gd name="T4" fmla="*/ 0 w 23"/>
                <a:gd name="T5" fmla="*/ 0 h 45"/>
                <a:gd name="T6" fmla="*/ 23 w 23"/>
                <a:gd name="T7" fmla="*/ 18 h 45"/>
                <a:gd name="T8" fmla="*/ 23 w 23"/>
                <a:gd name="T9" fmla="*/ 26 h 45"/>
              </a:gdLst>
              <a:ahLst/>
              <a:cxnLst>
                <a:cxn ang="0">
                  <a:pos x="T0" y="T1"/>
                </a:cxn>
                <a:cxn ang="0">
                  <a:pos x="T2" y="T3"/>
                </a:cxn>
                <a:cxn ang="0">
                  <a:pos x="T4" y="T5"/>
                </a:cxn>
                <a:cxn ang="0">
                  <a:pos x="T6" y="T7"/>
                </a:cxn>
                <a:cxn ang="0">
                  <a:pos x="T8" y="T9"/>
                </a:cxn>
              </a:cxnLst>
              <a:rect l="0" t="0" r="r" b="b"/>
              <a:pathLst>
                <a:path w="23" h="45">
                  <a:moveTo>
                    <a:pt x="23" y="26"/>
                  </a:moveTo>
                  <a:cubicBezTo>
                    <a:pt x="16" y="32"/>
                    <a:pt x="9" y="37"/>
                    <a:pt x="0" y="45"/>
                  </a:cubicBezTo>
                  <a:cubicBezTo>
                    <a:pt x="0" y="29"/>
                    <a:pt x="0" y="16"/>
                    <a:pt x="0" y="0"/>
                  </a:cubicBezTo>
                  <a:cubicBezTo>
                    <a:pt x="8" y="7"/>
                    <a:pt x="16" y="12"/>
                    <a:pt x="23" y="18"/>
                  </a:cubicBezTo>
                  <a:cubicBezTo>
                    <a:pt x="23" y="21"/>
                    <a:pt x="23" y="23"/>
                    <a:pt x="23" y="26"/>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8" name="Freeform 174">
              <a:extLst>
                <a:ext uri="{FF2B5EF4-FFF2-40B4-BE49-F238E27FC236}">
                  <a16:creationId xmlns:a16="http://schemas.microsoft.com/office/drawing/2014/main" id="{A7DAC3D7-B25A-46E7-95B8-9691CD54B087}"/>
                </a:ext>
              </a:extLst>
            </p:cNvPr>
            <p:cNvSpPr>
              <a:spLocks/>
            </p:cNvSpPr>
            <p:nvPr/>
          </p:nvSpPr>
          <p:spPr bwMode="auto">
            <a:xfrm>
              <a:off x="-1220314" y="1554611"/>
              <a:ext cx="90490" cy="185737"/>
            </a:xfrm>
            <a:custGeom>
              <a:avLst/>
              <a:gdLst>
                <a:gd name="T0" fmla="*/ 24 w 24"/>
                <a:gd name="T1" fmla="*/ 0 h 49"/>
                <a:gd name="T2" fmla="*/ 24 w 24"/>
                <a:gd name="T3" fmla="*/ 49 h 49"/>
                <a:gd name="T4" fmla="*/ 0 w 24"/>
                <a:gd name="T5" fmla="*/ 26 h 49"/>
                <a:gd name="T6" fmla="*/ 24 w 24"/>
                <a:gd name="T7" fmla="*/ 0 h 49"/>
              </a:gdLst>
              <a:ahLst/>
              <a:cxnLst>
                <a:cxn ang="0">
                  <a:pos x="T0" y="T1"/>
                </a:cxn>
                <a:cxn ang="0">
                  <a:pos x="T2" y="T3"/>
                </a:cxn>
                <a:cxn ang="0">
                  <a:pos x="T4" y="T5"/>
                </a:cxn>
                <a:cxn ang="0">
                  <a:pos x="T6" y="T7"/>
                </a:cxn>
              </a:cxnLst>
              <a:rect l="0" t="0" r="r" b="b"/>
              <a:pathLst>
                <a:path w="24" h="49">
                  <a:moveTo>
                    <a:pt x="24" y="0"/>
                  </a:moveTo>
                  <a:cubicBezTo>
                    <a:pt x="24" y="18"/>
                    <a:pt x="24" y="31"/>
                    <a:pt x="24" y="49"/>
                  </a:cubicBezTo>
                  <a:cubicBezTo>
                    <a:pt x="15" y="40"/>
                    <a:pt x="8" y="34"/>
                    <a:pt x="0" y="26"/>
                  </a:cubicBezTo>
                  <a:cubicBezTo>
                    <a:pt x="7" y="18"/>
                    <a:pt x="14" y="11"/>
                    <a:pt x="24"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sp>
        <p:nvSpPr>
          <p:cNvPr id="9" name="AutoShape 2">
            <a:extLst>
              <a:ext uri="{FF2B5EF4-FFF2-40B4-BE49-F238E27FC236}">
                <a16:creationId xmlns:a16="http://schemas.microsoft.com/office/drawing/2014/main" id="{9B3154C2-C663-4ABB-8A4D-B0830439B4A2}"/>
              </a:ext>
            </a:extLst>
          </p:cNvPr>
          <p:cNvSpPr>
            <a:spLocks/>
          </p:cNvSpPr>
          <p:nvPr/>
        </p:nvSpPr>
        <p:spPr bwMode="auto">
          <a:xfrm rot="1127529">
            <a:off x="937213" y="3736417"/>
            <a:ext cx="385908" cy="377418"/>
          </a:xfrm>
          <a:custGeom>
            <a:avLst/>
            <a:gdLst/>
            <a:ahLst/>
            <a:cxnLst/>
            <a:rect l="0" t="0" r="r" b="b"/>
            <a:pathLst>
              <a:path w="19837" h="19072">
                <a:moveTo>
                  <a:pt x="16824" y="1727"/>
                </a:moveTo>
                <a:cubicBezTo>
                  <a:pt x="13199" y="-1264"/>
                  <a:pt x="8645" y="-216"/>
                  <a:pt x="5479" y="3679"/>
                </a:cubicBezTo>
                <a:lnTo>
                  <a:pt x="4021" y="2476"/>
                </a:lnTo>
                <a:lnTo>
                  <a:pt x="4108" y="8088"/>
                </a:lnTo>
                <a:lnTo>
                  <a:pt x="9280" y="6816"/>
                </a:lnTo>
                <a:lnTo>
                  <a:pt x="7858" y="5643"/>
                </a:lnTo>
                <a:cubicBezTo>
                  <a:pt x="10275" y="2785"/>
                  <a:pt x="13657" y="2350"/>
                  <a:pt x="15815" y="4130"/>
                </a:cubicBezTo>
                <a:cubicBezTo>
                  <a:pt x="19382" y="7074"/>
                  <a:pt x="19366" y="12363"/>
                  <a:pt x="17724" y="14587"/>
                </a:cubicBezTo>
                <a:lnTo>
                  <a:pt x="17911" y="14740"/>
                </a:lnTo>
                <a:cubicBezTo>
                  <a:pt x="20567" y="11143"/>
                  <a:pt x="20718" y="4941"/>
                  <a:pt x="16824" y="1727"/>
                </a:cubicBezTo>
                <a:close/>
                <a:moveTo>
                  <a:pt x="10556" y="12256"/>
                </a:moveTo>
                <a:lnTo>
                  <a:pt x="11978" y="13429"/>
                </a:lnTo>
                <a:cubicBezTo>
                  <a:pt x="9561" y="16286"/>
                  <a:pt x="6179" y="16722"/>
                  <a:pt x="4022" y="14941"/>
                </a:cubicBezTo>
                <a:cubicBezTo>
                  <a:pt x="454" y="11998"/>
                  <a:pt x="470" y="6708"/>
                  <a:pt x="2112" y="4485"/>
                </a:cubicBezTo>
                <a:lnTo>
                  <a:pt x="1925" y="4331"/>
                </a:lnTo>
                <a:cubicBezTo>
                  <a:pt x="-731" y="7928"/>
                  <a:pt x="-882" y="14131"/>
                  <a:pt x="3012" y="17345"/>
                </a:cubicBezTo>
                <a:cubicBezTo>
                  <a:pt x="6637" y="20336"/>
                  <a:pt x="11191" y="19288"/>
                  <a:pt x="14357" y="15392"/>
                </a:cubicBezTo>
                <a:lnTo>
                  <a:pt x="15815" y="16596"/>
                </a:lnTo>
                <a:lnTo>
                  <a:pt x="15728" y="10983"/>
                </a:lnTo>
                <a:cubicBezTo>
                  <a:pt x="15728" y="10983"/>
                  <a:pt x="10556" y="12256"/>
                  <a:pt x="10556" y="12256"/>
                </a:cubicBezTo>
                <a:close/>
                <a:moveTo>
                  <a:pt x="10556" y="12256"/>
                </a:moveTo>
              </a:path>
            </a:pathLst>
          </a:custGeom>
          <a:solidFill>
            <a:schemeClr val="tx1"/>
          </a:solidFill>
          <a:ln>
            <a:noFill/>
          </a:ln>
        </p:spPr>
        <p:txBody>
          <a:bodyPr lIns="0" tIns="0" rIns="0" bIns="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800" kern="0">
              <a:solidFill>
                <a:srgbClr val="FFFFFF"/>
              </a:solidFill>
              <a:latin typeface="Gill Sans MT" panose="020B0502020104020203" pitchFamily="34" charset="0"/>
            </a:endParaRPr>
          </a:p>
        </p:txBody>
      </p:sp>
      <p:grpSp>
        <p:nvGrpSpPr>
          <p:cNvPr id="10" name="Group 9">
            <a:extLst>
              <a:ext uri="{FF2B5EF4-FFF2-40B4-BE49-F238E27FC236}">
                <a16:creationId xmlns:a16="http://schemas.microsoft.com/office/drawing/2014/main" id="{8EDBC465-2A3C-4671-87BB-CB557632B532}"/>
              </a:ext>
            </a:extLst>
          </p:cNvPr>
          <p:cNvGrpSpPr/>
          <p:nvPr/>
        </p:nvGrpSpPr>
        <p:grpSpPr>
          <a:xfrm>
            <a:off x="879902" y="4468259"/>
            <a:ext cx="467124" cy="368164"/>
            <a:chOff x="711873" y="4013180"/>
            <a:chExt cx="467184" cy="368211"/>
          </a:xfrm>
          <a:solidFill>
            <a:schemeClr val="tx1"/>
          </a:solidFill>
        </p:grpSpPr>
        <p:sp>
          <p:nvSpPr>
            <p:cNvPr id="11" name="Freeform 166">
              <a:extLst>
                <a:ext uri="{FF2B5EF4-FFF2-40B4-BE49-F238E27FC236}">
                  <a16:creationId xmlns:a16="http://schemas.microsoft.com/office/drawing/2014/main" id="{25542A68-D883-4F7E-8719-51367F9B47B6}"/>
                </a:ext>
              </a:extLst>
            </p:cNvPr>
            <p:cNvSpPr>
              <a:spLocks noEditPoints="1"/>
            </p:cNvSpPr>
            <p:nvPr/>
          </p:nvSpPr>
          <p:spPr bwMode="auto">
            <a:xfrm>
              <a:off x="711873" y="4013180"/>
              <a:ext cx="467184" cy="261589"/>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2" name="Freeform 167">
              <a:extLst>
                <a:ext uri="{FF2B5EF4-FFF2-40B4-BE49-F238E27FC236}">
                  <a16:creationId xmlns:a16="http://schemas.microsoft.com/office/drawing/2014/main" id="{C7831BAA-C904-4808-B124-8AA865696307}"/>
                </a:ext>
              </a:extLst>
            </p:cNvPr>
            <p:cNvSpPr>
              <a:spLocks/>
            </p:cNvSpPr>
            <p:nvPr/>
          </p:nvSpPr>
          <p:spPr bwMode="auto">
            <a:xfrm>
              <a:off x="835298" y="4273953"/>
              <a:ext cx="214705" cy="10743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3" name="Freeform 168">
              <a:extLst>
                <a:ext uri="{FF2B5EF4-FFF2-40B4-BE49-F238E27FC236}">
                  <a16:creationId xmlns:a16="http://schemas.microsoft.com/office/drawing/2014/main" id="{F13B3138-DB01-467E-8F6D-6E6FB7F1A240}"/>
                </a:ext>
              </a:extLst>
            </p:cNvPr>
            <p:cNvSpPr>
              <a:spLocks/>
            </p:cNvSpPr>
            <p:nvPr/>
          </p:nvSpPr>
          <p:spPr bwMode="auto">
            <a:xfrm>
              <a:off x="1009085" y="4111738"/>
              <a:ext cx="111992" cy="113445"/>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4" name="Freeform 169">
              <a:extLst>
                <a:ext uri="{FF2B5EF4-FFF2-40B4-BE49-F238E27FC236}">
                  <a16:creationId xmlns:a16="http://schemas.microsoft.com/office/drawing/2014/main" id="{B471A19C-0661-4EF4-9901-52EF098A550F}"/>
                </a:ext>
              </a:extLst>
            </p:cNvPr>
            <p:cNvSpPr>
              <a:spLocks/>
            </p:cNvSpPr>
            <p:nvPr/>
          </p:nvSpPr>
          <p:spPr bwMode="auto">
            <a:xfrm>
              <a:off x="778308" y="4087436"/>
              <a:ext cx="164343" cy="132130"/>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5" name="Freeform 170">
              <a:extLst>
                <a:ext uri="{FF2B5EF4-FFF2-40B4-BE49-F238E27FC236}">
                  <a16:creationId xmlns:a16="http://schemas.microsoft.com/office/drawing/2014/main" id="{0AFDDB6D-34B3-4B92-9145-2855DC275ECC}"/>
                </a:ext>
              </a:extLst>
            </p:cNvPr>
            <p:cNvSpPr>
              <a:spLocks/>
            </p:cNvSpPr>
            <p:nvPr/>
          </p:nvSpPr>
          <p:spPr bwMode="auto">
            <a:xfrm>
              <a:off x="914371" y="4100299"/>
              <a:ext cx="9277" cy="114779"/>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6" name="Freeform 171">
              <a:extLst>
                <a:ext uri="{FF2B5EF4-FFF2-40B4-BE49-F238E27FC236}">
                  <a16:creationId xmlns:a16="http://schemas.microsoft.com/office/drawing/2014/main" id="{CD1A2018-BB70-4905-9AB1-7BA90BC4C01A}"/>
                </a:ext>
              </a:extLst>
            </p:cNvPr>
            <p:cNvSpPr>
              <a:spLocks/>
            </p:cNvSpPr>
            <p:nvPr/>
          </p:nvSpPr>
          <p:spPr bwMode="auto">
            <a:xfrm>
              <a:off x="892633" y="4121654"/>
              <a:ext cx="9277" cy="88754"/>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nvGrpSpPr>
          <p:cNvPr id="17" name="Group 16">
            <a:extLst>
              <a:ext uri="{FF2B5EF4-FFF2-40B4-BE49-F238E27FC236}">
                <a16:creationId xmlns:a16="http://schemas.microsoft.com/office/drawing/2014/main" id="{38644427-1861-4BD5-A80E-08D04C50CA2C}"/>
              </a:ext>
            </a:extLst>
          </p:cNvPr>
          <p:cNvGrpSpPr/>
          <p:nvPr/>
        </p:nvGrpSpPr>
        <p:grpSpPr>
          <a:xfrm>
            <a:off x="879029" y="1480446"/>
            <a:ext cx="507320" cy="447424"/>
            <a:chOff x="6516612" y="1727835"/>
            <a:chExt cx="495769" cy="437237"/>
          </a:xfrm>
        </p:grpSpPr>
        <p:grpSp>
          <p:nvGrpSpPr>
            <p:cNvPr id="18" name="Group 17">
              <a:extLst>
                <a:ext uri="{FF2B5EF4-FFF2-40B4-BE49-F238E27FC236}">
                  <a16:creationId xmlns:a16="http://schemas.microsoft.com/office/drawing/2014/main" id="{E4155730-D6BF-4574-80F4-9D6A70C20918}"/>
                </a:ext>
              </a:extLst>
            </p:cNvPr>
            <p:cNvGrpSpPr/>
            <p:nvPr/>
          </p:nvGrpSpPr>
          <p:grpSpPr>
            <a:xfrm>
              <a:off x="6516612" y="1803042"/>
              <a:ext cx="495769" cy="362030"/>
              <a:chOff x="6516612" y="1803042"/>
              <a:chExt cx="495769" cy="362030"/>
            </a:xfrm>
          </p:grpSpPr>
          <p:sp>
            <p:nvSpPr>
              <p:cNvPr id="21" name="Round Same Side Corner Rectangle 11">
                <a:extLst>
                  <a:ext uri="{FF2B5EF4-FFF2-40B4-BE49-F238E27FC236}">
                    <a16:creationId xmlns:a16="http://schemas.microsoft.com/office/drawing/2014/main" id="{4EFB5B38-3138-4778-8084-30B3A7B97A9F}"/>
                  </a:ext>
                </a:extLst>
              </p:cNvPr>
              <p:cNvSpPr>
                <a:spLocks noChangeAspect="1"/>
              </p:cNvSpPr>
              <p:nvPr/>
            </p:nvSpPr>
            <p:spPr>
              <a:xfrm>
                <a:off x="6516612"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2" name="Round Same Side Corner Rectangle 11">
                <a:extLst>
                  <a:ext uri="{FF2B5EF4-FFF2-40B4-BE49-F238E27FC236}">
                    <a16:creationId xmlns:a16="http://schemas.microsoft.com/office/drawing/2014/main" id="{C831AAB0-BA21-4261-9617-D7267F39B7D8}"/>
                  </a:ext>
                </a:extLst>
              </p:cNvPr>
              <p:cNvSpPr>
                <a:spLocks noChangeAspect="1"/>
              </p:cNvSpPr>
              <p:nvPr/>
            </p:nvSpPr>
            <p:spPr>
              <a:xfrm>
                <a:off x="6685729"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3" name="Round Same Side Corner Rectangle 11">
                <a:extLst>
                  <a:ext uri="{FF2B5EF4-FFF2-40B4-BE49-F238E27FC236}">
                    <a16:creationId xmlns:a16="http://schemas.microsoft.com/office/drawing/2014/main" id="{851332C2-B42D-4812-AFDD-E2BF6E563B7F}"/>
                  </a:ext>
                </a:extLst>
              </p:cNvPr>
              <p:cNvSpPr>
                <a:spLocks noChangeAspect="1"/>
              </p:cNvSpPr>
              <p:nvPr/>
            </p:nvSpPr>
            <p:spPr>
              <a:xfrm>
                <a:off x="6855966"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4" name="Round Same Side Corner Rectangle 11">
                <a:extLst>
                  <a:ext uri="{FF2B5EF4-FFF2-40B4-BE49-F238E27FC236}">
                    <a16:creationId xmlns:a16="http://schemas.microsoft.com/office/drawing/2014/main" id="{7E9C4E13-75A0-40EF-A6E5-38835101818C}"/>
                  </a:ext>
                </a:extLst>
              </p:cNvPr>
              <p:cNvSpPr>
                <a:spLocks noChangeAspect="1"/>
              </p:cNvSpPr>
              <p:nvPr/>
            </p:nvSpPr>
            <p:spPr>
              <a:xfrm>
                <a:off x="6685729"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5" name="Round Same Side Corner Rectangle 11">
                <a:extLst>
                  <a:ext uri="{FF2B5EF4-FFF2-40B4-BE49-F238E27FC236}">
                    <a16:creationId xmlns:a16="http://schemas.microsoft.com/office/drawing/2014/main" id="{23322FEE-36BA-40B7-86E5-3525487E73C4}"/>
                  </a:ext>
                </a:extLst>
              </p:cNvPr>
              <p:cNvSpPr>
                <a:spLocks noChangeAspect="1"/>
              </p:cNvSpPr>
              <p:nvPr/>
            </p:nvSpPr>
            <p:spPr>
              <a:xfrm>
                <a:off x="6855966"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6" name="Round Same Side Corner Rectangle 11">
                <a:extLst>
                  <a:ext uri="{FF2B5EF4-FFF2-40B4-BE49-F238E27FC236}">
                    <a16:creationId xmlns:a16="http://schemas.microsoft.com/office/drawing/2014/main" id="{F4AB986F-17B6-4386-9004-0A35C1E72F64}"/>
                  </a:ext>
                </a:extLst>
              </p:cNvPr>
              <p:cNvSpPr>
                <a:spLocks noChangeAspect="1"/>
              </p:cNvSpPr>
              <p:nvPr/>
            </p:nvSpPr>
            <p:spPr>
              <a:xfrm>
                <a:off x="6685729"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2"/>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7" name="Round Same Side Corner Rectangle 11">
                <a:extLst>
                  <a:ext uri="{FF2B5EF4-FFF2-40B4-BE49-F238E27FC236}">
                    <a16:creationId xmlns:a16="http://schemas.microsoft.com/office/drawing/2014/main" id="{E006EB65-2868-4E2D-9507-36D7C77A9C49}"/>
                  </a:ext>
                </a:extLst>
              </p:cNvPr>
              <p:cNvSpPr>
                <a:spLocks noChangeAspect="1"/>
              </p:cNvSpPr>
              <p:nvPr/>
            </p:nvSpPr>
            <p:spPr>
              <a:xfrm>
                <a:off x="6855966"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grpSp>
        <p:sp useBgFill="1">
          <p:nvSpPr>
            <p:cNvPr id="19" name="Isosceles Triangle 18">
              <a:extLst>
                <a:ext uri="{FF2B5EF4-FFF2-40B4-BE49-F238E27FC236}">
                  <a16:creationId xmlns:a16="http://schemas.microsoft.com/office/drawing/2014/main" id="{5FB7679E-48B7-4B7C-A380-21018E928897}"/>
                </a:ext>
              </a:extLst>
            </p:cNvPr>
            <p:cNvSpPr/>
            <p:nvPr/>
          </p:nvSpPr>
          <p:spPr bwMode="auto">
            <a:xfrm rot="5400000">
              <a:off x="6540088" y="1704359"/>
              <a:ext cx="431596" cy="478548"/>
            </a:xfrm>
            <a:prstGeom prst="triangle">
              <a:avLst>
                <a:gd name="adj" fmla="val 0"/>
              </a:avLst>
            </a:prstGeom>
            <a:ln w="9525" cap="flat" cmpd="sng" algn="ctr">
              <a:no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cxnSp>
          <p:nvCxnSpPr>
            <p:cNvPr id="20" name="Straight Arrow Connector 19">
              <a:extLst>
                <a:ext uri="{FF2B5EF4-FFF2-40B4-BE49-F238E27FC236}">
                  <a16:creationId xmlns:a16="http://schemas.microsoft.com/office/drawing/2014/main" id="{AD275BE3-D96F-4254-BC15-D940BAA71842}"/>
                </a:ext>
              </a:extLst>
            </p:cNvPr>
            <p:cNvCxnSpPr/>
            <p:nvPr/>
          </p:nvCxnSpPr>
          <p:spPr>
            <a:xfrm flipV="1">
              <a:off x="6516612" y="1727835"/>
              <a:ext cx="478548" cy="431596"/>
            </a:xfrm>
            <a:prstGeom prst="straightConnector1">
              <a:avLst/>
            </a:prstGeom>
            <a:noFill/>
            <a:ln w="28575" cap="flat" cmpd="sng" algn="ctr">
              <a:solidFill>
                <a:schemeClr val="tx1"/>
              </a:solidFill>
              <a:prstDash val="solid"/>
              <a:headEnd type="none"/>
              <a:tailEnd type="triangle" w="sm" len="sm"/>
            </a:ln>
            <a:effectLst/>
          </p:spPr>
        </p:cxnSp>
      </p:grpSp>
      <p:grpSp>
        <p:nvGrpSpPr>
          <p:cNvPr id="53" name="Group 52">
            <a:extLst>
              <a:ext uri="{FF2B5EF4-FFF2-40B4-BE49-F238E27FC236}">
                <a16:creationId xmlns:a16="http://schemas.microsoft.com/office/drawing/2014/main" id="{AA881E80-2E47-421B-B07D-B743C6E63992}"/>
              </a:ext>
            </a:extLst>
          </p:cNvPr>
          <p:cNvGrpSpPr/>
          <p:nvPr/>
        </p:nvGrpSpPr>
        <p:grpSpPr>
          <a:xfrm>
            <a:off x="874394" y="5190849"/>
            <a:ext cx="525472" cy="404473"/>
            <a:chOff x="446513" y="4359584"/>
            <a:chExt cx="525472" cy="404473"/>
          </a:xfrm>
        </p:grpSpPr>
        <p:sp>
          <p:nvSpPr>
            <p:cNvPr id="30" name="Freeform 152">
              <a:extLst>
                <a:ext uri="{FF2B5EF4-FFF2-40B4-BE49-F238E27FC236}">
                  <a16:creationId xmlns:a16="http://schemas.microsoft.com/office/drawing/2014/main" id="{AB5BAE39-A4BB-4CE9-A587-52FA8C13C560}"/>
                </a:ext>
              </a:extLst>
            </p:cNvPr>
            <p:cNvSpPr>
              <a:spLocks noChangeAspect="1"/>
            </p:cNvSpPr>
            <p:nvPr/>
          </p:nvSpPr>
          <p:spPr bwMode="auto">
            <a:xfrm>
              <a:off x="759107" y="4574935"/>
              <a:ext cx="177055" cy="181324"/>
            </a:xfrm>
            <a:custGeom>
              <a:avLst/>
              <a:gdLst>
                <a:gd name="connsiteX0" fmla="*/ 91440 w 182880"/>
                <a:gd name="connsiteY0" fmla="*/ 21069 h 182880"/>
                <a:gd name="connsiteX1" fmla="*/ 91440 w 182880"/>
                <a:gd name="connsiteY1" fmla="*/ 91441 h 182880"/>
                <a:gd name="connsiteX2" fmla="*/ 160020 w 182880"/>
                <a:gd name="connsiteY2" fmla="*/ 91441 h 182880"/>
                <a:gd name="connsiteX3" fmla="*/ 91440 w 182880"/>
                <a:gd name="connsiteY3" fmla="*/ 161813 h 182880"/>
                <a:gd name="connsiteX4" fmla="*/ 22860 w 182880"/>
                <a:gd name="connsiteY4" fmla="*/ 91441 h 182880"/>
                <a:gd name="connsiteX5" fmla="*/ 91440 w 182880"/>
                <a:gd name="connsiteY5" fmla="*/ 21069 h 182880"/>
                <a:gd name="connsiteX6" fmla="*/ 99868 w 182880"/>
                <a:gd name="connsiteY6" fmla="*/ 15106 h 182880"/>
                <a:gd name="connsiteX7" fmla="*/ 166754 w 182880"/>
                <a:gd name="connsiteY7" fmla="*/ 84439 h 182880"/>
                <a:gd name="connsiteX8" fmla="*/ 98178 w 182880"/>
                <a:gd name="connsiteY8" fmla="*/ 83665 h 182880"/>
                <a:gd name="connsiteX9" fmla="*/ 99868 w 182880"/>
                <a:gd name="connsiteY9" fmla="*/ 15106 h 182880"/>
                <a:gd name="connsiteX10" fmla="*/ 91440 w 182880"/>
                <a:gd name="connsiteY10" fmla="*/ 7121 h 182880"/>
                <a:gd name="connsiteX11" fmla="*/ 7121 w 182880"/>
                <a:gd name="connsiteY11" fmla="*/ 91440 h 182880"/>
                <a:gd name="connsiteX12" fmla="*/ 91440 w 182880"/>
                <a:gd name="connsiteY12" fmla="*/ 175759 h 182880"/>
                <a:gd name="connsiteX13" fmla="*/ 175759 w 182880"/>
                <a:gd name="connsiteY13" fmla="*/ 91440 h 182880"/>
                <a:gd name="connsiteX14" fmla="*/ 91440 w 182880"/>
                <a:gd name="connsiteY14" fmla="*/ 7121 h 182880"/>
                <a:gd name="connsiteX15" fmla="*/ 91440 w 182880"/>
                <a:gd name="connsiteY15" fmla="*/ 0 h 182880"/>
                <a:gd name="connsiteX16" fmla="*/ 182880 w 182880"/>
                <a:gd name="connsiteY16" fmla="*/ 91440 h 182880"/>
                <a:gd name="connsiteX17" fmla="*/ 91440 w 182880"/>
                <a:gd name="connsiteY17" fmla="*/ 182880 h 182880"/>
                <a:gd name="connsiteX18" fmla="*/ 0 w 182880"/>
                <a:gd name="connsiteY18" fmla="*/ 91440 h 182880"/>
                <a:gd name="connsiteX19" fmla="*/ 91440 w 182880"/>
                <a:gd name="connsiteY1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 h="182880">
                  <a:moveTo>
                    <a:pt x="91440" y="21069"/>
                  </a:moveTo>
                  <a:lnTo>
                    <a:pt x="91440" y="91441"/>
                  </a:lnTo>
                  <a:lnTo>
                    <a:pt x="160020" y="91441"/>
                  </a:lnTo>
                  <a:cubicBezTo>
                    <a:pt x="160020" y="130306"/>
                    <a:pt x="129316" y="161813"/>
                    <a:pt x="91440" y="161813"/>
                  </a:cubicBezTo>
                  <a:cubicBezTo>
                    <a:pt x="53564" y="161813"/>
                    <a:pt x="22860" y="130306"/>
                    <a:pt x="22860" y="91441"/>
                  </a:cubicBezTo>
                  <a:cubicBezTo>
                    <a:pt x="22860" y="52576"/>
                    <a:pt x="53564" y="21069"/>
                    <a:pt x="91440" y="21069"/>
                  </a:cubicBezTo>
                  <a:close/>
                  <a:moveTo>
                    <a:pt x="99868" y="15106"/>
                  </a:moveTo>
                  <a:cubicBezTo>
                    <a:pt x="137375" y="16031"/>
                    <a:pt x="167177" y="46923"/>
                    <a:pt x="166754" y="84439"/>
                  </a:cubicBezTo>
                  <a:lnTo>
                    <a:pt x="98178" y="83665"/>
                  </a:lnTo>
                  <a:cubicBezTo>
                    <a:pt x="98741" y="60812"/>
                    <a:pt x="99305" y="37959"/>
                    <a:pt x="99868" y="15106"/>
                  </a:cubicBezTo>
                  <a:close/>
                  <a:moveTo>
                    <a:pt x="91440" y="7121"/>
                  </a:moveTo>
                  <a:cubicBezTo>
                    <a:pt x="44872" y="7121"/>
                    <a:pt x="7121" y="44872"/>
                    <a:pt x="7121" y="91440"/>
                  </a:cubicBezTo>
                  <a:cubicBezTo>
                    <a:pt x="7121" y="138008"/>
                    <a:pt x="44872" y="175759"/>
                    <a:pt x="91440" y="175759"/>
                  </a:cubicBezTo>
                  <a:cubicBezTo>
                    <a:pt x="138008" y="175759"/>
                    <a:pt x="175759" y="138008"/>
                    <a:pt x="175759" y="91440"/>
                  </a:cubicBezTo>
                  <a:cubicBezTo>
                    <a:pt x="175759" y="44872"/>
                    <a:pt x="138008" y="7121"/>
                    <a:pt x="91440" y="7121"/>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1" name="MEASUREMENT &amp; VERIFICATION">
              <a:extLst>
                <a:ext uri="{FF2B5EF4-FFF2-40B4-BE49-F238E27FC236}">
                  <a16:creationId xmlns:a16="http://schemas.microsoft.com/office/drawing/2014/main" id="{14853EC4-E5A5-4A37-A105-331062851527}"/>
                </a:ext>
              </a:extLst>
            </p:cNvPr>
            <p:cNvSpPr>
              <a:spLocks noChangeAspect="1"/>
            </p:cNvSpPr>
            <p:nvPr/>
          </p:nvSpPr>
          <p:spPr bwMode="auto">
            <a:xfrm>
              <a:off x="778771" y="4400433"/>
              <a:ext cx="193214" cy="134036"/>
            </a:xfrm>
            <a:custGeom>
              <a:avLst/>
              <a:gdLst/>
              <a:ahLst/>
              <a:cxnLst/>
              <a:rect l="l" t="t" r="r" b="b"/>
              <a:pathLst>
                <a:path w="572573" h="387858">
                  <a:moveTo>
                    <a:pt x="242040" y="130004"/>
                  </a:moveTo>
                  <a:lnTo>
                    <a:pt x="325022" y="130004"/>
                  </a:lnTo>
                  <a:cubicBezTo>
                    <a:pt x="336480" y="130004"/>
                    <a:pt x="345768" y="139292"/>
                    <a:pt x="345768" y="150750"/>
                  </a:cubicBezTo>
                  <a:lnTo>
                    <a:pt x="345768" y="310446"/>
                  </a:lnTo>
                  <a:cubicBezTo>
                    <a:pt x="345768" y="321904"/>
                    <a:pt x="336480" y="331192"/>
                    <a:pt x="325022" y="331192"/>
                  </a:cubicBezTo>
                  <a:lnTo>
                    <a:pt x="242040" y="331192"/>
                  </a:lnTo>
                  <a:cubicBezTo>
                    <a:pt x="230582" y="331192"/>
                    <a:pt x="221294" y="321904"/>
                    <a:pt x="221294" y="310446"/>
                  </a:cubicBezTo>
                  <a:lnTo>
                    <a:pt x="221294" y="150750"/>
                  </a:lnTo>
                  <a:cubicBezTo>
                    <a:pt x="221294" y="139292"/>
                    <a:pt x="230582" y="130004"/>
                    <a:pt x="242040" y="130004"/>
                  </a:cubicBezTo>
                  <a:close/>
                  <a:moveTo>
                    <a:pt x="87949" y="64705"/>
                  </a:moveTo>
                  <a:lnTo>
                    <a:pt x="170931" y="64705"/>
                  </a:lnTo>
                  <a:cubicBezTo>
                    <a:pt x="182389" y="64705"/>
                    <a:pt x="191677" y="73993"/>
                    <a:pt x="191677" y="85451"/>
                  </a:cubicBezTo>
                  <a:lnTo>
                    <a:pt x="191677" y="310446"/>
                  </a:lnTo>
                  <a:cubicBezTo>
                    <a:pt x="191677" y="321904"/>
                    <a:pt x="182389" y="331192"/>
                    <a:pt x="170931" y="331192"/>
                  </a:cubicBezTo>
                  <a:lnTo>
                    <a:pt x="87949" y="331192"/>
                  </a:lnTo>
                  <a:cubicBezTo>
                    <a:pt x="76491" y="331192"/>
                    <a:pt x="67203" y="321904"/>
                    <a:pt x="67203" y="310446"/>
                  </a:cubicBezTo>
                  <a:lnTo>
                    <a:pt x="67203" y="85451"/>
                  </a:lnTo>
                  <a:cubicBezTo>
                    <a:pt x="67203" y="73993"/>
                    <a:pt x="76491" y="64705"/>
                    <a:pt x="87949" y="64705"/>
                  </a:cubicBezTo>
                  <a:close/>
                  <a:moveTo>
                    <a:pt x="396132" y="12043"/>
                  </a:moveTo>
                  <a:lnTo>
                    <a:pt x="479114" y="12043"/>
                  </a:lnTo>
                  <a:cubicBezTo>
                    <a:pt x="490572" y="12043"/>
                    <a:pt x="499860" y="21331"/>
                    <a:pt x="499860" y="32789"/>
                  </a:cubicBezTo>
                  <a:lnTo>
                    <a:pt x="499860" y="310446"/>
                  </a:lnTo>
                  <a:cubicBezTo>
                    <a:pt x="499860" y="321904"/>
                    <a:pt x="490572" y="331192"/>
                    <a:pt x="479114" y="331192"/>
                  </a:cubicBezTo>
                  <a:lnTo>
                    <a:pt x="396132" y="331192"/>
                  </a:lnTo>
                  <a:cubicBezTo>
                    <a:pt x="384674" y="331192"/>
                    <a:pt x="375386" y="321904"/>
                    <a:pt x="375386" y="310446"/>
                  </a:cubicBezTo>
                  <a:lnTo>
                    <a:pt x="375386" y="32789"/>
                  </a:lnTo>
                  <a:cubicBezTo>
                    <a:pt x="375386" y="21331"/>
                    <a:pt x="384674" y="12043"/>
                    <a:pt x="396132" y="12043"/>
                  </a:cubicBezTo>
                  <a:close/>
                  <a:moveTo>
                    <a:pt x="2443" y="0"/>
                  </a:moveTo>
                  <a:lnTo>
                    <a:pt x="39362" y="0"/>
                  </a:lnTo>
                  <a:lnTo>
                    <a:pt x="39362" y="278103"/>
                  </a:lnTo>
                  <a:cubicBezTo>
                    <a:pt x="39362" y="346299"/>
                    <a:pt x="49363" y="356299"/>
                    <a:pt x="115165" y="353906"/>
                  </a:cubicBezTo>
                  <a:cubicBezTo>
                    <a:pt x="180967" y="351513"/>
                    <a:pt x="420104" y="353906"/>
                    <a:pt x="572573" y="353906"/>
                  </a:cubicBezTo>
                  <a:lnTo>
                    <a:pt x="572573" y="387858"/>
                  </a:lnTo>
                  <a:lnTo>
                    <a:pt x="76866" y="387858"/>
                  </a:lnTo>
                  <a:cubicBezTo>
                    <a:pt x="20638" y="387858"/>
                    <a:pt x="3456" y="377856"/>
                    <a:pt x="1063" y="312055"/>
                  </a:cubicBezTo>
                  <a:cubicBezTo>
                    <a:pt x="-1330" y="246254"/>
                    <a:pt x="1063" y="109922"/>
                    <a:pt x="1063" y="8855"/>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2" name="Rounded Rectangle 154">
              <a:extLst>
                <a:ext uri="{FF2B5EF4-FFF2-40B4-BE49-F238E27FC236}">
                  <a16:creationId xmlns:a16="http://schemas.microsoft.com/office/drawing/2014/main" id="{3652F1F1-5A91-43F0-A68D-207C9C4982DF}"/>
                </a:ext>
              </a:extLst>
            </p:cNvPr>
            <p:cNvSpPr/>
            <p:nvPr/>
          </p:nvSpPr>
          <p:spPr bwMode="auto">
            <a:xfrm>
              <a:off x="446513" y="4359584"/>
              <a:ext cx="297174" cy="404473"/>
            </a:xfrm>
            <a:prstGeom prst="roundRect">
              <a:avLst>
                <a:gd name="adj" fmla="val 10809"/>
              </a:avLst>
            </a:prstGeom>
            <a:solidFill>
              <a:schemeClr val="bg2"/>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3" name="MAINTENANCE MANAGEMENT">
              <a:extLst>
                <a:ext uri="{FF2B5EF4-FFF2-40B4-BE49-F238E27FC236}">
                  <a16:creationId xmlns:a16="http://schemas.microsoft.com/office/drawing/2014/main" id="{FA4D225F-6CBB-4A6F-91AA-41CFBF62CC1C}"/>
                </a:ext>
              </a:extLst>
            </p:cNvPr>
            <p:cNvSpPr>
              <a:spLocks noChangeAspect="1"/>
            </p:cNvSpPr>
            <p:nvPr/>
          </p:nvSpPr>
          <p:spPr bwMode="auto">
            <a:xfrm>
              <a:off x="451160" y="4380691"/>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sp>
          <p:nvSpPr>
            <p:cNvPr id="34" name="MAINTENANCE MANAGEMENT">
              <a:extLst>
                <a:ext uri="{FF2B5EF4-FFF2-40B4-BE49-F238E27FC236}">
                  <a16:creationId xmlns:a16="http://schemas.microsoft.com/office/drawing/2014/main" id="{087325D5-B92D-4181-8DBD-E0AB8DEE936A}"/>
                </a:ext>
              </a:extLst>
            </p:cNvPr>
            <p:cNvSpPr>
              <a:spLocks noChangeAspect="1"/>
            </p:cNvSpPr>
            <p:nvPr/>
          </p:nvSpPr>
          <p:spPr bwMode="auto">
            <a:xfrm>
              <a:off x="480354" y="4553313"/>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grpSp>
      <p:sp>
        <p:nvSpPr>
          <p:cNvPr id="57" name="Rectangle 56">
            <a:extLst>
              <a:ext uri="{FF2B5EF4-FFF2-40B4-BE49-F238E27FC236}">
                <a16:creationId xmlns:a16="http://schemas.microsoft.com/office/drawing/2014/main" id="{D06B650D-373D-48D9-9720-083F266640CA}"/>
              </a:ext>
            </a:extLst>
          </p:cNvPr>
          <p:cNvSpPr/>
          <p:nvPr/>
        </p:nvSpPr>
        <p:spPr>
          <a:xfrm>
            <a:off x="1572700" y="1564583"/>
            <a:ext cx="2674450"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Device Connectivity &amp; Management</a:t>
            </a:r>
          </a:p>
        </p:txBody>
      </p:sp>
      <p:sp>
        <p:nvSpPr>
          <p:cNvPr id="58" name="Rectangle 57">
            <a:extLst>
              <a:ext uri="{FF2B5EF4-FFF2-40B4-BE49-F238E27FC236}">
                <a16:creationId xmlns:a16="http://schemas.microsoft.com/office/drawing/2014/main" id="{AE396858-E23C-46F2-81D1-98FB09FBBE0D}"/>
              </a:ext>
            </a:extLst>
          </p:cNvPr>
          <p:cNvSpPr/>
          <p:nvPr/>
        </p:nvSpPr>
        <p:spPr>
          <a:xfrm>
            <a:off x="1572700" y="2289482"/>
            <a:ext cx="2921954" cy="276999"/>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200" kern="0" spc="-30" dirty="0">
                <a:latin typeface="Gill Sans MT" panose="020B0502020104020203" pitchFamily="34" charset="0"/>
                <a:cs typeface="Segoe UI" panose="020B0502040204020203" pitchFamily="34" charset="0"/>
              </a:rPr>
              <a:t>Telemetry Ingestion and Command &amp; Control</a:t>
            </a:r>
          </a:p>
        </p:txBody>
      </p:sp>
      <p:sp>
        <p:nvSpPr>
          <p:cNvPr id="59" name="Rectangle 58">
            <a:extLst>
              <a:ext uri="{FF2B5EF4-FFF2-40B4-BE49-F238E27FC236}">
                <a16:creationId xmlns:a16="http://schemas.microsoft.com/office/drawing/2014/main" id="{AE0583D8-1894-47F0-9266-B1ED713D6A6D}"/>
              </a:ext>
            </a:extLst>
          </p:cNvPr>
          <p:cNvSpPr/>
          <p:nvPr/>
        </p:nvSpPr>
        <p:spPr>
          <a:xfrm>
            <a:off x="1572700" y="3014381"/>
            <a:ext cx="2820965"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Monitoring Rules &amp; Triggered Actions</a:t>
            </a:r>
          </a:p>
        </p:txBody>
      </p:sp>
      <p:sp>
        <p:nvSpPr>
          <p:cNvPr id="60" name="Rectangle 59">
            <a:extLst>
              <a:ext uri="{FF2B5EF4-FFF2-40B4-BE49-F238E27FC236}">
                <a16:creationId xmlns:a16="http://schemas.microsoft.com/office/drawing/2014/main" id="{FE364031-B199-42BD-9FA7-4F8FF7F98C86}"/>
              </a:ext>
            </a:extLst>
          </p:cNvPr>
          <p:cNvSpPr/>
          <p:nvPr/>
        </p:nvSpPr>
        <p:spPr>
          <a:xfrm>
            <a:off x="1572700" y="3739280"/>
            <a:ext cx="2070760"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User roles and permissions</a:t>
            </a:r>
          </a:p>
        </p:txBody>
      </p:sp>
      <p:sp>
        <p:nvSpPr>
          <p:cNvPr id="61" name="Rectangle 60">
            <a:extLst>
              <a:ext uri="{FF2B5EF4-FFF2-40B4-BE49-F238E27FC236}">
                <a16:creationId xmlns:a16="http://schemas.microsoft.com/office/drawing/2014/main" id="{931EFA95-491D-4E17-B316-115BCB4EC999}"/>
              </a:ext>
            </a:extLst>
          </p:cNvPr>
          <p:cNvSpPr/>
          <p:nvPr/>
        </p:nvSpPr>
        <p:spPr>
          <a:xfrm>
            <a:off x="1572700" y="4464179"/>
            <a:ext cx="2659061"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dirty="0">
                <a:latin typeface="Gill Sans MT" panose="020B0502020104020203" pitchFamily="34" charset="0"/>
                <a:cs typeface="Segoe UI" panose="020B0502040204020203" pitchFamily="34" charset="0"/>
              </a:rPr>
              <a:t>Dashboards, Visualization &amp; Insights</a:t>
            </a:r>
          </a:p>
        </p:txBody>
      </p:sp>
      <p:sp>
        <p:nvSpPr>
          <p:cNvPr id="62" name="Rectangle 61">
            <a:extLst>
              <a:ext uri="{FF2B5EF4-FFF2-40B4-BE49-F238E27FC236}">
                <a16:creationId xmlns:a16="http://schemas.microsoft.com/office/drawing/2014/main" id="{57E59670-82DC-4703-B609-8580DEA757E8}"/>
              </a:ext>
            </a:extLst>
          </p:cNvPr>
          <p:cNvSpPr/>
          <p:nvPr/>
        </p:nvSpPr>
        <p:spPr>
          <a:xfrm>
            <a:off x="1572700" y="5189076"/>
            <a:ext cx="2787943"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Fully Hosted &amp; Managed by Microsoft</a:t>
            </a:r>
          </a:p>
        </p:txBody>
      </p:sp>
      <p:pic>
        <p:nvPicPr>
          <p:cNvPr id="3" name="Picture 2">
            <a:extLst>
              <a:ext uri="{FF2B5EF4-FFF2-40B4-BE49-F238E27FC236}">
                <a16:creationId xmlns:a16="http://schemas.microsoft.com/office/drawing/2014/main" id="{0D728718-8AB1-4C6E-8FC2-410E2D96E511}"/>
              </a:ext>
            </a:extLst>
          </p:cNvPr>
          <p:cNvPicPr>
            <a:picLocks noChangeAspect="1"/>
          </p:cNvPicPr>
          <p:nvPr/>
        </p:nvPicPr>
        <p:blipFill>
          <a:blip r:embed="rId3"/>
          <a:stretch>
            <a:fillRect/>
          </a:stretch>
        </p:blipFill>
        <p:spPr>
          <a:xfrm>
            <a:off x="4674263" y="1725065"/>
            <a:ext cx="7444896" cy="4713004"/>
          </a:xfrm>
          <a:prstGeom prst="rect">
            <a:avLst/>
          </a:prstGeom>
        </p:spPr>
      </p:pic>
    </p:spTree>
    <p:extLst>
      <p:ext uri="{BB962C8B-B14F-4D97-AF65-F5344CB8AC3E}">
        <p14:creationId xmlns:p14="http://schemas.microsoft.com/office/powerpoint/2010/main" val="1499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C9C1B-0415-4486-ACF3-9C0068991161}"/>
              </a:ext>
            </a:extLst>
          </p:cNvPr>
          <p:cNvSpPr>
            <a:spLocks noGrp="1"/>
          </p:cNvSpPr>
          <p:nvPr>
            <p:ph sz="quarter" idx="12"/>
          </p:nvPr>
        </p:nvSpPr>
        <p:spPr/>
        <p:txBody>
          <a:bodyPr/>
          <a:lstStyle/>
          <a:p>
            <a:endParaRPr lang="en-US" dirty="0"/>
          </a:p>
        </p:txBody>
      </p:sp>
      <p:sp>
        <p:nvSpPr>
          <p:cNvPr id="3" name="Content Placeholder 2">
            <a:extLst>
              <a:ext uri="{FF2B5EF4-FFF2-40B4-BE49-F238E27FC236}">
                <a16:creationId xmlns:a16="http://schemas.microsoft.com/office/drawing/2014/main" id="{FB8CEC12-DD1B-42BF-A462-4DE7BBB6C93A}"/>
              </a:ext>
            </a:extLst>
          </p:cNvPr>
          <p:cNvSpPr>
            <a:spLocks noGrp="1"/>
          </p:cNvSpPr>
          <p:nvPr>
            <p:ph sz="quarter" idx="14"/>
          </p:nvPr>
        </p:nvSpPr>
        <p:spPr/>
        <p:txBody>
          <a:bodyPr/>
          <a:lstStyle/>
          <a:p>
            <a:r>
              <a:rPr lang="en-US" dirty="0" err="1"/>
              <a:t>Iot</a:t>
            </a:r>
            <a:r>
              <a:rPr lang="en-US"/>
              <a:t> central Demo</a:t>
            </a:r>
            <a:endParaRPr lang="en-US" dirty="0"/>
          </a:p>
        </p:txBody>
      </p:sp>
      <p:pic>
        <p:nvPicPr>
          <p:cNvPr id="2050" name="Picture 2" descr="Image result for iot central">
            <a:extLst>
              <a:ext uri="{FF2B5EF4-FFF2-40B4-BE49-F238E27FC236}">
                <a16:creationId xmlns:a16="http://schemas.microsoft.com/office/drawing/2014/main" id="{FBCC2FF0-C794-4FD8-98E7-850DED9B6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422" y="476693"/>
            <a:ext cx="30099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2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C9D1D-AAD4-4BC4-BF05-4349B97C7868}"/>
              </a:ext>
            </a:extLst>
          </p:cNvPr>
          <p:cNvSpPr>
            <a:spLocks noGrp="1"/>
          </p:cNvSpPr>
          <p:nvPr>
            <p:ph sz="quarter" idx="12"/>
          </p:nvPr>
        </p:nvSpPr>
        <p:spPr>
          <a:prstGeom prst="rect">
            <a:avLst/>
          </a:prstGeom>
        </p:spPr>
        <p:txBody>
          <a:bodyPr/>
          <a:lstStyle/>
          <a:p>
            <a:pPr marL="0" indent="0">
              <a:buNone/>
            </a:pPr>
            <a:r>
              <a:rPr lang="en-US" sz="7200" b="1" dirty="0">
                <a:latin typeface="Segoe UI Semibold" panose="020B0702040204020203" pitchFamily="34" charset="0"/>
                <a:cs typeface="Segoe UI Semibold" panose="020B0702040204020203" pitchFamily="34" charset="0"/>
              </a:rPr>
              <a:t>THANK YOU</a:t>
            </a:r>
            <a:endParaRPr lang="en-US" sz="5400" b="1" dirty="0">
              <a:latin typeface="Segoe UI Semibold" panose="020B0702040204020203" pitchFamily="34" charset="0"/>
              <a:cs typeface="Segoe UI Semibold" panose="020B0702040204020203" pitchFamily="34" charset="0"/>
            </a:endParaRPr>
          </a:p>
        </p:txBody>
      </p:sp>
      <p:sp>
        <p:nvSpPr>
          <p:cNvPr id="2" name="Content Placeholder 1">
            <a:extLst>
              <a:ext uri="{FF2B5EF4-FFF2-40B4-BE49-F238E27FC236}">
                <a16:creationId xmlns:a16="http://schemas.microsoft.com/office/drawing/2014/main" id="{48CCDB20-680E-4AEF-93E6-645E0787A62F}"/>
              </a:ext>
            </a:extLst>
          </p:cNvPr>
          <p:cNvSpPr>
            <a:spLocks noGrp="1"/>
          </p:cNvSpPr>
          <p:nvPr>
            <p:ph sz="quarter" idx="14"/>
          </p:nvPr>
        </p:nvSpPr>
        <p:spPr/>
        <p:txBody>
          <a:bodyPr/>
          <a:lstStyle/>
          <a:p>
            <a:r>
              <a:rPr lang="en-US" b="1" i="1" dirty="0">
                <a:solidFill>
                  <a:schemeClr val="accent2">
                    <a:lumMod val="75000"/>
                  </a:schemeClr>
                </a:solidFill>
                <a:latin typeface="Gill Sans MT" panose="020B0502020104020203" pitchFamily="34" charset="0"/>
              </a:rPr>
              <a:t>Questions??</a:t>
            </a:r>
          </a:p>
        </p:txBody>
      </p:sp>
      <p:sp>
        <p:nvSpPr>
          <p:cNvPr id="4" name="Content Placeholder 1">
            <a:extLst>
              <a:ext uri="{FF2B5EF4-FFF2-40B4-BE49-F238E27FC236}">
                <a16:creationId xmlns:a16="http://schemas.microsoft.com/office/drawing/2014/main" id="{05D84FF6-E030-4D0E-8DA1-9B778B7138BD}"/>
              </a:ext>
            </a:extLst>
          </p:cNvPr>
          <p:cNvSpPr txBox="1">
            <a:spLocks/>
          </p:cNvSpPr>
          <p:nvPr/>
        </p:nvSpPr>
        <p:spPr>
          <a:xfrm>
            <a:off x="6096000" y="864437"/>
            <a:ext cx="4938421" cy="26303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dirty="0">
                <a:latin typeface="Segoe UI Semibold" panose="020B0702040204020203" pitchFamily="34" charset="0"/>
                <a:cs typeface="Segoe UI Semibold" panose="020B0702040204020203" pitchFamily="34" charset="0"/>
              </a:rPr>
              <a:t>Joanna Lamch</a:t>
            </a:r>
          </a:p>
          <a:p>
            <a:pPr marL="0" indent="0" algn="r">
              <a:buNone/>
            </a:pPr>
            <a:r>
              <a:rPr lang="en-US" b="1" dirty="0">
                <a:latin typeface="Segoe UI Semibold" panose="020B0702040204020203" pitchFamily="34" charset="0"/>
                <a:cs typeface="Segoe UI Semibold" panose="020B0702040204020203" pitchFamily="34" charset="0"/>
              </a:rPr>
              <a:t>JLamch@gmail.com</a:t>
            </a:r>
          </a:p>
          <a:p>
            <a:pPr marL="0" indent="0" algn="r">
              <a:buNone/>
            </a:pPr>
            <a:r>
              <a:rPr lang="pl-PL" sz="1800" b="1" dirty="0">
                <a:latin typeface="Segoe UI Semibold" panose="020B0702040204020203" pitchFamily="34" charset="0"/>
                <a:cs typeface="Segoe UI Semibold" panose="020B0702040204020203" pitchFamily="34" charset="0"/>
                <a:hlinkClick r:id="rId3"/>
              </a:rPr>
              <a:t>https://</a:t>
            </a:r>
            <a:r>
              <a:rPr lang="en-US" sz="3200" b="1" dirty="0">
                <a:latin typeface="Segoe UI Semibold" panose="020B0702040204020203" pitchFamily="34" charset="0"/>
                <a:cs typeface="Segoe UI Semibold" panose="020B0702040204020203" pitchFamily="34" charset="0"/>
                <a:hlinkClick r:id="rId3"/>
              </a:rPr>
              <a:t>JLamch.net</a:t>
            </a:r>
            <a:br>
              <a:rPr lang="pl-PL" sz="3200" b="1" dirty="0">
                <a:latin typeface="Segoe UI Semibold" panose="020B0702040204020203" pitchFamily="34" charset="0"/>
                <a:cs typeface="Segoe UI Semibold" panose="020B0702040204020203" pitchFamily="34" charset="0"/>
              </a:rPr>
            </a:br>
            <a:r>
              <a:rPr lang="pl-PL" sz="1800" b="1" dirty="0">
                <a:latin typeface="Segoe UI Semibold" panose="020B0702040204020203" pitchFamily="34" charset="0"/>
                <a:cs typeface="Segoe UI Semibold" panose="020B0702040204020203" pitchFamily="34" charset="0"/>
              </a:rPr>
              <a:t>https://</a:t>
            </a:r>
            <a:r>
              <a:rPr lang="en-US" b="1" dirty="0">
                <a:latin typeface="Segoe UI Semibold" panose="020B0702040204020203" pitchFamily="34" charset="0"/>
                <a:cs typeface="Segoe UI Semibold" panose="020B0702040204020203" pitchFamily="34" charset="0"/>
              </a:rPr>
              <a:t>ProgramistkaIKot.pl</a:t>
            </a:r>
            <a:endParaRPr lang="pl-PL" b="1" dirty="0">
              <a:latin typeface="Segoe UI Semibold" panose="020B0702040204020203" pitchFamily="34" charset="0"/>
              <a:cs typeface="Segoe UI Semibold" panose="020B0702040204020203" pitchFamily="34" charset="0"/>
            </a:endParaRPr>
          </a:p>
        </p:txBody>
      </p:sp>
      <p:pic>
        <p:nvPicPr>
          <p:cNvPr id="5" name="Content Placeholder 5">
            <a:extLst>
              <a:ext uri="{FF2B5EF4-FFF2-40B4-BE49-F238E27FC236}">
                <a16:creationId xmlns:a16="http://schemas.microsoft.com/office/drawing/2014/main" id="{3B2D48FF-62C6-4ABC-9D57-0AD9BF6D7083}"/>
              </a:ext>
            </a:extLst>
          </p:cNvPr>
          <p:cNvPicPr>
            <a:picLocks noChangeAspect="1"/>
          </p:cNvPicPr>
          <p:nvPr/>
        </p:nvPicPr>
        <p:blipFill>
          <a:blip r:embed="rId4"/>
          <a:stretch>
            <a:fillRect/>
          </a:stretch>
        </p:blipFill>
        <p:spPr>
          <a:xfrm>
            <a:off x="754063" y="4179139"/>
            <a:ext cx="2143424" cy="2143424"/>
          </a:xfrm>
          <a:prstGeom prst="rect">
            <a:avLst/>
          </a:prstGeom>
        </p:spPr>
      </p:pic>
      <p:pic>
        <p:nvPicPr>
          <p:cNvPr id="7" name="Picture 6">
            <a:extLst>
              <a:ext uri="{FF2B5EF4-FFF2-40B4-BE49-F238E27FC236}">
                <a16:creationId xmlns:a16="http://schemas.microsoft.com/office/drawing/2014/main" id="{7C8A70CD-7472-424F-9356-7343EC3E80DC}"/>
              </a:ext>
            </a:extLst>
          </p:cNvPr>
          <p:cNvPicPr>
            <a:picLocks noChangeAspect="1"/>
          </p:cNvPicPr>
          <p:nvPr/>
        </p:nvPicPr>
        <p:blipFill>
          <a:blip r:embed="rId5"/>
          <a:stretch>
            <a:fillRect/>
          </a:stretch>
        </p:blipFill>
        <p:spPr>
          <a:xfrm>
            <a:off x="11486519" y="5993562"/>
            <a:ext cx="688129" cy="688129"/>
          </a:xfrm>
          <a:prstGeom prst="rect">
            <a:avLst/>
          </a:prstGeom>
        </p:spPr>
      </p:pic>
      <p:grpSp>
        <p:nvGrpSpPr>
          <p:cNvPr id="8" name="Group 7">
            <a:extLst>
              <a:ext uri="{FF2B5EF4-FFF2-40B4-BE49-F238E27FC236}">
                <a16:creationId xmlns:a16="http://schemas.microsoft.com/office/drawing/2014/main" id="{4739CC6A-5261-4FA2-901F-BEA0B885AFCE}"/>
              </a:ext>
            </a:extLst>
          </p:cNvPr>
          <p:cNvGrpSpPr/>
          <p:nvPr/>
        </p:nvGrpSpPr>
        <p:grpSpPr>
          <a:xfrm>
            <a:off x="6698866" y="4677666"/>
            <a:ext cx="1384516" cy="1283622"/>
            <a:chOff x="760572" y="808526"/>
            <a:chExt cx="2542457" cy="2357180"/>
          </a:xfrm>
        </p:grpSpPr>
        <p:pic>
          <p:nvPicPr>
            <p:cNvPr id="9" name="Picture 8">
              <a:extLst>
                <a:ext uri="{FF2B5EF4-FFF2-40B4-BE49-F238E27FC236}">
                  <a16:creationId xmlns:a16="http://schemas.microsoft.com/office/drawing/2014/main" id="{5FDDAF46-ED8E-4F6C-B68E-38342799603E}"/>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852419" y="1065347"/>
              <a:ext cx="1992381" cy="2100359"/>
            </a:xfrm>
            <a:prstGeom prst="rect">
              <a:avLst/>
            </a:prstGeom>
          </p:spPr>
        </p:pic>
        <p:pic>
          <p:nvPicPr>
            <p:cNvPr id="10" name="Content Placeholder 16">
              <a:extLst>
                <a:ext uri="{FF2B5EF4-FFF2-40B4-BE49-F238E27FC236}">
                  <a16:creationId xmlns:a16="http://schemas.microsoft.com/office/drawing/2014/main" id="{3587A336-1751-406B-B681-82D3F1E7AB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427" y="2609391"/>
              <a:ext cx="2177762" cy="550171"/>
            </a:xfrm>
            <a:prstGeom prst="rect">
              <a:avLst/>
            </a:prstGeom>
          </p:spPr>
        </p:pic>
        <p:pic>
          <p:nvPicPr>
            <p:cNvPr id="11" name="Picture 10">
              <a:extLst>
                <a:ext uri="{FF2B5EF4-FFF2-40B4-BE49-F238E27FC236}">
                  <a16:creationId xmlns:a16="http://schemas.microsoft.com/office/drawing/2014/main" id="{92E117EE-DE5D-4AE9-9F0B-E5EF6791E9CC}"/>
                </a:ext>
              </a:extLst>
            </p:cNvPr>
            <p:cNvPicPr>
              <a:picLocks noChangeAspect="1"/>
            </p:cNvPicPr>
            <p:nvPr/>
          </p:nvPicPr>
          <p:blipFill>
            <a:blip r:embed="rId9"/>
            <a:stretch>
              <a:fillRect/>
            </a:stretch>
          </p:blipFill>
          <p:spPr>
            <a:xfrm>
              <a:off x="760572" y="808526"/>
              <a:ext cx="2542457" cy="1335233"/>
            </a:xfrm>
            <a:prstGeom prst="rect">
              <a:avLst/>
            </a:prstGeom>
          </p:spPr>
        </p:pic>
      </p:grpSp>
      <p:pic>
        <p:nvPicPr>
          <p:cNvPr id="12" name="Picture 2" descr="Image result for grubait">
            <a:extLst>
              <a:ext uri="{FF2B5EF4-FFF2-40B4-BE49-F238E27FC236}">
                <a16:creationId xmlns:a16="http://schemas.microsoft.com/office/drawing/2014/main" id="{8356D240-02E3-44F5-ADE8-09CB29F5E3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0800" y="4709940"/>
            <a:ext cx="1283621" cy="12836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F927847-1F71-4104-B982-3F0AA70AD4AB}"/>
              </a:ext>
            </a:extLst>
          </p:cNvPr>
          <p:cNvPicPr>
            <a:picLocks noChangeAspect="1"/>
          </p:cNvPicPr>
          <p:nvPr/>
        </p:nvPicPr>
        <p:blipFill rotWithShape="1">
          <a:blip r:embed="rId11">
            <a:extLst>
              <a:ext uri="{28A0092B-C50C-407E-A947-70E740481C1C}">
                <a14:useLocalDpi xmlns:a14="http://schemas.microsoft.com/office/drawing/2010/main" val="0"/>
              </a:ext>
            </a:extLst>
          </a:blip>
          <a:srcRect l="29933" t="1425" r="31714"/>
          <a:stretch/>
        </p:blipFill>
        <p:spPr>
          <a:xfrm>
            <a:off x="8471018" y="4713595"/>
            <a:ext cx="998834" cy="1283621"/>
          </a:xfrm>
          <a:prstGeom prst="rect">
            <a:avLst/>
          </a:prstGeom>
        </p:spPr>
      </p:pic>
      <p:pic>
        <p:nvPicPr>
          <p:cNvPr id="2050" name="Picture 2" descr="Related image">
            <a:extLst>
              <a:ext uri="{FF2B5EF4-FFF2-40B4-BE49-F238E27FC236}">
                <a16:creationId xmlns:a16="http://schemas.microsoft.com/office/drawing/2014/main" id="{D95AF853-FA83-4346-9E95-E4FE819A1F8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357" t="4170" r="30279" b="11160"/>
          <a:stretch/>
        </p:blipFill>
        <p:spPr bwMode="auto">
          <a:xfrm>
            <a:off x="-2964844" y="3704459"/>
            <a:ext cx="2626311" cy="271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90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E83FE156-773E-4229-8EE3-28CA5C404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70"/>
          <a:stretch/>
        </p:blipFill>
        <p:spPr bwMode="auto">
          <a:xfrm>
            <a:off x="4696691" y="196558"/>
            <a:ext cx="7342909" cy="55880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7A0D51-ADF7-499C-8A44-622BE185CB13}"/>
              </a:ext>
            </a:extLst>
          </p:cNvPr>
          <p:cNvSpPr>
            <a:spLocks noGrp="1"/>
          </p:cNvSpPr>
          <p:nvPr>
            <p:ph sz="quarter" idx="12"/>
          </p:nvPr>
        </p:nvSpPr>
        <p:spPr/>
        <p:txBody>
          <a:bodyPr/>
          <a:lstStyle/>
          <a:p>
            <a:r>
              <a:rPr lang="en-US" dirty="0"/>
              <a:t>Manufacturing</a:t>
            </a:r>
          </a:p>
          <a:p>
            <a:r>
              <a:rPr lang="en-US" dirty="0"/>
              <a:t>Smart City</a:t>
            </a:r>
          </a:p>
          <a:p>
            <a:r>
              <a:rPr lang="en-US" dirty="0"/>
              <a:t>Smart Building</a:t>
            </a:r>
          </a:p>
          <a:p>
            <a:r>
              <a:rPr lang="en-US" dirty="0"/>
              <a:t>Healthcare</a:t>
            </a:r>
          </a:p>
          <a:p>
            <a:r>
              <a:rPr lang="en-US" dirty="0"/>
              <a:t>Energy</a:t>
            </a:r>
          </a:p>
          <a:p>
            <a:r>
              <a:rPr lang="en-US" dirty="0"/>
              <a:t>Transportation and Smart Vehicles</a:t>
            </a:r>
          </a:p>
          <a:p>
            <a:r>
              <a:rPr lang="en-US" dirty="0"/>
              <a:t>Logistics and Inventory Management</a:t>
            </a:r>
          </a:p>
          <a:p>
            <a:r>
              <a:rPr lang="en-US" dirty="0"/>
              <a:t>Retail</a:t>
            </a:r>
          </a:p>
          <a:p>
            <a:r>
              <a:rPr lang="en-US" dirty="0"/>
              <a:t>Agriculture</a:t>
            </a:r>
          </a:p>
          <a:p>
            <a:endParaRPr lang="en-US" dirty="0"/>
          </a:p>
        </p:txBody>
      </p:sp>
      <p:sp>
        <p:nvSpPr>
          <p:cNvPr id="4" name="Content Placeholder 3">
            <a:extLst>
              <a:ext uri="{FF2B5EF4-FFF2-40B4-BE49-F238E27FC236}">
                <a16:creationId xmlns:a16="http://schemas.microsoft.com/office/drawing/2014/main" id="{1F860B51-6B81-4BD1-BA52-0F21E44819DC}"/>
              </a:ext>
            </a:extLst>
          </p:cNvPr>
          <p:cNvSpPr>
            <a:spLocks noGrp="1"/>
          </p:cNvSpPr>
          <p:nvPr>
            <p:ph sz="quarter" idx="14"/>
          </p:nvPr>
        </p:nvSpPr>
        <p:spPr/>
        <p:txBody>
          <a:bodyPr/>
          <a:lstStyle/>
          <a:p>
            <a:r>
              <a:rPr lang="en-US" dirty="0"/>
              <a:t>IoT business scenarios</a:t>
            </a:r>
          </a:p>
        </p:txBody>
      </p:sp>
    </p:spTree>
    <p:extLst>
      <p:ext uri="{BB962C8B-B14F-4D97-AF65-F5344CB8AC3E}">
        <p14:creationId xmlns:p14="http://schemas.microsoft.com/office/powerpoint/2010/main" val="31338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9822868" y="2837915"/>
            <a:ext cx="1064353" cy="1064353"/>
            <a:chOff x="10020375" y="2894239"/>
            <a:chExt cx="1085850" cy="1085850"/>
          </a:xfrm>
        </p:grpSpPr>
        <p:sp>
          <p:nvSpPr>
            <p:cNvPr id="82" name="Oval 81"/>
            <p:cNvSpPr/>
            <p:nvPr/>
          </p:nvSpPr>
          <p:spPr>
            <a:xfrm>
              <a:off x="10020375" y="2894239"/>
              <a:ext cx="1085850" cy="10858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grpSp>
          <p:nvGrpSpPr>
            <p:cNvPr id="83" name="Group 82"/>
            <p:cNvGrpSpPr/>
            <p:nvPr/>
          </p:nvGrpSpPr>
          <p:grpSpPr>
            <a:xfrm>
              <a:off x="10359459" y="3222426"/>
              <a:ext cx="418861" cy="421246"/>
              <a:chOff x="10969809" y="2370994"/>
              <a:chExt cx="418861" cy="421246"/>
            </a:xfrm>
          </p:grpSpPr>
          <p:sp>
            <p:nvSpPr>
              <p:cNvPr id="84" name="Rectangle 83"/>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8"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grpSp>
      <p:grpSp>
        <p:nvGrpSpPr>
          <p:cNvPr id="89" name="Group 88"/>
          <p:cNvGrpSpPr/>
          <p:nvPr/>
        </p:nvGrpSpPr>
        <p:grpSpPr>
          <a:xfrm>
            <a:off x="8675869" y="2848586"/>
            <a:ext cx="1064353" cy="1064353"/>
            <a:chOff x="8850211" y="2905125"/>
            <a:chExt cx="1085850" cy="1085850"/>
          </a:xfrm>
        </p:grpSpPr>
        <p:sp>
          <p:nvSpPr>
            <p:cNvPr id="90" name="Oval 89"/>
            <p:cNvSpPr/>
            <p:nvPr/>
          </p:nvSpPr>
          <p:spPr>
            <a:xfrm>
              <a:off x="8850211" y="2905125"/>
              <a:ext cx="1085850" cy="1085850"/>
            </a:xfrm>
            <a:prstGeom prst="ellipse">
              <a:avLst/>
            </a:prstGeom>
            <a:solidFill>
              <a:srgbClr val="187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91" name="Freeform 61"/>
            <p:cNvSpPr>
              <a:spLocks noChangeAspect="1"/>
            </p:cNvSpPr>
            <p:nvPr/>
          </p:nvSpPr>
          <p:spPr bwMode="auto">
            <a:xfrm>
              <a:off x="9120999" y="3255913"/>
              <a:ext cx="540167" cy="354272"/>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grpSp>
        <p:nvGrpSpPr>
          <p:cNvPr id="92" name="Group 91"/>
          <p:cNvGrpSpPr/>
          <p:nvPr/>
        </p:nvGrpSpPr>
        <p:grpSpPr>
          <a:xfrm>
            <a:off x="7536524" y="2848586"/>
            <a:ext cx="1064353" cy="1064353"/>
            <a:chOff x="7687854" y="2905125"/>
            <a:chExt cx="1085850" cy="1085850"/>
          </a:xfrm>
        </p:grpSpPr>
        <p:sp>
          <p:nvSpPr>
            <p:cNvPr id="93" name="Oval 92"/>
            <p:cNvSpPr/>
            <p:nvPr/>
          </p:nvSpPr>
          <p:spPr>
            <a:xfrm>
              <a:off x="7687854" y="2905125"/>
              <a:ext cx="1085850" cy="1085850"/>
            </a:xfrm>
            <a:prstGeom prst="ellipse">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grpSp>
          <p:nvGrpSpPr>
            <p:cNvPr id="94" name="Group 93"/>
            <p:cNvGrpSpPr/>
            <p:nvPr/>
          </p:nvGrpSpPr>
          <p:grpSpPr>
            <a:xfrm>
              <a:off x="7934374" y="3170658"/>
              <a:ext cx="634010" cy="524782"/>
              <a:chOff x="12890500" y="-3265488"/>
              <a:chExt cx="3722688" cy="3081338"/>
            </a:xfrm>
            <a:solidFill>
              <a:schemeClr val="bg1"/>
            </a:solidFill>
          </p:grpSpPr>
          <p:sp>
            <p:nvSpPr>
              <p:cNvPr id="9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9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grpSp>
      <p:sp>
        <p:nvSpPr>
          <p:cNvPr id="5" name="Rectangle 4"/>
          <p:cNvSpPr/>
          <p:nvPr/>
        </p:nvSpPr>
        <p:spPr>
          <a:xfrm>
            <a:off x="7277186" y="2528035"/>
            <a:ext cx="3841275" cy="1684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30" name="Rectangle 29"/>
          <p:cNvSpPr/>
          <p:nvPr/>
        </p:nvSpPr>
        <p:spPr>
          <a:xfrm>
            <a:off x="4782733" y="4654191"/>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Rules and alerting to improve operational efficiency</a:t>
            </a:r>
          </a:p>
        </p:txBody>
      </p:sp>
      <p:sp>
        <p:nvSpPr>
          <p:cNvPr id="27" name="Rectangle 26"/>
          <p:cNvSpPr/>
          <p:nvPr/>
        </p:nvSpPr>
        <p:spPr>
          <a:xfrm>
            <a:off x="4782733" y="3551362"/>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Monitor and track device state, location and health</a:t>
            </a:r>
          </a:p>
        </p:txBody>
      </p:sp>
      <p:sp>
        <p:nvSpPr>
          <p:cNvPr id="3" name="Rectangle 2"/>
          <p:cNvSpPr/>
          <p:nvPr/>
        </p:nvSpPr>
        <p:spPr>
          <a:xfrm>
            <a:off x="4782733" y="2448533"/>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Connect devices and monitor </a:t>
            </a:r>
            <a:r>
              <a:rPr lang="en-US" sz="1961" b="1" dirty="0">
                <a:solidFill>
                  <a:srgbClr val="FFFF00"/>
                </a:solidFill>
                <a:latin typeface="Segoe UI Light"/>
              </a:rPr>
              <a:t>telemetry</a:t>
            </a:r>
          </a:p>
        </p:txBody>
      </p:sp>
      <p:sp>
        <p:nvSpPr>
          <p:cNvPr id="2" name="Oval 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139">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946" y="1571318"/>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740981" y="1571318"/>
            <a:ext cx="4655618"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46"/>
          <p:cNvSpPr/>
          <p:nvPr/>
        </p:nvSpPr>
        <p:spPr bwMode="auto">
          <a:xfrm>
            <a:off x="741556" y="4389546"/>
            <a:ext cx="4437919"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97" name="Group 96"/>
          <p:cNvGrpSpPr/>
          <p:nvPr/>
        </p:nvGrpSpPr>
        <p:grpSpPr>
          <a:xfrm>
            <a:off x="2510852" y="5370707"/>
            <a:ext cx="705305" cy="709321"/>
            <a:chOff x="10969809" y="2370994"/>
            <a:chExt cx="418861" cy="421246"/>
          </a:xfrm>
        </p:grpSpPr>
        <p:sp>
          <p:nvSpPr>
            <p:cNvPr id="98" name="Rectangle 97"/>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2"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103"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104" name="Group 103"/>
          <p:cNvGrpSpPr/>
          <p:nvPr/>
        </p:nvGrpSpPr>
        <p:grpSpPr>
          <a:xfrm>
            <a:off x="1030306" y="2675639"/>
            <a:ext cx="940685" cy="778623"/>
            <a:chOff x="12890500" y="-3265488"/>
            <a:chExt cx="3722688" cy="3081338"/>
          </a:xfrm>
          <a:solidFill>
            <a:schemeClr val="bg1"/>
          </a:solidFill>
        </p:grpSpPr>
        <p:sp>
          <p:nvSpPr>
            <p:cNvPr id="10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10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sp>
        <p:nvSpPr>
          <p:cNvPr id="4" name="Content Placeholder 3">
            <a:extLst>
              <a:ext uri="{FF2B5EF4-FFF2-40B4-BE49-F238E27FC236}">
                <a16:creationId xmlns:a16="http://schemas.microsoft.com/office/drawing/2014/main" id="{47F4238D-D252-49F2-9C44-145D8D53D5D0}"/>
              </a:ext>
            </a:extLst>
          </p:cNvPr>
          <p:cNvSpPr>
            <a:spLocks noGrp="1"/>
          </p:cNvSpPr>
          <p:nvPr>
            <p:ph sz="quarter" idx="14"/>
          </p:nvPr>
        </p:nvSpPr>
        <p:spPr>
          <a:xfrm>
            <a:off x="754063" y="605674"/>
            <a:ext cx="10677365" cy="520326"/>
          </a:xfrm>
        </p:spPr>
        <p:txBody>
          <a:bodyPr/>
          <a:lstStyle/>
          <a:p>
            <a:r>
              <a:rPr lang="en-US" dirty="0"/>
              <a:t>IoT Business Maturity Model</a:t>
            </a:r>
          </a:p>
          <a:p>
            <a:pPr algn="r"/>
            <a:r>
              <a:rPr lang="en-US" sz="3200" dirty="0"/>
              <a:t>1. Operational efficiency</a:t>
            </a:r>
            <a:br>
              <a:rPr lang="en-US" sz="2800" dirty="0"/>
            </a:br>
            <a:endParaRPr lang="en-US" dirty="0"/>
          </a:p>
        </p:txBody>
      </p:sp>
    </p:spTree>
    <p:extLst>
      <p:ext uri="{BB962C8B-B14F-4D97-AF65-F5344CB8AC3E}">
        <p14:creationId xmlns:p14="http://schemas.microsoft.com/office/powerpoint/2010/main" val="25512044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3477E-6 -4.13981E-6 L -0.53893 -0.04448 " pathEditMode="relative" rAng="0" ptsTypes="AA">
                                      <p:cBhvr>
                                        <p:cTn id="6" dur="1000" fill="hold"/>
                                        <p:tgtEl>
                                          <p:spTgt spid="92"/>
                                        </p:tgtEl>
                                        <p:attrNameLst>
                                          <p:attrName>ppt_x</p:attrName>
                                          <p:attrName>ppt_y</p:attrName>
                                        </p:attrNameLst>
                                      </p:cBhvr>
                                      <p:rCtr x="-26947" y="-2224"/>
                                    </p:animMotion>
                                  </p:childTnLst>
                                </p:cTn>
                              </p:par>
                              <p:par>
                                <p:cTn id="7" presetID="10" presetClass="exit" presetSubtype="0" fill="hold" nodeType="withEffect">
                                  <p:stCondLst>
                                    <p:cond delay="500"/>
                                  </p:stCondLst>
                                  <p:childTnLst>
                                    <p:animEffect transition="out" filter="fade">
                                      <p:cBhvr>
                                        <p:cTn id="8" dur="500"/>
                                        <p:tgtEl>
                                          <p:spTgt spid="92"/>
                                        </p:tgtEl>
                                      </p:cBhvr>
                                    </p:animEffect>
                                    <p:set>
                                      <p:cBhvr>
                                        <p:cTn id="9" dur="1" fill="hold">
                                          <p:stCondLst>
                                            <p:cond delay="499"/>
                                          </p:stCondLst>
                                        </p:cTn>
                                        <p:tgtEl>
                                          <p:spTgt spid="92"/>
                                        </p:tgtEl>
                                        <p:attrNameLst>
                                          <p:attrName>style.visibility</p:attrName>
                                        </p:attrNameLst>
                                      </p:cBhvr>
                                      <p:to>
                                        <p:strVal val="hidden"/>
                                      </p:to>
                                    </p:set>
                                  </p:childTnLst>
                                </p:cTn>
                              </p:par>
                              <p:par>
                                <p:cTn id="10" presetID="10" presetClass="entr" presetSubtype="0"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75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42" presetClass="path" presetSubtype="0" accel="50000" decel="50000" fill="hold" nodeType="withEffect">
                                  <p:stCondLst>
                                    <p:cond delay="750"/>
                                  </p:stCondLst>
                                  <p:childTnLst>
                                    <p:animMotion origin="layout" path="M 2.5785E-6 -4.13981E-6 L -0.38512 -0.03767 " pathEditMode="relative" rAng="0" ptsTypes="AA">
                                      <p:cBhvr>
                                        <p:cTn id="17" dur="1000" fill="hold"/>
                                        <p:tgtEl>
                                          <p:spTgt spid="89"/>
                                        </p:tgtEl>
                                        <p:attrNameLst>
                                          <p:attrName>ppt_x</p:attrName>
                                          <p:attrName>ppt_y</p:attrName>
                                        </p:attrNameLst>
                                      </p:cBhvr>
                                      <p:rCtr x="-19262" y="-1884"/>
                                    </p:animMotion>
                                  </p:childTnLst>
                                </p:cTn>
                              </p:par>
                              <p:par>
                                <p:cTn id="18" presetID="10" presetClass="exit" presetSubtype="0" fill="hold" nodeType="withEffect">
                                  <p:stCondLst>
                                    <p:cond delay="1250"/>
                                  </p:stCondLst>
                                  <p:childTnLst>
                                    <p:animEffect transition="out" filter="fade">
                                      <p:cBhvr>
                                        <p:cTn id="19" dur="500"/>
                                        <p:tgtEl>
                                          <p:spTgt spid="89"/>
                                        </p:tgtEl>
                                      </p:cBhvr>
                                    </p:animEffect>
                                    <p:set>
                                      <p:cBhvr>
                                        <p:cTn id="20" dur="1" fill="hold">
                                          <p:stCondLst>
                                            <p:cond delay="499"/>
                                          </p:stCondLst>
                                        </p:cTn>
                                        <p:tgtEl>
                                          <p:spTgt spid="89"/>
                                        </p:tgtEl>
                                        <p:attrNameLst>
                                          <p:attrName>style.visibility</p:attrName>
                                        </p:attrNameLst>
                                      </p:cBhvr>
                                      <p:to>
                                        <p:strVal val="hidden"/>
                                      </p:to>
                                    </p:set>
                                  </p:childTnLst>
                                </p:cTn>
                              </p:par>
                              <p:par>
                                <p:cTn id="21" presetID="10" presetClass="entr" presetSubtype="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par>
                                <p:cTn id="27" presetID="42" presetClass="path" presetSubtype="0" accel="50000" decel="50000" fill="hold" nodeType="withEffect">
                                  <p:stCondLst>
                                    <p:cond delay="1500"/>
                                  </p:stCondLst>
                                  <p:childTnLst>
                                    <p:animMotion origin="layout" path="M -4.52132E-6 4.60281E-6 L -0.61488 0.34929 " pathEditMode="relative" rAng="0" ptsTypes="AA">
                                      <p:cBhvr>
                                        <p:cTn id="28" dur="1000" fill="hold"/>
                                        <p:tgtEl>
                                          <p:spTgt spid="81"/>
                                        </p:tgtEl>
                                        <p:attrNameLst>
                                          <p:attrName>ppt_x</p:attrName>
                                          <p:attrName>ppt_y</p:attrName>
                                        </p:attrNameLst>
                                      </p:cBhvr>
                                      <p:rCtr x="-30751" y="17453"/>
                                    </p:animMotion>
                                  </p:childTnLst>
                                </p:cTn>
                              </p:par>
                              <p:par>
                                <p:cTn id="29" presetID="10" presetClass="exit" presetSubtype="0" fill="hold" nodeType="withEffect">
                                  <p:stCondLst>
                                    <p:cond delay="200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par>
                                <p:cTn id="32" presetID="10" presetClass="entr" presetSubtype="0" fill="hold" grpId="0" nodeType="withEffect">
                                  <p:stCondLst>
                                    <p:cond delay="2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225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1" nodeType="withEffect">
                                  <p:stCondLst>
                                    <p:cond delay="275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8" presetClass="emph" presetSubtype="0" decel="100000" fill="hold" grpId="0" nodeType="withEffect">
                                  <p:stCondLst>
                                    <p:cond delay="2250"/>
                                  </p:stCondLst>
                                  <p:childTnLst>
                                    <p:animRot by="43200000">
                                      <p:cBhvr>
                                        <p:cTn id="42" dur="1500" fill="hold"/>
                                        <p:tgtEl>
                                          <p:spTgt spid="10"/>
                                        </p:tgtEl>
                                        <p:attrNameLst>
                                          <p:attrName>r</p:attrName>
                                        </p:attrNameLst>
                                      </p:cBhvr>
                                    </p:animRot>
                                  </p:childTnLst>
                                </p:cTn>
                              </p:par>
                              <p:par>
                                <p:cTn id="43" presetID="10" presetClass="entr" presetSubtype="0" fill="hold" grpId="0" nodeType="withEffect">
                                  <p:stCondLst>
                                    <p:cond delay="3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4500"/>
                            </p:stCondLst>
                            <p:childTnLst>
                              <p:par>
                                <p:cTn id="56" presetID="2" presetClass="entr" presetSubtype="2" decel="100000"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1000" fill="hold"/>
                                        <p:tgtEl>
                                          <p:spTgt spid="3"/>
                                        </p:tgtEl>
                                        <p:attrNameLst>
                                          <p:attrName>ppt_x</p:attrName>
                                        </p:attrNameLst>
                                      </p:cBhvr>
                                      <p:tavLst>
                                        <p:tav tm="0">
                                          <p:val>
                                            <p:strVal val="1+#ppt_w/2"/>
                                          </p:val>
                                        </p:tav>
                                        <p:tav tm="100000">
                                          <p:val>
                                            <p:strVal val="#ppt_x"/>
                                          </p:val>
                                        </p:tav>
                                      </p:tavLst>
                                    </p:anim>
                                    <p:anim calcmode="lin" valueType="num">
                                      <p:cBhvr additive="base">
                                        <p:cTn id="59" dur="10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fill="hold"/>
                                        <p:tgtEl>
                                          <p:spTgt spid="27"/>
                                        </p:tgtEl>
                                        <p:attrNameLst>
                                          <p:attrName>ppt_x</p:attrName>
                                        </p:attrNameLst>
                                      </p:cBhvr>
                                      <p:tavLst>
                                        <p:tav tm="0">
                                          <p:val>
                                            <p:strVal val="1+#ppt_w/2"/>
                                          </p:val>
                                        </p:tav>
                                        <p:tav tm="100000">
                                          <p:val>
                                            <p:strVal val="#ppt_x"/>
                                          </p:val>
                                        </p:tav>
                                      </p:tavLst>
                                    </p:anim>
                                    <p:anim calcmode="lin" valueType="num">
                                      <p:cBhvr additive="base">
                                        <p:cTn id="63" dur="10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1000" fill="hold"/>
                                        <p:tgtEl>
                                          <p:spTgt spid="30"/>
                                        </p:tgtEl>
                                        <p:attrNameLst>
                                          <p:attrName>ppt_x</p:attrName>
                                        </p:attrNameLst>
                                      </p:cBhvr>
                                      <p:tavLst>
                                        <p:tav tm="0">
                                          <p:val>
                                            <p:strVal val="1+#ppt_w/2"/>
                                          </p:val>
                                        </p:tav>
                                        <p:tav tm="100000">
                                          <p:val>
                                            <p:strVal val="#ppt_x"/>
                                          </p:val>
                                        </p:tav>
                                      </p:tavLst>
                                    </p:anim>
                                    <p:anim calcmode="lin" valueType="num">
                                      <p:cBhvr additive="base">
                                        <p:cTn id="67" dur="10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 presetClass="entr" presetSubtype="0"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27" grpId="0" animBg="1"/>
      <p:bldP spid="3" grpId="0" animBg="1"/>
      <p:bldP spid="2" grpId="0" animBg="1"/>
      <p:bldP spid="10" grpId="0" animBg="1"/>
      <p:bldP spid="10" grpId="1" animBg="1"/>
      <p:bldP spid="11" grpId="0"/>
      <p:bldP spid="13" grpId="0" animBg="1"/>
      <p:bldP spid="15" grpId="0" animBg="1"/>
      <p:bldP spid="23" grpId="0" animBg="1"/>
      <p:bldP spid="46" grpId="0" animBg="1"/>
      <p:bldP spid="47" grpId="0" animBg="1"/>
      <p:bldP spid="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782733" y="4654191"/>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dirty="0">
                <a:solidFill>
                  <a:prstClr val="white"/>
                </a:solidFill>
                <a:latin typeface="Calibri Light" panose="020F0302020204030204"/>
              </a:rPr>
              <a:t>Operationalize </a:t>
            </a:r>
            <a:r>
              <a:rPr lang="en-US" sz="1961" b="1" dirty="0">
                <a:solidFill>
                  <a:srgbClr val="FFFF00"/>
                </a:solidFill>
                <a:latin typeface="Calibri Light" panose="020F0302020204030204"/>
              </a:rPr>
              <a:t>insights</a:t>
            </a:r>
            <a:r>
              <a:rPr lang="en-US" sz="1961" dirty="0">
                <a:solidFill>
                  <a:prstClr val="white"/>
                </a:solidFill>
                <a:latin typeface="Calibri Light" panose="020F0302020204030204"/>
              </a:rPr>
              <a:t> to improve things and processes in real time</a:t>
            </a:r>
          </a:p>
        </p:txBody>
      </p:sp>
      <p:sp>
        <p:nvSpPr>
          <p:cNvPr id="30" name="Rectangle 29"/>
          <p:cNvSpPr/>
          <p:nvPr/>
        </p:nvSpPr>
        <p:spPr>
          <a:xfrm>
            <a:off x="4782733" y="3551362"/>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dirty="0">
                <a:solidFill>
                  <a:prstClr val="white"/>
                </a:solidFill>
                <a:latin typeface="Calibri Light" panose="020F0302020204030204"/>
              </a:rPr>
              <a:t>Discover </a:t>
            </a:r>
            <a:r>
              <a:rPr lang="en-US" sz="1961" b="1" dirty="0">
                <a:solidFill>
                  <a:srgbClr val="FFFF00"/>
                </a:solidFill>
                <a:latin typeface="Calibri Light" panose="020F0302020204030204"/>
              </a:rPr>
              <a:t>patterns</a:t>
            </a:r>
            <a:r>
              <a:rPr lang="en-US" sz="1961" dirty="0">
                <a:solidFill>
                  <a:prstClr val="white"/>
                </a:solidFill>
                <a:latin typeface="Calibri Light" panose="020F0302020204030204"/>
              </a:rPr>
              <a:t> in device data using predictive analytics</a:t>
            </a:r>
          </a:p>
        </p:txBody>
      </p:sp>
      <p:sp>
        <p:nvSpPr>
          <p:cNvPr id="31" name="Rectangle 30"/>
          <p:cNvSpPr/>
          <p:nvPr/>
        </p:nvSpPr>
        <p:spPr>
          <a:xfrm>
            <a:off x="4782733" y="2448533"/>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b="1" dirty="0">
                <a:solidFill>
                  <a:srgbClr val="FFFF00"/>
                </a:solidFill>
                <a:latin typeface="Calibri Light" panose="020F0302020204030204"/>
              </a:rPr>
              <a:t>Analyze</a:t>
            </a:r>
            <a:r>
              <a:rPr lang="en-US" sz="1961" dirty="0">
                <a:solidFill>
                  <a:prstClr val="white"/>
                </a:solidFill>
                <a:latin typeface="Calibri Light" panose="020F0302020204030204"/>
              </a:rPr>
              <a:t> and visualize data from devices</a:t>
            </a:r>
          </a:p>
        </p:txBody>
      </p:sp>
      <p:sp>
        <p:nvSpPr>
          <p:cNvPr id="32" name="Oval 3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sz="1765"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Calibri Light" panose="020F0302020204030204"/>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225">
              <a:lnSpc>
                <a:spcPct val="90000"/>
              </a:lnSpc>
              <a:defRPr/>
            </a:pPr>
            <a:r>
              <a:rPr lang="en-US" sz="2745" dirty="0">
                <a:solidFill>
                  <a:srgbClr val="44546A"/>
                </a:solidFill>
                <a:latin typeface="Calibri Light" panose="020F0302020204030204"/>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946" y="1571318"/>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852" y="5370707"/>
            <a:ext cx="705305" cy="7093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35"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36" name="Group 35"/>
          <p:cNvGrpSpPr/>
          <p:nvPr/>
        </p:nvGrpSpPr>
        <p:grpSpPr>
          <a:xfrm>
            <a:off x="1030306" y="2675639"/>
            <a:ext cx="940685" cy="77862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prstClr val="black"/>
                </a:solidFill>
              </a:endParaRPr>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prstClr val="black"/>
                </a:solidFill>
              </a:endParaRPr>
            </a:p>
          </p:txBody>
        </p:sp>
      </p:grpSp>
      <p:sp>
        <p:nvSpPr>
          <p:cNvPr id="2" name="Content Placeholder 1">
            <a:extLst>
              <a:ext uri="{FF2B5EF4-FFF2-40B4-BE49-F238E27FC236}">
                <a16:creationId xmlns:a16="http://schemas.microsoft.com/office/drawing/2014/main" id="{6FCF94A3-0C38-4905-BD23-61C9C00142AD}"/>
              </a:ext>
            </a:extLst>
          </p:cNvPr>
          <p:cNvSpPr>
            <a:spLocks noGrp="1"/>
          </p:cNvSpPr>
          <p:nvPr>
            <p:ph sz="quarter" idx="14"/>
          </p:nvPr>
        </p:nvSpPr>
        <p:spPr/>
        <p:txBody>
          <a:bodyPr/>
          <a:lstStyle/>
          <a:p>
            <a:r>
              <a:rPr lang="en-US" dirty="0"/>
              <a:t>IoT Business Maturity Model</a:t>
            </a:r>
          </a:p>
          <a:p>
            <a:pPr algn="r"/>
            <a:r>
              <a:rPr lang="en-US" sz="3200" dirty="0"/>
              <a:t>2. Business Intelligence</a:t>
            </a:r>
            <a:br>
              <a:rPr lang="en-US" dirty="0"/>
            </a:br>
            <a:endParaRPr lang="en-US" dirty="0"/>
          </a:p>
        </p:txBody>
      </p:sp>
    </p:spTree>
    <p:extLst>
      <p:ext uri="{BB962C8B-B14F-4D97-AF65-F5344CB8AC3E}">
        <p14:creationId xmlns:p14="http://schemas.microsoft.com/office/powerpoint/2010/main" val="9507722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82733" y="4654191"/>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New partnership opportunities</a:t>
            </a:r>
          </a:p>
        </p:txBody>
      </p:sp>
      <p:sp>
        <p:nvSpPr>
          <p:cNvPr id="29" name="Rectangle 28"/>
          <p:cNvSpPr/>
          <p:nvPr/>
        </p:nvSpPr>
        <p:spPr>
          <a:xfrm>
            <a:off x="4782733" y="3551362"/>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Expand into new adjacent businesses</a:t>
            </a:r>
          </a:p>
        </p:txBody>
      </p:sp>
      <p:sp>
        <p:nvSpPr>
          <p:cNvPr id="31" name="Rectangle 30"/>
          <p:cNvSpPr/>
          <p:nvPr/>
        </p:nvSpPr>
        <p:spPr>
          <a:xfrm>
            <a:off x="4782733" y="2448533"/>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Combine IoT &amp; other data with </a:t>
            </a:r>
            <a:r>
              <a:rPr lang="en-US" sz="1961" b="1" dirty="0">
                <a:solidFill>
                  <a:schemeClr val="tx1"/>
                </a:solidFill>
                <a:latin typeface="Segoe UI Light"/>
              </a:rPr>
              <a:t>advanced analytics </a:t>
            </a:r>
            <a:r>
              <a:rPr lang="en-US" sz="1961" dirty="0">
                <a:solidFill>
                  <a:schemeClr val="tx1"/>
                </a:solidFill>
                <a:latin typeface="Segoe UI Light"/>
              </a:rPr>
              <a:t>to power </a:t>
            </a:r>
            <a:r>
              <a:rPr lang="en-US" sz="1961" b="1" dirty="0">
                <a:solidFill>
                  <a:schemeClr val="tx1"/>
                </a:solidFill>
                <a:latin typeface="Segoe UI Light"/>
              </a:rPr>
              <a:t>new services and revenue streams</a:t>
            </a:r>
          </a:p>
        </p:txBody>
      </p:sp>
      <p:sp>
        <p:nvSpPr>
          <p:cNvPr id="32" name="Oval 3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139">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51395" y="1577161"/>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852" y="5370707"/>
            <a:ext cx="705305" cy="7093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35"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36" name="Group 35"/>
          <p:cNvGrpSpPr/>
          <p:nvPr/>
        </p:nvGrpSpPr>
        <p:grpSpPr>
          <a:xfrm>
            <a:off x="1030306" y="2675639"/>
            <a:ext cx="940685" cy="77862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sp>
        <p:nvSpPr>
          <p:cNvPr id="2" name="Content Placeholder 1">
            <a:extLst>
              <a:ext uri="{FF2B5EF4-FFF2-40B4-BE49-F238E27FC236}">
                <a16:creationId xmlns:a16="http://schemas.microsoft.com/office/drawing/2014/main" id="{5B7330BA-9EC7-422B-9373-A677E5C3D366}"/>
              </a:ext>
            </a:extLst>
          </p:cNvPr>
          <p:cNvSpPr>
            <a:spLocks noGrp="1"/>
          </p:cNvSpPr>
          <p:nvPr>
            <p:ph sz="quarter" idx="14"/>
          </p:nvPr>
        </p:nvSpPr>
        <p:spPr/>
        <p:txBody>
          <a:bodyPr/>
          <a:lstStyle/>
          <a:p>
            <a:r>
              <a:rPr lang="en-US" dirty="0"/>
              <a:t>IoT Business Maturity Model</a:t>
            </a:r>
          </a:p>
          <a:p>
            <a:pPr algn="r"/>
            <a:r>
              <a:rPr lang="en-US" sz="3200" dirty="0"/>
              <a:t>3. Business Transformation</a:t>
            </a:r>
            <a:br>
              <a:rPr lang="en-US" sz="4400" dirty="0"/>
            </a:br>
            <a:endParaRPr lang="en-US" dirty="0"/>
          </a:p>
        </p:txBody>
      </p:sp>
    </p:spTree>
    <p:extLst>
      <p:ext uri="{BB962C8B-B14F-4D97-AF65-F5344CB8AC3E}">
        <p14:creationId xmlns:p14="http://schemas.microsoft.com/office/powerpoint/2010/main" val="4244669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1156C-3DDB-4B6D-B894-B801CCAC6DF0}"/>
              </a:ext>
            </a:extLst>
          </p:cNvPr>
          <p:cNvSpPr>
            <a:spLocks noGrp="1"/>
          </p:cNvSpPr>
          <p:nvPr>
            <p:ph sz="quarter" idx="14"/>
          </p:nvPr>
        </p:nvSpPr>
        <p:spPr/>
        <p:txBody>
          <a:bodyPr/>
          <a:lstStyle/>
          <a:p>
            <a:r>
              <a:rPr lang="en-US" dirty="0"/>
              <a:t>A simple view of an IoT solution</a:t>
            </a:r>
          </a:p>
        </p:txBody>
      </p:sp>
      <p:pic>
        <p:nvPicPr>
          <p:cNvPr id="3" name="Picture 2">
            <a:extLst>
              <a:ext uri="{FF2B5EF4-FFF2-40B4-BE49-F238E27FC236}">
                <a16:creationId xmlns:a16="http://schemas.microsoft.com/office/drawing/2014/main" id="{54C54BFB-A77A-4646-B618-AF383D98FC7C}"/>
              </a:ext>
            </a:extLst>
          </p:cNvPr>
          <p:cNvPicPr>
            <a:picLocks noChangeAspect="1"/>
          </p:cNvPicPr>
          <p:nvPr/>
        </p:nvPicPr>
        <p:blipFill>
          <a:blip r:embed="rId2"/>
          <a:stretch>
            <a:fillRect/>
          </a:stretch>
        </p:blipFill>
        <p:spPr>
          <a:xfrm>
            <a:off x="761297" y="-2017081"/>
            <a:ext cx="10580250" cy="2098741"/>
          </a:xfrm>
          <a:prstGeom prst="rect">
            <a:avLst/>
          </a:prstGeom>
        </p:spPr>
      </p:pic>
      <p:sp>
        <p:nvSpPr>
          <p:cNvPr id="51" name="Rectangle 50">
            <a:extLst>
              <a:ext uri="{FF2B5EF4-FFF2-40B4-BE49-F238E27FC236}">
                <a16:creationId xmlns:a16="http://schemas.microsoft.com/office/drawing/2014/main" id="{83D9478B-46D7-4EF3-B422-5CB667B5BAE1}"/>
              </a:ext>
            </a:extLst>
          </p:cNvPr>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52" name="Rectangle 51">
            <a:extLst>
              <a:ext uri="{FF2B5EF4-FFF2-40B4-BE49-F238E27FC236}">
                <a16:creationId xmlns:a16="http://schemas.microsoft.com/office/drawing/2014/main" id="{82DE48F8-5C82-4264-B04D-0A1FCADEE803}"/>
              </a:ext>
            </a:extLst>
          </p:cNvPr>
          <p:cNvSpPr/>
          <p:nvPr/>
        </p:nvSpPr>
        <p:spPr>
          <a:xfrm flipH="1">
            <a:off x="18420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53" name="Rectangle 52">
            <a:extLst>
              <a:ext uri="{FF2B5EF4-FFF2-40B4-BE49-F238E27FC236}">
                <a16:creationId xmlns:a16="http://schemas.microsoft.com/office/drawing/2014/main" id="{530976FE-577D-4B17-924E-3F8FC62B3241}"/>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54" name="Group 53">
            <a:extLst>
              <a:ext uri="{FF2B5EF4-FFF2-40B4-BE49-F238E27FC236}">
                <a16:creationId xmlns:a16="http://schemas.microsoft.com/office/drawing/2014/main" id="{8B29FEF5-44B7-45D4-AF11-3EB63331254F}"/>
              </a:ext>
            </a:extLst>
          </p:cNvPr>
          <p:cNvGrpSpPr/>
          <p:nvPr/>
        </p:nvGrpSpPr>
        <p:grpSpPr>
          <a:xfrm>
            <a:off x="9274485" y="2640999"/>
            <a:ext cx="1426464" cy="1426464"/>
            <a:chOff x="9297983" y="2640999"/>
            <a:chExt cx="1426464" cy="1426464"/>
          </a:xfrm>
        </p:grpSpPr>
        <p:sp>
          <p:nvSpPr>
            <p:cNvPr id="55" name="Oval 54">
              <a:extLst>
                <a:ext uri="{FF2B5EF4-FFF2-40B4-BE49-F238E27FC236}">
                  <a16:creationId xmlns:a16="http://schemas.microsoft.com/office/drawing/2014/main" id="{EA697D57-BF8D-485D-B10A-04562D5E96CA}"/>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56" name="Freeform 104">
              <a:extLst>
                <a:ext uri="{FF2B5EF4-FFF2-40B4-BE49-F238E27FC236}">
                  <a16:creationId xmlns:a16="http://schemas.microsoft.com/office/drawing/2014/main" id="{B27AFE27-14F5-488F-AB86-CA731364FCBE}"/>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57" name="Group 56">
            <a:extLst>
              <a:ext uri="{FF2B5EF4-FFF2-40B4-BE49-F238E27FC236}">
                <a16:creationId xmlns:a16="http://schemas.microsoft.com/office/drawing/2014/main" id="{A5039D40-27C3-4D67-94C9-F1029A76EB01}"/>
              </a:ext>
            </a:extLst>
          </p:cNvPr>
          <p:cNvGrpSpPr/>
          <p:nvPr/>
        </p:nvGrpSpPr>
        <p:grpSpPr>
          <a:xfrm>
            <a:off x="1735525" y="2640999"/>
            <a:ext cx="1426464" cy="1426464"/>
            <a:chOff x="1735525" y="2640999"/>
            <a:chExt cx="1426464" cy="1426464"/>
          </a:xfrm>
        </p:grpSpPr>
        <p:sp>
          <p:nvSpPr>
            <p:cNvPr id="58" name="Oval 57">
              <a:extLst>
                <a:ext uri="{FF2B5EF4-FFF2-40B4-BE49-F238E27FC236}">
                  <a16:creationId xmlns:a16="http://schemas.microsoft.com/office/drawing/2014/main" id="{62CD8561-5383-4F2F-9C22-5902ED5215B9}"/>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59" name="Group 58">
              <a:extLst>
                <a:ext uri="{FF2B5EF4-FFF2-40B4-BE49-F238E27FC236}">
                  <a16:creationId xmlns:a16="http://schemas.microsoft.com/office/drawing/2014/main" id="{998728FF-67DE-432E-8571-9286496B9AC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60" name="Oval 5">
                <a:extLst>
                  <a:ext uri="{FF2B5EF4-FFF2-40B4-BE49-F238E27FC236}">
                    <a16:creationId xmlns:a16="http://schemas.microsoft.com/office/drawing/2014/main" id="{3DCCDBC7-968B-4097-9C3C-165C4A66E96E}"/>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61" name="Freeform 6">
                <a:extLst>
                  <a:ext uri="{FF2B5EF4-FFF2-40B4-BE49-F238E27FC236}">
                    <a16:creationId xmlns:a16="http://schemas.microsoft.com/office/drawing/2014/main" id="{7D8921BA-073B-4245-81EE-04CAFA9F3EBA}"/>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62" name="Freeform 7">
                <a:extLst>
                  <a:ext uri="{FF2B5EF4-FFF2-40B4-BE49-F238E27FC236}">
                    <a16:creationId xmlns:a16="http://schemas.microsoft.com/office/drawing/2014/main" id="{04FF90B2-AD12-4F97-90BB-A318975C0DD8}"/>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63" name="Freeform 8">
                <a:extLst>
                  <a:ext uri="{FF2B5EF4-FFF2-40B4-BE49-F238E27FC236}">
                    <a16:creationId xmlns:a16="http://schemas.microsoft.com/office/drawing/2014/main" id="{DB18F051-715C-40AD-BCD1-3166F7DB1E00}"/>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64" name="Group 63">
            <a:extLst>
              <a:ext uri="{FF2B5EF4-FFF2-40B4-BE49-F238E27FC236}">
                <a16:creationId xmlns:a16="http://schemas.microsoft.com/office/drawing/2014/main" id="{1BB9C37C-3A3D-41C4-8C9F-DAEF796776A2}"/>
              </a:ext>
            </a:extLst>
          </p:cNvPr>
          <p:cNvGrpSpPr/>
          <p:nvPr/>
        </p:nvGrpSpPr>
        <p:grpSpPr>
          <a:xfrm>
            <a:off x="5505005" y="2640999"/>
            <a:ext cx="1426463" cy="1426464"/>
            <a:chOff x="5528504" y="2640999"/>
            <a:chExt cx="1426463" cy="1426464"/>
          </a:xfrm>
        </p:grpSpPr>
        <p:sp>
          <p:nvSpPr>
            <p:cNvPr id="65" name="Oval 64">
              <a:extLst>
                <a:ext uri="{FF2B5EF4-FFF2-40B4-BE49-F238E27FC236}">
                  <a16:creationId xmlns:a16="http://schemas.microsoft.com/office/drawing/2014/main" id="{566F2498-C585-41EF-B4D2-BD2CC8D70711}"/>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66" name="Group 65">
              <a:extLst>
                <a:ext uri="{FF2B5EF4-FFF2-40B4-BE49-F238E27FC236}">
                  <a16:creationId xmlns:a16="http://schemas.microsoft.com/office/drawing/2014/main" id="{BDC2D69A-2D9B-4275-A2BA-ED7762066377}"/>
                </a:ext>
              </a:extLst>
            </p:cNvPr>
            <p:cNvGrpSpPr>
              <a:grpSpLocks noChangeAspect="1"/>
            </p:cNvGrpSpPr>
            <p:nvPr/>
          </p:nvGrpSpPr>
          <p:grpSpPr>
            <a:xfrm>
              <a:off x="5972930" y="2916199"/>
              <a:ext cx="537611" cy="876065"/>
              <a:chOff x="5386388" y="-390526"/>
              <a:chExt cx="741363" cy="1208089"/>
            </a:xfrm>
            <a:solidFill>
              <a:srgbClr val="0070C0"/>
            </a:solidFill>
          </p:grpSpPr>
          <p:sp>
            <p:nvSpPr>
              <p:cNvPr id="67" name="Freeform 22">
                <a:extLst>
                  <a:ext uri="{FF2B5EF4-FFF2-40B4-BE49-F238E27FC236}">
                    <a16:creationId xmlns:a16="http://schemas.microsoft.com/office/drawing/2014/main" id="{AA7B4A5F-2488-4F05-B2F0-FF3A2AD41E0B}"/>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68" name="Freeform 23">
                <a:extLst>
                  <a:ext uri="{FF2B5EF4-FFF2-40B4-BE49-F238E27FC236}">
                    <a16:creationId xmlns:a16="http://schemas.microsoft.com/office/drawing/2014/main" id="{92641560-A93F-4154-8A9A-62BC8D0DDD29}"/>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69" name="Freeform 24">
                <a:extLst>
                  <a:ext uri="{FF2B5EF4-FFF2-40B4-BE49-F238E27FC236}">
                    <a16:creationId xmlns:a16="http://schemas.microsoft.com/office/drawing/2014/main" id="{2F9A5F78-51B4-43CB-9442-C2A93FF79E5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70" name="Freeform 25">
                <a:extLst>
                  <a:ext uri="{FF2B5EF4-FFF2-40B4-BE49-F238E27FC236}">
                    <a16:creationId xmlns:a16="http://schemas.microsoft.com/office/drawing/2014/main" id="{481FD564-F28D-47A0-A161-1BA2B3136793}"/>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cxnSp>
        <p:nvCxnSpPr>
          <p:cNvPr id="71" name="Straight Arrow Connector 70">
            <a:extLst>
              <a:ext uri="{FF2B5EF4-FFF2-40B4-BE49-F238E27FC236}">
                <a16:creationId xmlns:a16="http://schemas.microsoft.com/office/drawing/2014/main" id="{7819145C-2CC3-49BE-B8CC-3E0C0D100FD2}"/>
              </a:ext>
            </a:extLst>
          </p:cNvPr>
          <p:cNvCxnSpPr>
            <a:cxnSpLocks/>
            <a:endCxn id="65" idx="2"/>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B79D4DC-7912-45B1-BAE7-A478F8C75B2B}"/>
              </a:ext>
            </a:extLst>
          </p:cNvPr>
          <p:cNvCxnSpPr>
            <a:cxnSpLocks/>
          </p:cNvCxnSpPr>
          <p:nvPr/>
        </p:nvCxnSpPr>
        <p:spPr>
          <a:xfrm>
            <a:off x="6928062"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2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64" presetClass="path" presetSubtype="0" accel="50000" decel="50000" fill="hold" nodeType="withEffect">
                                  <p:stCondLst>
                                    <p:cond delay="0"/>
                                  </p:stCondLst>
                                  <p:childTnLst>
                                    <p:animMotion origin="layout" path="M -4.31197E-6 -3.30912E-6 L -4.31197E-6 0.0345 " pathEditMode="relative" rAng="0" ptsTypes="AA">
                                      <p:cBhvr>
                                        <p:cTn id="9" dur="500" spd="-100000" fill="hold"/>
                                        <p:tgtEl>
                                          <p:spTgt spid="57"/>
                                        </p:tgtEl>
                                        <p:attrNameLst>
                                          <p:attrName>ppt_x</p:attrName>
                                          <p:attrName>ppt_y</p:attrName>
                                        </p:attrNameLst>
                                      </p:cBhvr>
                                      <p:rCtr x="0" y="1725"/>
                                    </p:animMotion>
                                  </p:childTnLst>
                                </p:cTn>
                              </p:par>
                              <p:par>
                                <p:cTn id="10" presetID="10" presetClass="entr" presetSubtype="0" fill="hold" grpId="0" nodeType="withEffect">
                                  <p:stCondLst>
                                    <p:cond delay="2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20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42" presetClass="path" presetSubtype="0" accel="50000" decel="50000" fill="hold" nodeType="withEffect">
                                  <p:stCondLst>
                                    <p:cond delay="200"/>
                                  </p:stCondLst>
                                  <p:childTnLst>
                                    <p:animMotion origin="layout" path="M 0 -3.30912E-6 L 0 0.02792 " pathEditMode="relative" rAng="0" ptsTypes="AA">
                                      <p:cBhvr>
                                        <p:cTn id="17" dur="500" spd="-100000" fill="hold"/>
                                        <p:tgtEl>
                                          <p:spTgt spid="64"/>
                                        </p:tgtEl>
                                        <p:attrNameLst>
                                          <p:attrName>ppt_x</p:attrName>
                                          <p:attrName>ppt_y</p:attrName>
                                        </p:attrNameLst>
                                      </p:cBhvr>
                                      <p:rCtr x="0" y="1384"/>
                                    </p:animMotion>
                                  </p:childTnLst>
                                </p:cTn>
                              </p:par>
                              <p:par>
                                <p:cTn id="18" presetID="10" presetClass="entr" presetSubtype="0" fill="hold" grpId="0" nodeType="withEffect">
                                  <p:stCondLst>
                                    <p:cond delay="40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nodeType="withEffect">
                                  <p:stCondLst>
                                    <p:cond delay="4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42" presetClass="path" presetSubtype="0" accel="50000" decel="50000" fill="hold" nodeType="withEffect">
                                  <p:stCondLst>
                                    <p:cond delay="400"/>
                                  </p:stCondLst>
                                  <p:childTnLst>
                                    <p:animMotion origin="layout" path="M 1.96068E-6 -3.30912E-6 L 1.96068E-6 0.02792 " pathEditMode="relative" rAng="0" ptsTypes="AA">
                                      <p:cBhvr>
                                        <p:cTn id="25" dur="500" spd="-100000" fill="hold"/>
                                        <p:tgtEl>
                                          <p:spTgt spid="54"/>
                                        </p:tgtEl>
                                        <p:attrNameLst>
                                          <p:attrName>ppt_x</p:attrName>
                                          <p:attrName>ppt_y</p:attrName>
                                        </p:attrNameLst>
                                      </p:cBhvr>
                                      <p:rCtr x="0" y="1384"/>
                                    </p:animMotion>
                                  </p:childTnLst>
                                </p:cTn>
                              </p:par>
                              <p:par>
                                <p:cTn id="26" presetID="10" presetClass="entr" presetSubtype="0" fill="hold" grpId="0" nodeType="withEffect">
                                  <p:stCondLst>
                                    <p:cond delay="6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1100"/>
                            </p:stCondLst>
                            <p:childTnLst>
                              <p:par>
                                <p:cTn id="30" presetID="16" presetClass="entr" presetSubtype="37"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barn(outVertical)">
                                      <p:cBhvr>
                                        <p:cTn id="32" dur="250"/>
                                        <p:tgtEl>
                                          <p:spTgt spid="71"/>
                                        </p:tgtEl>
                                      </p:cBhvr>
                                    </p:animEffect>
                                  </p:childTnLst>
                                </p:cTn>
                              </p:par>
                            </p:childTnLst>
                          </p:cTn>
                        </p:par>
                        <p:par>
                          <p:cTn id="33" fill="hold">
                            <p:stCondLst>
                              <p:cond delay="1350"/>
                            </p:stCondLst>
                            <p:childTnLst>
                              <p:par>
                                <p:cTn id="34" presetID="16" presetClass="entr" presetSubtype="37"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outVertical)">
                                      <p:cBhvr>
                                        <p:cTn id="36" dur="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8AA36-B096-4C2B-8BD1-BCEF14210524}"/>
              </a:ext>
            </a:extLst>
          </p:cNvPr>
          <p:cNvSpPr>
            <a:spLocks noGrp="1"/>
          </p:cNvSpPr>
          <p:nvPr>
            <p:ph sz="quarter" idx="14"/>
          </p:nvPr>
        </p:nvSpPr>
        <p:spPr/>
        <p:txBody>
          <a:bodyPr/>
          <a:lstStyle/>
          <a:p>
            <a:r>
              <a:rPr lang="en-US" dirty="0"/>
              <a:t>A more realistic view…</a:t>
            </a:r>
          </a:p>
        </p:txBody>
      </p:sp>
      <p:sp>
        <p:nvSpPr>
          <p:cNvPr id="5" name="Rectangle 4">
            <a:extLst>
              <a:ext uri="{FF2B5EF4-FFF2-40B4-BE49-F238E27FC236}">
                <a16:creationId xmlns:a16="http://schemas.microsoft.com/office/drawing/2014/main" id="{EBC6508A-9DE6-4470-85D9-F9A5275CAA01}"/>
              </a:ext>
            </a:extLst>
          </p:cNvPr>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6" name="Rectangle 5">
            <a:extLst>
              <a:ext uri="{FF2B5EF4-FFF2-40B4-BE49-F238E27FC236}">
                <a16:creationId xmlns:a16="http://schemas.microsoft.com/office/drawing/2014/main" id="{E11B560A-7130-40DD-847B-51D2599BF208}"/>
              </a:ext>
            </a:extLst>
          </p:cNvPr>
          <p:cNvSpPr/>
          <p:nvPr/>
        </p:nvSpPr>
        <p:spPr>
          <a:xfrm flipH="1">
            <a:off x="18529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7" name="Rectangle 6">
            <a:extLst>
              <a:ext uri="{FF2B5EF4-FFF2-40B4-BE49-F238E27FC236}">
                <a16:creationId xmlns:a16="http://schemas.microsoft.com/office/drawing/2014/main" id="{D0493ABF-EFA4-4E6A-BE64-FCB93F2DB2C3}"/>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8" name="Group 7">
            <a:extLst>
              <a:ext uri="{FF2B5EF4-FFF2-40B4-BE49-F238E27FC236}">
                <a16:creationId xmlns:a16="http://schemas.microsoft.com/office/drawing/2014/main" id="{9E6D5286-3F85-45D1-B9DE-EEAFE7C27AAA}"/>
              </a:ext>
            </a:extLst>
          </p:cNvPr>
          <p:cNvGrpSpPr/>
          <p:nvPr/>
        </p:nvGrpSpPr>
        <p:grpSpPr>
          <a:xfrm>
            <a:off x="9274485" y="2640999"/>
            <a:ext cx="1426464" cy="1426464"/>
            <a:chOff x="9297983" y="2640999"/>
            <a:chExt cx="1426464" cy="1426464"/>
          </a:xfrm>
        </p:grpSpPr>
        <p:sp>
          <p:nvSpPr>
            <p:cNvPr id="9" name="Oval 8">
              <a:extLst>
                <a:ext uri="{FF2B5EF4-FFF2-40B4-BE49-F238E27FC236}">
                  <a16:creationId xmlns:a16="http://schemas.microsoft.com/office/drawing/2014/main" id="{43BDCE83-F0D4-459F-B55A-520C63A516C2}"/>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1" name="Freeform 104">
              <a:extLst>
                <a:ext uri="{FF2B5EF4-FFF2-40B4-BE49-F238E27FC236}">
                  <a16:creationId xmlns:a16="http://schemas.microsoft.com/office/drawing/2014/main" id="{7AB6A248-F44D-4D0B-B8F9-7B6F4B9D97E1}"/>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2" name="Group 11">
            <a:extLst>
              <a:ext uri="{FF2B5EF4-FFF2-40B4-BE49-F238E27FC236}">
                <a16:creationId xmlns:a16="http://schemas.microsoft.com/office/drawing/2014/main" id="{67249CF7-78AA-4C96-95F2-3488C0984F5E}"/>
              </a:ext>
            </a:extLst>
          </p:cNvPr>
          <p:cNvGrpSpPr/>
          <p:nvPr/>
        </p:nvGrpSpPr>
        <p:grpSpPr>
          <a:xfrm>
            <a:off x="1746425" y="2640999"/>
            <a:ext cx="1426464" cy="1426464"/>
            <a:chOff x="1735525" y="2640999"/>
            <a:chExt cx="1426464" cy="1426464"/>
          </a:xfrm>
        </p:grpSpPr>
        <p:sp>
          <p:nvSpPr>
            <p:cNvPr id="13" name="Oval 12">
              <a:extLst>
                <a:ext uri="{FF2B5EF4-FFF2-40B4-BE49-F238E27FC236}">
                  <a16:creationId xmlns:a16="http://schemas.microsoft.com/office/drawing/2014/main" id="{A4CA1BFF-27F4-432B-BF57-1489F07C043A}"/>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4" name="Group 13">
              <a:extLst>
                <a:ext uri="{FF2B5EF4-FFF2-40B4-BE49-F238E27FC236}">
                  <a16:creationId xmlns:a16="http://schemas.microsoft.com/office/drawing/2014/main" id="{1CF78597-476F-41BB-AAAC-DEDE9FC5A2A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5" name="Oval 5">
                <a:extLst>
                  <a:ext uri="{FF2B5EF4-FFF2-40B4-BE49-F238E27FC236}">
                    <a16:creationId xmlns:a16="http://schemas.microsoft.com/office/drawing/2014/main" id="{8DD4B550-62B2-4FCF-9ADC-77A6D62F6E2F}"/>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6" name="Freeform 6">
                <a:extLst>
                  <a:ext uri="{FF2B5EF4-FFF2-40B4-BE49-F238E27FC236}">
                    <a16:creationId xmlns:a16="http://schemas.microsoft.com/office/drawing/2014/main" id="{1B01E3D6-CB49-4C9A-915F-AEBE3F4189A3}"/>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7" name="Freeform 7">
                <a:extLst>
                  <a:ext uri="{FF2B5EF4-FFF2-40B4-BE49-F238E27FC236}">
                    <a16:creationId xmlns:a16="http://schemas.microsoft.com/office/drawing/2014/main" id="{F8BBFB06-9744-4461-8596-649B3BF91692}"/>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 name="Freeform 8">
                <a:extLst>
                  <a:ext uri="{FF2B5EF4-FFF2-40B4-BE49-F238E27FC236}">
                    <a16:creationId xmlns:a16="http://schemas.microsoft.com/office/drawing/2014/main" id="{47847119-87C0-434D-8E64-0A0A4EEB484D}"/>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 name="Group 18">
            <a:extLst>
              <a:ext uri="{FF2B5EF4-FFF2-40B4-BE49-F238E27FC236}">
                <a16:creationId xmlns:a16="http://schemas.microsoft.com/office/drawing/2014/main" id="{056FF288-85B7-4121-8E95-1A1110BC1370}"/>
              </a:ext>
            </a:extLst>
          </p:cNvPr>
          <p:cNvGrpSpPr/>
          <p:nvPr/>
        </p:nvGrpSpPr>
        <p:grpSpPr>
          <a:xfrm>
            <a:off x="5505005" y="2640999"/>
            <a:ext cx="1426463" cy="1426464"/>
            <a:chOff x="5528504" y="2640999"/>
            <a:chExt cx="1426463" cy="1426464"/>
          </a:xfrm>
        </p:grpSpPr>
        <p:sp>
          <p:nvSpPr>
            <p:cNvPr id="20" name="Oval 19">
              <a:extLst>
                <a:ext uri="{FF2B5EF4-FFF2-40B4-BE49-F238E27FC236}">
                  <a16:creationId xmlns:a16="http://schemas.microsoft.com/office/drawing/2014/main" id="{47400C68-A4D0-4D31-AC9D-44AF55F8F9E0}"/>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21" name="Group 20">
              <a:extLst>
                <a:ext uri="{FF2B5EF4-FFF2-40B4-BE49-F238E27FC236}">
                  <a16:creationId xmlns:a16="http://schemas.microsoft.com/office/drawing/2014/main" id="{3005582A-6CE4-41CC-8A87-4955362F994E}"/>
                </a:ext>
              </a:extLst>
            </p:cNvPr>
            <p:cNvGrpSpPr>
              <a:grpSpLocks noChangeAspect="1"/>
            </p:cNvGrpSpPr>
            <p:nvPr/>
          </p:nvGrpSpPr>
          <p:grpSpPr>
            <a:xfrm>
              <a:off x="5972930" y="2916199"/>
              <a:ext cx="537611" cy="876065"/>
              <a:chOff x="5386388" y="-390526"/>
              <a:chExt cx="741363" cy="1208089"/>
            </a:xfrm>
            <a:solidFill>
              <a:srgbClr val="0070C0"/>
            </a:solidFill>
          </p:grpSpPr>
          <p:sp>
            <p:nvSpPr>
              <p:cNvPr id="22" name="Freeform 22">
                <a:extLst>
                  <a:ext uri="{FF2B5EF4-FFF2-40B4-BE49-F238E27FC236}">
                    <a16:creationId xmlns:a16="http://schemas.microsoft.com/office/drawing/2014/main" id="{6266EB7C-F948-40BF-B614-6C4800677AAD}"/>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3" name="Freeform 23">
                <a:extLst>
                  <a:ext uri="{FF2B5EF4-FFF2-40B4-BE49-F238E27FC236}">
                    <a16:creationId xmlns:a16="http://schemas.microsoft.com/office/drawing/2014/main" id="{31EA32D3-4C8C-4CAD-A5EC-DFF6C4FDFD15}"/>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4" name="Freeform 24">
                <a:extLst>
                  <a:ext uri="{FF2B5EF4-FFF2-40B4-BE49-F238E27FC236}">
                    <a16:creationId xmlns:a16="http://schemas.microsoft.com/office/drawing/2014/main" id="{BA307B0F-182F-4ADD-96B3-DC2AB29D936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5" name="Freeform 25">
                <a:extLst>
                  <a:ext uri="{FF2B5EF4-FFF2-40B4-BE49-F238E27FC236}">
                    <a16:creationId xmlns:a16="http://schemas.microsoft.com/office/drawing/2014/main" id="{D2FF97EE-DA69-4BFA-AC9C-DAFF381447ED}"/>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26" name="Title 1">
            <a:extLst>
              <a:ext uri="{FF2B5EF4-FFF2-40B4-BE49-F238E27FC236}">
                <a16:creationId xmlns:a16="http://schemas.microsoft.com/office/drawing/2014/main" id="{A5F865A4-39BC-43C6-AE4D-7177BD0CFA55}"/>
              </a:ext>
            </a:extLst>
          </p:cNvPr>
          <p:cNvSpPr txBox="1">
            <a:spLocks/>
          </p:cNvSpPr>
          <p:nvPr/>
        </p:nvSpPr>
        <p:spPr>
          <a:xfrm>
            <a:off x="268585" y="5838707"/>
            <a:ext cx="11889564" cy="917575"/>
          </a:xfrm>
          <a:prstGeom prst="rect">
            <a:avLst/>
          </a:prstGeom>
        </p:spPr>
        <p:txBody>
          <a:bodyPr vert="horz" wrap="square" lIns="146304" tIns="91440" rIns="146304" bIns="91440" rtlCol="0" anchor="b">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why IoT needs simplifying</a:t>
            </a:r>
          </a:p>
        </p:txBody>
      </p:sp>
      <p:sp>
        <p:nvSpPr>
          <p:cNvPr id="27" name="TextBox 26">
            <a:extLst>
              <a:ext uri="{FF2B5EF4-FFF2-40B4-BE49-F238E27FC236}">
                <a16:creationId xmlns:a16="http://schemas.microsoft.com/office/drawing/2014/main" id="{425FF073-2C6E-4AC6-816E-63E746F9282E}"/>
              </a:ext>
            </a:extLst>
          </p:cNvPr>
          <p:cNvSpPr txBox="1"/>
          <p:nvPr/>
        </p:nvSpPr>
        <p:spPr>
          <a:xfrm>
            <a:off x="-93706" y="3160595"/>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Updating devices</a:t>
            </a:r>
          </a:p>
        </p:txBody>
      </p:sp>
      <p:sp>
        <p:nvSpPr>
          <p:cNvPr id="28" name="TextBox 27">
            <a:extLst>
              <a:ext uri="{FF2B5EF4-FFF2-40B4-BE49-F238E27FC236}">
                <a16:creationId xmlns:a16="http://schemas.microsoft.com/office/drawing/2014/main" id="{9404C333-D15A-4A15-9249-887D76C9B19D}"/>
              </a:ext>
            </a:extLst>
          </p:cNvPr>
          <p:cNvSpPr txBox="1"/>
          <p:nvPr/>
        </p:nvSpPr>
        <p:spPr>
          <a:xfrm>
            <a:off x="2231859" y="2067084"/>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Provisioning devices</a:t>
            </a:r>
          </a:p>
        </p:txBody>
      </p:sp>
      <p:sp>
        <p:nvSpPr>
          <p:cNvPr id="29" name="TextBox 28">
            <a:extLst>
              <a:ext uri="{FF2B5EF4-FFF2-40B4-BE49-F238E27FC236}">
                <a16:creationId xmlns:a16="http://schemas.microsoft.com/office/drawing/2014/main" id="{7D3B8EF3-FC3E-4AEE-BD27-5C5838206DB1}"/>
              </a:ext>
            </a:extLst>
          </p:cNvPr>
          <p:cNvSpPr txBox="1"/>
          <p:nvPr/>
        </p:nvSpPr>
        <p:spPr>
          <a:xfrm>
            <a:off x="104810" y="4687528"/>
            <a:ext cx="313364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updates</a:t>
            </a:r>
          </a:p>
        </p:txBody>
      </p:sp>
      <p:sp>
        <p:nvSpPr>
          <p:cNvPr id="30" name="TextBox 29">
            <a:extLst>
              <a:ext uri="{FF2B5EF4-FFF2-40B4-BE49-F238E27FC236}">
                <a16:creationId xmlns:a16="http://schemas.microsoft.com/office/drawing/2014/main" id="{D6E3A200-62A6-46A1-B82A-239633B1C6F4}"/>
              </a:ext>
            </a:extLst>
          </p:cNvPr>
          <p:cNvSpPr txBox="1"/>
          <p:nvPr/>
        </p:nvSpPr>
        <p:spPr>
          <a:xfrm>
            <a:off x="4394494" y="14908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storage</a:t>
            </a:r>
          </a:p>
        </p:txBody>
      </p:sp>
      <p:sp>
        <p:nvSpPr>
          <p:cNvPr id="31" name="TextBox 30">
            <a:extLst>
              <a:ext uri="{FF2B5EF4-FFF2-40B4-BE49-F238E27FC236}">
                <a16:creationId xmlns:a16="http://schemas.microsoft.com/office/drawing/2014/main" id="{85693A70-4F49-41F9-B650-2F28B7B69AF9}"/>
              </a:ext>
            </a:extLst>
          </p:cNvPr>
          <p:cNvSpPr txBox="1"/>
          <p:nvPr/>
        </p:nvSpPr>
        <p:spPr>
          <a:xfrm>
            <a:off x="4850484" y="1968381"/>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Cold path analytics</a:t>
            </a:r>
          </a:p>
        </p:txBody>
      </p:sp>
      <p:sp>
        <p:nvSpPr>
          <p:cNvPr id="32" name="TextBox 31">
            <a:extLst>
              <a:ext uri="{FF2B5EF4-FFF2-40B4-BE49-F238E27FC236}">
                <a16:creationId xmlns:a16="http://schemas.microsoft.com/office/drawing/2014/main" id="{6158BE9D-216B-488F-AA8D-E9C9ABE4C431}"/>
              </a:ext>
            </a:extLst>
          </p:cNvPr>
          <p:cNvSpPr txBox="1"/>
          <p:nvPr/>
        </p:nvSpPr>
        <p:spPr>
          <a:xfrm>
            <a:off x="6501590" y="3874945"/>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Warm path analytics</a:t>
            </a:r>
          </a:p>
        </p:txBody>
      </p:sp>
      <p:sp>
        <p:nvSpPr>
          <p:cNvPr id="33" name="TextBox 32">
            <a:extLst>
              <a:ext uri="{FF2B5EF4-FFF2-40B4-BE49-F238E27FC236}">
                <a16:creationId xmlns:a16="http://schemas.microsoft.com/office/drawing/2014/main" id="{E2EA15F5-8E18-4A78-B7E9-B31070E17293}"/>
              </a:ext>
            </a:extLst>
          </p:cNvPr>
          <p:cNvSpPr txBox="1"/>
          <p:nvPr/>
        </p:nvSpPr>
        <p:spPr>
          <a:xfrm>
            <a:off x="7370843" y="4428995"/>
            <a:ext cx="206555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Hot path analytics</a:t>
            </a:r>
          </a:p>
        </p:txBody>
      </p:sp>
      <p:sp>
        <p:nvSpPr>
          <p:cNvPr id="34" name="TextBox 33">
            <a:extLst>
              <a:ext uri="{FF2B5EF4-FFF2-40B4-BE49-F238E27FC236}">
                <a16:creationId xmlns:a16="http://schemas.microsoft.com/office/drawing/2014/main" id="{EB2FFA95-7B1E-45D2-A022-1F72800EAB34}"/>
              </a:ext>
            </a:extLst>
          </p:cNvPr>
          <p:cNvSpPr txBox="1"/>
          <p:nvPr/>
        </p:nvSpPr>
        <p:spPr>
          <a:xfrm>
            <a:off x="1029427" y="522898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On device analytics</a:t>
            </a:r>
          </a:p>
        </p:txBody>
      </p:sp>
      <p:sp>
        <p:nvSpPr>
          <p:cNvPr id="35" name="TextBox 34">
            <a:extLst>
              <a:ext uri="{FF2B5EF4-FFF2-40B4-BE49-F238E27FC236}">
                <a16:creationId xmlns:a16="http://schemas.microsoft.com/office/drawing/2014/main" id="{31AC9AC2-6C0B-4890-A307-33F9107E0487}"/>
              </a:ext>
            </a:extLst>
          </p:cNvPr>
          <p:cNvSpPr txBox="1"/>
          <p:nvPr/>
        </p:nvSpPr>
        <p:spPr>
          <a:xfrm>
            <a:off x="4996595" y="57313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Securing data</a:t>
            </a:r>
          </a:p>
        </p:txBody>
      </p:sp>
      <p:sp>
        <p:nvSpPr>
          <p:cNvPr id="36" name="TextBox 35">
            <a:extLst>
              <a:ext uri="{FF2B5EF4-FFF2-40B4-BE49-F238E27FC236}">
                <a16:creationId xmlns:a16="http://schemas.microsoft.com/office/drawing/2014/main" id="{88D7704D-9941-43D7-BF5F-BBFD8A929E34}"/>
              </a:ext>
            </a:extLst>
          </p:cNvPr>
          <p:cNvSpPr txBox="1"/>
          <p:nvPr/>
        </p:nvSpPr>
        <p:spPr>
          <a:xfrm>
            <a:off x="8343313" y="1696258"/>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Business process integration</a:t>
            </a:r>
          </a:p>
        </p:txBody>
      </p:sp>
      <p:sp>
        <p:nvSpPr>
          <p:cNvPr id="37" name="TextBox 36">
            <a:extLst>
              <a:ext uri="{FF2B5EF4-FFF2-40B4-BE49-F238E27FC236}">
                <a16:creationId xmlns:a16="http://schemas.microsoft.com/office/drawing/2014/main" id="{DB0596F6-C125-4A09-8552-53AA7775DB75}"/>
              </a:ext>
            </a:extLst>
          </p:cNvPr>
          <p:cNvSpPr txBox="1"/>
          <p:nvPr/>
        </p:nvSpPr>
        <p:spPr>
          <a:xfrm>
            <a:off x="1760183" y="1566620"/>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Solution scale</a:t>
            </a:r>
          </a:p>
        </p:txBody>
      </p:sp>
      <p:sp>
        <p:nvSpPr>
          <p:cNvPr id="38" name="TextBox 37">
            <a:extLst>
              <a:ext uri="{FF2B5EF4-FFF2-40B4-BE49-F238E27FC236}">
                <a16:creationId xmlns:a16="http://schemas.microsoft.com/office/drawing/2014/main" id="{C24D5340-40ED-4602-8AE5-827F5225AB6B}"/>
              </a:ext>
            </a:extLst>
          </p:cNvPr>
          <p:cNvSpPr txBox="1"/>
          <p:nvPr/>
        </p:nvSpPr>
        <p:spPr>
          <a:xfrm>
            <a:off x="6137076" y="279726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High availability</a:t>
            </a:r>
          </a:p>
        </p:txBody>
      </p:sp>
      <p:sp>
        <p:nvSpPr>
          <p:cNvPr id="39" name="TextBox 38">
            <a:extLst>
              <a:ext uri="{FF2B5EF4-FFF2-40B4-BE49-F238E27FC236}">
                <a16:creationId xmlns:a16="http://schemas.microsoft.com/office/drawing/2014/main" id="{2E077316-31D0-4F3D-A042-F6BA086C6BDE}"/>
              </a:ext>
            </a:extLst>
          </p:cNvPr>
          <p:cNvSpPr txBox="1"/>
          <p:nvPr/>
        </p:nvSpPr>
        <p:spPr>
          <a:xfrm>
            <a:off x="3273099" y="4246586"/>
            <a:ext cx="192923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Disaster recovery</a:t>
            </a:r>
          </a:p>
        </p:txBody>
      </p:sp>
      <p:sp>
        <p:nvSpPr>
          <p:cNvPr id="40" name="TextBox 39">
            <a:extLst>
              <a:ext uri="{FF2B5EF4-FFF2-40B4-BE49-F238E27FC236}">
                <a16:creationId xmlns:a16="http://schemas.microsoft.com/office/drawing/2014/main" id="{6B3EE6AF-279A-40FF-B0BF-7D8AEA6A5336}"/>
              </a:ext>
            </a:extLst>
          </p:cNvPr>
          <p:cNvSpPr txBox="1"/>
          <p:nvPr/>
        </p:nvSpPr>
        <p:spPr>
          <a:xfrm>
            <a:off x="3091254" y="3588167"/>
            <a:ext cx="21963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Transport protocols</a:t>
            </a:r>
          </a:p>
        </p:txBody>
      </p:sp>
      <p:sp>
        <p:nvSpPr>
          <p:cNvPr id="41" name="TextBox 40">
            <a:extLst>
              <a:ext uri="{FF2B5EF4-FFF2-40B4-BE49-F238E27FC236}">
                <a16:creationId xmlns:a16="http://schemas.microsoft.com/office/drawing/2014/main" id="{3DBFC99F-2777-4E67-8226-C6D67CFC6985}"/>
              </a:ext>
            </a:extLst>
          </p:cNvPr>
          <p:cNvSpPr txBox="1"/>
          <p:nvPr/>
        </p:nvSpPr>
        <p:spPr>
          <a:xfrm>
            <a:off x="6768447" y="1243645"/>
            <a:ext cx="1685021"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Fault tolerance</a:t>
            </a:r>
          </a:p>
        </p:txBody>
      </p:sp>
      <p:sp>
        <p:nvSpPr>
          <p:cNvPr id="42" name="TextBox 41">
            <a:extLst>
              <a:ext uri="{FF2B5EF4-FFF2-40B4-BE49-F238E27FC236}">
                <a16:creationId xmlns:a16="http://schemas.microsoft.com/office/drawing/2014/main" id="{6CEDA7B7-51D5-4FAF-A5BE-22171BA2ACCE}"/>
              </a:ext>
            </a:extLst>
          </p:cNvPr>
          <p:cNvSpPr txBox="1"/>
          <p:nvPr/>
        </p:nvSpPr>
        <p:spPr>
          <a:xfrm>
            <a:off x="10159866" y="2189106"/>
            <a:ext cx="219173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Cost management</a:t>
            </a:r>
          </a:p>
        </p:txBody>
      </p:sp>
      <p:sp>
        <p:nvSpPr>
          <p:cNvPr id="43" name="TextBox 42">
            <a:extLst>
              <a:ext uri="{FF2B5EF4-FFF2-40B4-BE49-F238E27FC236}">
                <a16:creationId xmlns:a16="http://schemas.microsoft.com/office/drawing/2014/main" id="{F5E238F7-7AE7-48B0-AA0C-2A0A7FE7A367}"/>
              </a:ext>
            </a:extLst>
          </p:cNvPr>
          <p:cNvSpPr txBox="1"/>
          <p:nvPr/>
        </p:nvSpPr>
        <p:spPr>
          <a:xfrm>
            <a:off x="7340949" y="2250659"/>
            <a:ext cx="233562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Operations monitoring</a:t>
            </a:r>
          </a:p>
        </p:txBody>
      </p:sp>
      <p:sp>
        <p:nvSpPr>
          <p:cNvPr id="44" name="TextBox 43">
            <a:extLst>
              <a:ext uri="{FF2B5EF4-FFF2-40B4-BE49-F238E27FC236}">
                <a16:creationId xmlns:a16="http://schemas.microsoft.com/office/drawing/2014/main" id="{C1E28C57-63BF-42E6-A103-7CF2B2FA6294}"/>
              </a:ext>
            </a:extLst>
          </p:cNvPr>
          <p:cNvSpPr txBox="1"/>
          <p:nvPr/>
        </p:nvSpPr>
        <p:spPr>
          <a:xfrm>
            <a:off x="104810" y="3673550"/>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lifecycle</a:t>
            </a:r>
          </a:p>
        </p:txBody>
      </p:sp>
      <p:sp>
        <p:nvSpPr>
          <p:cNvPr id="45" name="TextBox 44">
            <a:extLst>
              <a:ext uri="{FF2B5EF4-FFF2-40B4-BE49-F238E27FC236}">
                <a16:creationId xmlns:a16="http://schemas.microsoft.com/office/drawing/2014/main" id="{65C8D468-437F-4613-B276-DC110B4C1F54}"/>
              </a:ext>
            </a:extLst>
          </p:cNvPr>
          <p:cNvSpPr txBox="1"/>
          <p:nvPr/>
        </p:nvSpPr>
        <p:spPr>
          <a:xfrm>
            <a:off x="8960270" y="4782310"/>
            <a:ext cx="218708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ownership</a:t>
            </a:r>
          </a:p>
        </p:txBody>
      </p:sp>
      <p:sp>
        <p:nvSpPr>
          <p:cNvPr id="46" name="TextBox 45">
            <a:extLst>
              <a:ext uri="{FF2B5EF4-FFF2-40B4-BE49-F238E27FC236}">
                <a16:creationId xmlns:a16="http://schemas.microsoft.com/office/drawing/2014/main" id="{88CE9292-B5AD-42C2-90FB-5C9E2C034D8B}"/>
              </a:ext>
            </a:extLst>
          </p:cNvPr>
          <p:cNvSpPr txBox="1"/>
          <p:nvPr/>
        </p:nvSpPr>
        <p:spPr>
          <a:xfrm>
            <a:off x="9975567" y="5134976"/>
            <a:ext cx="222857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visualization</a:t>
            </a:r>
          </a:p>
        </p:txBody>
      </p:sp>
      <p:sp>
        <p:nvSpPr>
          <p:cNvPr id="47" name="TextBox 46">
            <a:extLst>
              <a:ext uri="{FF2B5EF4-FFF2-40B4-BE49-F238E27FC236}">
                <a16:creationId xmlns:a16="http://schemas.microsoft.com/office/drawing/2014/main" id="{5DFB7E29-F9C6-40F6-B179-33E7ADADD898}"/>
              </a:ext>
            </a:extLst>
          </p:cNvPr>
          <p:cNvSpPr txBox="1"/>
          <p:nvPr/>
        </p:nvSpPr>
        <p:spPr>
          <a:xfrm>
            <a:off x="10334228" y="3084332"/>
            <a:ext cx="2191733" cy="7386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Cloud-to-device</a:t>
            </a:r>
            <a:b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b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commands</a:t>
            </a:r>
          </a:p>
        </p:txBody>
      </p:sp>
      <p:sp>
        <p:nvSpPr>
          <p:cNvPr id="48" name="TextBox 47">
            <a:extLst>
              <a:ext uri="{FF2B5EF4-FFF2-40B4-BE49-F238E27FC236}">
                <a16:creationId xmlns:a16="http://schemas.microsoft.com/office/drawing/2014/main" id="{18EC7130-866A-42FD-9BFC-872C229F7DD7}"/>
              </a:ext>
            </a:extLst>
          </p:cNvPr>
          <p:cNvSpPr txBox="1"/>
          <p:nvPr/>
        </p:nvSpPr>
        <p:spPr>
          <a:xfrm>
            <a:off x="3145353" y="4900544"/>
            <a:ext cx="614576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&lt; ----</a:t>
            </a:r>
            <a:r>
              <a:rPr kumimoji="0" lang="en-US" sz="1600" b="0" i="0" u="none" strike="noStrike" kern="1200" cap="none" spc="6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END-TO-END SECURITY </a:t>
            </a: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&gt;</a:t>
            </a:r>
          </a:p>
        </p:txBody>
      </p:sp>
      <p:sp>
        <p:nvSpPr>
          <p:cNvPr id="49" name="TextBox 48">
            <a:extLst>
              <a:ext uri="{FF2B5EF4-FFF2-40B4-BE49-F238E27FC236}">
                <a16:creationId xmlns:a16="http://schemas.microsoft.com/office/drawing/2014/main" id="{0B750FA1-2C52-4CF4-8FBB-256427135BEB}"/>
              </a:ext>
            </a:extLst>
          </p:cNvPr>
          <p:cNvSpPr txBox="1"/>
          <p:nvPr/>
        </p:nvSpPr>
        <p:spPr>
          <a:xfrm>
            <a:off x="6237437" y="5400547"/>
            <a:ext cx="481334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Industry and government compliance</a:t>
            </a:r>
          </a:p>
        </p:txBody>
      </p:sp>
      <p:sp>
        <p:nvSpPr>
          <p:cNvPr id="50" name="TextBox 49">
            <a:extLst>
              <a:ext uri="{FF2B5EF4-FFF2-40B4-BE49-F238E27FC236}">
                <a16:creationId xmlns:a16="http://schemas.microsoft.com/office/drawing/2014/main" id="{0867CACF-CF32-4852-BF2F-A99DF916FAD1}"/>
              </a:ext>
            </a:extLst>
          </p:cNvPr>
          <p:cNvSpPr txBox="1"/>
          <p:nvPr/>
        </p:nvSpPr>
        <p:spPr>
          <a:xfrm>
            <a:off x="461714" y="1902344"/>
            <a:ext cx="223718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Enterprise integration</a:t>
            </a:r>
          </a:p>
        </p:txBody>
      </p:sp>
      <p:sp>
        <p:nvSpPr>
          <p:cNvPr id="51" name="TextBox 50">
            <a:extLst>
              <a:ext uri="{FF2B5EF4-FFF2-40B4-BE49-F238E27FC236}">
                <a16:creationId xmlns:a16="http://schemas.microsoft.com/office/drawing/2014/main" id="{469D7E07-F418-4D27-839B-6BF676CA2C3F}"/>
              </a:ext>
            </a:extLst>
          </p:cNvPr>
          <p:cNvSpPr txBox="1"/>
          <p:nvPr/>
        </p:nvSpPr>
        <p:spPr>
          <a:xfrm>
            <a:off x="125303" y="2565595"/>
            <a:ext cx="190465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recovery</a:t>
            </a:r>
          </a:p>
        </p:txBody>
      </p:sp>
      <p:sp>
        <p:nvSpPr>
          <p:cNvPr id="52" name="TextBox 51">
            <a:extLst>
              <a:ext uri="{FF2B5EF4-FFF2-40B4-BE49-F238E27FC236}">
                <a16:creationId xmlns:a16="http://schemas.microsoft.com/office/drawing/2014/main" id="{43C374F9-E5B0-43DD-9CBB-72508D6F2957}"/>
              </a:ext>
            </a:extLst>
          </p:cNvPr>
          <p:cNvSpPr txBox="1"/>
          <p:nvPr/>
        </p:nvSpPr>
        <p:spPr>
          <a:xfrm>
            <a:off x="3427631" y="2618846"/>
            <a:ext cx="200395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Internationalization</a:t>
            </a:r>
          </a:p>
        </p:txBody>
      </p:sp>
      <p:sp>
        <p:nvSpPr>
          <p:cNvPr id="53" name="TextBox 52">
            <a:extLst>
              <a:ext uri="{FF2B5EF4-FFF2-40B4-BE49-F238E27FC236}">
                <a16:creationId xmlns:a16="http://schemas.microsoft.com/office/drawing/2014/main" id="{94CDF6C3-9478-4C3B-8450-FB49D4B26D43}"/>
              </a:ext>
            </a:extLst>
          </p:cNvPr>
          <p:cNvSpPr txBox="1"/>
          <p:nvPr/>
        </p:nvSpPr>
        <p:spPr>
          <a:xfrm>
            <a:off x="401204" y="5671498"/>
            <a:ext cx="201569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HW certification</a:t>
            </a:r>
          </a:p>
        </p:txBody>
      </p:sp>
      <p:sp>
        <p:nvSpPr>
          <p:cNvPr id="54" name="TextBox 53">
            <a:extLst>
              <a:ext uri="{FF2B5EF4-FFF2-40B4-BE49-F238E27FC236}">
                <a16:creationId xmlns:a16="http://schemas.microsoft.com/office/drawing/2014/main" id="{AD26A3E7-6C8B-42F5-B0C8-D543E5590531}"/>
              </a:ext>
            </a:extLst>
          </p:cNvPr>
          <p:cNvSpPr txBox="1"/>
          <p:nvPr/>
        </p:nvSpPr>
        <p:spPr>
          <a:xfrm>
            <a:off x="3463659" y="5405631"/>
            <a:ext cx="2765479"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Manufacturing scale</a:t>
            </a:r>
          </a:p>
        </p:txBody>
      </p:sp>
      <p:sp>
        <p:nvSpPr>
          <p:cNvPr id="55" name="TextBox 54">
            <a:extLst>
              <a:ext uri="{FF2B5EF4-FFF2-40B4-BE49-F238E27FC236}">
                <a16:creationId xmlns:a16="http://schemas.microsoft.com/office/drawing/2014/main" id="{14305A88-11BA-46F2-8447-E714F26F91E7}"/>
              </a:ext>
            </a:extLst>
          </p:cNvPr>
          <p:cNvSpPr txBox="1"/>
          <p:nvPr/>
        </p:nvSpPr>
        <p:spPr>
          <a:xfrm>
            <a:off x="954343" y="1323247"/>
            <a:ext cx="161982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Deployment</a:t>
            </a:r>
          </a:p>
        </p:txBody>
      </p:sp>
      <p:sp>
        <p:nvSpPr>
          <p:cNvPr id="56" name="TextBox 55">
            <a:extLst>
              <a:ext uri="{FF2B5EF4-FFF2-40B4-BE49-F238E27FC236}">
                <a16:creationId xmlns:a16="http://schemas.microsoft.com/office/drawing/2014/main" id="{8C1265FB-2555-463F-A13E-75504FB20A2E}"/>
              </a:ext>
            </a:extLst>
          </p:cNvPr>
          <p:cNvSpPr txBox="1"/>
          <p:nvPr/>
        </p:nvSpPr>
        <p:spPr>
          <a:xfrm>
            <a:off x="200405" y="4225752"/>
            <a:ext cx="9922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Drivers</a:t>
            </a:r>
          </a:p>
        </p:txBody>
      </p:sp>
      <p:sp>
        <p:nvSpPr>
          <p:cNvPr id="57" name="TextBox 56">
            <a:extLst>
              <a:ext uri="{FF2B5EF4-FFF2-40B4-BE49-F238E27FC236}">
                <a16:creationId xmlns:a16="http://schemas.microsoft.com/office/drawing/2014/main" id="{4140A1BC-A76B-47F8-8569-5F57FCDD4F39}"/>
              </a:ext>
            </a:extLst>
          </p:cNvPr>
          <p:cNvSpPr txBox="1"/>
          <p:nvPr/>
        </p:nvSpPr>
        <p:spPr>
          <a:xfrm>
            <a:off x="1702069" y="6066825"/>
            <a:ext cx="260072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commercialization</a:t>
            </a:r>
          </a:p>
        </p:txBody>
      </p:sp>
      <p:cxnSp>
        <p:nvCxnSpPr>
          <p:cNvPr id="59" name="Straight Arrow Connector 58">
            <a:extLst>
              <a:ext uri="{FF2B5EF4-FFF2-40B4-BE49-F238E27FC236}">
                <a16:creationId xmlns:a16="http://schemas.microsoft.com/office/drawing/2014/main" id="{CE0210CA-B593-429E-AC7A-DFFC6A9CEA08}"/>
              </a:ext>
            </a:extLst>
          </p:cNvPr>
          <p:cNvCxnSpPr>
            <a:cxnSpLocks/>
          </p:cNvCxnSpPr>
          <p:nvPr/>
        </p:nvCxnSpPr>
        <p:spPr>
          <a:xfrm>
            <a:off x="6915870"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31219B7-DCC2-422D-84E9-FA4AC7661293}"/>
              </a:ext>
            </a:extLst>
          </p:cNvPr>
          <p:cNvCxnSpPr>
            <a:cxnSpLocks/>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7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10" presetClass="entr" presetSubtype="0" fill="hold" grpId="0" nodeType="withEffect">
                                  <p:stCondLst>
                                    <p:cond delay="5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50"/>
                                        <p:tgtEl>
                                          <p:spTgt spid="33"/>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grpId="0" nodeType="withEffect">
                                  <p:stCondLst>
                                    <p:cond delay="1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50"/>
                                        <p:tgtEl>
                                          <p:spTgt spid="50"/>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50"/>
                                        <p:tgtEl>
                                          <p:spTgt spid="49"/>
                                        </p:tgtEl>
                                      </p:cBhvr>
                                    </p:animEffect>
                                  </p:childTnLst>
                                </p:cTn>
                              </p:par>
                              <p:par>
                                <p:cTn id="29" presetID="10" presetClass="entr" presetSubtype="0" fill="hold" grpId="0" nodeType="withEffect">
                                  <p:stCondLst>
                                    <p:cond delay="35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10" presetClass="entr" presetSubtype="0" fill="hold" grpId="0" nodeType="withEffect">
                                  <p:stCondLst>
                                    <p:cond delay="45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50"/>
                                        <p:tgtEl>
                                          <p:spTgt spid="5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250"/>
                                        <p:tgtEl>
                                          <p:spTgt spid="48"/>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250"/>
                                        <p:tgtEl>
                                          <p:spTgt spid="53"/>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50"/>
                                        <p:tgtEl>
                                          <p:spTgt spid="46"/>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childTnLst>
                                </p:cTn>
                              </p:par>
                              <p:par>
                                <p:cTn id="56" presetID="10" presetClass="entr" presetSubtype="0" fill="hold" grpId="0" nodeType="withEffect">
                                  <p:stCondLst>
                                    <p:cond delay="110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250"/>
                                        <p:tgtEl>
                                          <p:spTgt spid="55"/>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250"/>
                                        <p:tgtEl>
                                          <p:spTgt spid="57"/>
                                        </p:tgtEl>
                                      </p:cBhvr>
                                    </p:animEffect>
                                  </p:childTnLst>
                                </p:cTn>
                              </p:par>
                              <p:par>
                                <p:cTn id="62" presetID="10" presetClass="entr" presetSubtype="0" fill="hold" grpId="0" nodeType="withEffect">
                                  <p:stCondLst>
                                    <p:cond delay="13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250"/>
                                        <p:tgtEl>
                                          <p:spTgt spid="45"/>
                                        </p:tgtEl>
                                      </p:cBhvr>
                                    </p:animEffect>
                                  </p:childTnLst>
                                </p:cTn>
                              </p:par>
                              <p:par>
                                <p:cTn id="68" presetID="10" presetClass="entr" presetSubtype="0" fill="hold" grpId="0" nodeType="withEffect">
                                  <p:stCondLst>
                                    <p:cond delay="155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50"/>
                                        <p:tgtEl>
                                          <p:spTgt spid="44"/>
                                        </p:tgtEl>
                                      </p:cBhvr>
                                    </p:animEffect>
                                  </p:childTnLst>
                                </p:cTn>
                              </p:par>
                              <p:par>
                                <p:cTn id="71" presetID="10" presetClass="entr" presetSubtype="0" fill="hold" grpId="0" nodeType="withEffect">
                                  <p:stCondLst>
                                    <p:cond delay="17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250"/>
                                        <p:tgtEl>
                                          <p:spTgt spid="38"/>
                                        </p:tgtEl>
                                      </p:cBhvr>
                                    </p:animEffect>
                                  </p:childTnLst>
                                </p:cTn>
                              </p:par>
                              <p:par>
                                <p:cTn id="74" presetID="10" presetClass="entr" presetSubtype="0" fill="hold" grpId="0" nodeType="withEffect">
                                  <p:stCondLst>
                                    <p:cond delay="18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50"/>
                                        <p:tgtEl>
                                          <p:spTgt spid="43"/>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par>
                                <p:cTn id="80" presetID="10" presetClass="entr" presetSubtype="0" fill="hold" grpId="0" nodeType="withEffect">
                                  <p:stCondLst>
                                    <p:cond delay="220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250"/>
                                        <p:tgtEl>
                                          <p:spTgt spid="54"/>
                                        </p:tgtEl>
                                      </p:cBhvr>
                                    </p:animEffect>
                                  </p:childTnLst>
                                </p:cTn>
                              </p:par>
                            </p:childTnLst>
                          </p:cTn>
                        </p:par>
                        <p:par>
                          <p:cTn id="83" fill="hold">
                            <p:stCondLst>
                              <p:cond delay="2450"/>
                            </p:stCondLst>
                            <p:childTnLst>
                              <p:par>
                                <p:cTn id="84" presetID="10" presetClass="entr" presetSubtype="0"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250"/>
                                        <p:tgtEl>
                                          <p:spTgt spid="52"/>
                                        </p:tgtEl>
                                      </p:cBhvr>
                                    </p:animEffect>
                                  </p:childTnLst>
                                </p:cTn>
                              </p:par>
                            </p:childTnLst>
                          </p:cTn>
                        </p:par>
                        <p:par>
                          <p:cTn id="87" fill="hold">
                            <p:stCondLst>
                              <p:cond delay="270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250"/>
                                        <p:tgtEl>
                                          <p:spTgt spid="27"/>
                                        </p:tgtEl>
                                      </p:cBhvr>
                                    </p:animEffect>
                                  </p:childTnLst>
                                </p:cTn>
                              </p:par>
                            </p:childTnLst>
                          </p:cTn>
                        </p:par>
                        <p:par>
                          <p:cTn id="91" fill="hold">
                            <p:stCondLst>
                              <p:cond delay="2950"/>
                            </p:stCondLst>
                            <p:childTnLst>
                              <p:par>
                                <p:cTn id="92" presetID="10" presetClass="entr" presetSubtype="0"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250"/>
                                        <p:tgtEl>
                                          <p:spTgt spid="56"/>
                                        </p:tgtEl>
                                      </p:cBhvr>
                                    </p:animEffect>
                                  </p:childTnLst>
                                </p:cTn>
                              </p:par>
                            </p:childTnLst>
                          </p:cTn>
                        </p:par>
                        <p:par>
                          <p:cTn id="95" fill="hold">
                            <p:stCondLst>
                              <p:cond delay="3200"/>
                            </p:stCondLst>
                            <p:childTnLst>
                              <p:par>
                                <p:cTn id="96" presetID="10"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250"/>
                                        <p:tgtEl>
                                          <p:spTgt spid="42"/>
                                        </p:tgtEl>
                                      </p:cBhvr>
                                    </p:animEffect>
                                  </p:childTnLst>
                                </p:cTn>
                              </p:par>
                            </p:childTnLst>
                          </p:cTn>
                        </p:par>
                        <p:par>
                          <p:cTn id="99" fill="hold">
                            <p:stCondLst>
                              <p:cond delay="3450"/>
                            </p:stCondLst>
                            <p:childTnLst>
                              <p:par>
                                <p:cTn id="100" presetID="1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par>
                          <p:cTn id="103" fill="hold">
                            <p:stCondLst>
                              <p:cond delay="3700"/>
                            </p:stCondLst>
                            <p:childTnLst>
                              <p:par>
                                <p:cTn id="104" presetID="10"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theme/theme1.xml><?xml version="1.0" encoding="utf-8"?>
<a:theme xmlns:a="http://schemas.openxmlformats.org/drawingml/2006/main" name="1_JL">
  <a:themeElements>
    <a:clrScheme name="Custom 4">
      <a:dk1>
        <a:srgbClr val="000000"/>
      </a:dk1>
      <a:lt1>
        <a:sysClr val="window" lastClr="FFFFFF"/>
      </a:lt1>
      <a:dk2>
        <a:srgbClr val="503145"/>
      </a:dk2>
      <a:lt2>
        <a:srgbClr val="FFFFFF"/>
      </a:lt2>
      <a:accent1>
        <a:srgbClr val="9F658B"/>
      </a:accent1>
      <a:accent2>
        <a:srgbClr val="C39DB4"/>
      </a:accent2>
      <a:accent3>
        <a:srgbClr val="F2E5EA"/>
      </a:accent3>
      <a:accent4>
        <a:srgbClr val="FF3B3B"/>
      </a:accent4>
      <a:accent5>
        <a:srgbClr val="C3D696"/>
      </a:accent5>
      <a:accent6>
        <a:srgbClr val="8DBAE3"/>
      </a:accent6>
      <a:hlink>
        <a:srgbClr val="000000"/>
      </a:hlink>
      <a:folHlink>
        <a:srgbClr val="000000"/>
      </a:folHlink>
    </a:clrScheme>
    <a:fontScheme name="Billennium">
      <a:majorFont>
        <a:latin typeface="Roboto Black"/>
        <a:ea typeface=""/>
        <a:cs typeface=""/>
      </a:majorFont>
      <a:minorFont>
        <a:latin typeface="Robo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LENNIUM_Szablon_prezentacji_16x9_Zaawansowany.potx" id="{E6291851-3932-42A6-BB85-B84EC13D1E92}" vid="{887C2811-2DBB-4CFF-899E-BBE41821990A}"/>
    </a:ext>
  </a:extLst>
</a:theme>
</file>

<file path=ppt/theme/theme2.xml><?xml version="1.0" encoding="utf-8"?>
<a:theme xmlns:a="http://schemas.openxmlformats.org/drawingml/2006/main" name="JL">
  <a:themeElements>
    <a:clrScheme name="Custom 3">
      <a:dk1>
        <a:srgbClr val="000000"/>
      </a:dk1>
      <a:lt1>
        <a:sysClr val="window" lastClr="FFFFFF"/>
      </a:lt1>
      <a:dk2>
        <a:srgbClr val="4E2736"/>
      </a:dk2>
      <a:lt2>
        <a:srgbClr val="FFFFFF"/>
      </a:lt2>
      <a:accent1>
        <a:srgbClr val="9F658B"/>
      </a:accent1>
      <a:accent2>
        <a:srgbClr val="C39DB4"/>
      </a:accent2>
      <a:accent3>
        <a:srgbClr val="00B0F0"/>
      </a:accent3>
      <a:accent4>
        <a:srgbClr val="92D050"/>
      </a:accent4>
      <a:accent5>
        <a:srgbClr val="C00000"/>
      </a:accent5>
      <a:accent6>
        <a:srgbClr val="8DBAE3"/>
      </a:accent6>
      <a:hlink>
        <a:srgbClr val="000000"/>
      </a:hlink>
      <a:folHlink>
        <a:srgbClr val="000000"/>
      </a:folHlink>
    </a:clrScheme>
    <a:fontScheme name="Billennium">
      <a:majorFont>
        <a:latin typeface="Roboto Black"/>
        <a:ea typeface=""/>
        <a:cs typeface=""/>
      </a:majorFont>
      <a:minorFont>
        <a:latin typeface="Robo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LENNIUM_Szablon_prezentacji_16x9_Zaawansowany.potx" id="{E6291851-3932-42A6-BB85-B84EC13D1E92}" vid="{887C2811-2DBB-4CFF-899E-BBE4182199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86"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36732E-387D-41C1-8231-0E1DE3769F9A}">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ThemeJLnMSC</Template>
  <TotalTime>41326</TotalTime>
  <Words>2579</Words>
  <Application>Microsoft Office PowerPoint</Application>
  <PresentationFormat>Widescreen</PresentationFormat>
  <Paragraphs>485</Paragraphs>
  <Slides>32</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Segoe UI</vt:lpstr>
      <vt:lpstr>Gill Sans MT</vt:lpstr>
      <vt:lpstr>Roboto</vt:lpstr>
      <vt:lpstr>Segoe UI Semibold</vt:lpstr>
      <vt:lpstr>Segoe UI Semilight</vt:lpstr>
      <vt:lpstr>Calibri</vt:lpstr>
      <vt:lpstr>Arial</vt:lpstr>
      <vt:lpstr>Segoe UI Light</vt:lpstr>
      <vt:lpstr>Wingdings</vt:lpstr>
      <vt:lpstr>Calibri Light</vt:lpstr>
      <vt:lpstr>1_JL</vt:lpstr>
      <vt:lpstr>JL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Lamch</dc:creator>
  <cp:lastModifiedBy>Joanna Lamch</cp:lastModifiedBy>
  <cp:revision>627</cp:revision>
  <dcterms:created xsi:type="dcterms:W3CDTF">2017-10-26T19:30:57Z</dcterms:created>
  <dcterms:modified xsi:type="dcterms:W3CDTF">2019-10-04T21:21:14Z</dcterms:modified>
</cp:coreProperties>
</file>