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42" r:id="rId1"/>
    <p:sldMasterId id="2147483980" r:id="rId2"/>
  </p:sldMasterIdLst>
  <p:notesMasterIdLst>
    <p:notesMasterId r:id="rId69"/>
  </p:notesMasterIdLst>
  <p:handoutMasterIdLst>
    <p:handoutMasterId r:id="rId70"/>
  </p:handoutMasterIdLst>
  <p:sldIdLst>
    <p:sldId id="257" r:id="rId3"/>
    <p:sldId id="301" r:id="rId4"/>
    <p:sldId id="276" r:id="rId5"/>
    <p:sldId id="296" r:id="rId6"/>
    <p:sldId id="317" r:id="rId7"/>
    <p:sldId id="323" r:id="rId8"/>
    <p:sldId id="321" r:id="rId9"/>
    <p:sldId id="293" r:id="rId10"/>
    <p:sldId id="463" r:id="rId11"/>
    <p:sldId id="318" r:id="rId12"/>
    <p:sldId id="334" r:id="rId13"/>
    <p:sldId id="324" r:id="rId14"/>
    <p:sldId id="319" r:id="rId15"/>
    <p:sldId id="294" r:id="rId16"/>
    <p:sldId id="381" r:id="rId17"/>
    <p:sldId id="368" r:id="rId18"/>
    <p:sldId id="480" r:id="rId19"/>
    <p:sldId id="487" r:id="rId20"/>
    <p:sldId id="484" r:id="rId21"/>
    <p:sldId id="485" r:id="rId22"/>
    <p:sldId id="486" r:id="rId23"/>
    <p:sldId id="481" r:id="rId24"/>
    <p:sldId id="482" r:id="rId25"/>
    <p:sldId id="483" r:id="rId26"/>
    <p:sldId id="488" r:id="rId27"/>
    <p:sldId id="369" r:id="rId28"/>
    <p:sldId id="479" r:id="rId29"/>
    <p:sldId id="371" r:id="rId30"/>
    <p:sldId id="420" r:id="rId31"/>
    <p:sldId id="421" r:id="rId32"/>
    <p:sldId id="423" r:id="rId33"/>
    <p:sldId id="394" r:id="rId34"/>
    <p:sldId id="459" r:id="rId35"/>
    <p:sldId id="311" r:id="rId36"/>
    <p:sldId id="342" r:id="rId37"/>
    <p:sldId id="397" r:id="rId38"/>
    <p:sldId id="503" r:id="rId39"/>
    <p:sldId id="504" r:id="rId40"/>
    <p:sldId id="505" r:id="rId41"/>
    <p:sldId id="506" r:id="rId42"/>
    <p:sldId id="498" r:id="rId43"/>
    <p:sldId id="499" r:id="rId44"/>
    <p:sldId id="500" r:id="rId45"/>
    <p:sldId id="501" r:id="rId46"/>
    <p:sldId id="502" r:id="rId47"/>
    <p:sldId id="491" r:id="rId48"/>
    <p:sldId id="492" r:id="rId49"/>
    <p:sldId id="493" r:id="rId50"/>
    <p:sldId id="494" r:id="rId51"/>
    <p:sldId id="496" r:id="rId52"/>
    <p:sldId id="495" r:id="rId53"/>
    <p:sldId id="326" r:id="rId54"/>
    <p:sldId id="336" r:id="rId55"/>
    <p:sldId id="373" r:id="rId56"/>
    <p:sldId id="391" r:id="rId57"/>
    <p:sldId id="425" r:id="rId58"/>
    <p:sldId id="412" r:id="rId59"/>
    <p:sldId id="403" r:id="rId60"/>
    <p:sldId id="404" r:id="rId61"/>
    <p:sldId id="405" r:id="rId62"/>
    <p:sldId id="490" r:id="rId63"/>
    <p:sldId id="478" r:id="rId64"/>
    <p:sldId id="507" r:id="rId65"/>
    <p:sldId id="341" r:id="rId66"/>
    <p:sldId id="462" r:id="rId67"/>
    <p:sldId id="409" r:id="rId68"/>
  </p:sldIdLst>
  <p:sldSz cx="12192000" cy="6858000"/>
  <p:notesSz cx="6858000" cy="9144000"/>
  <p:embeddedFontLst>
    <p:embeddedFont>
      <p:font typeface="Calibri" panose="020F0502020204030204" pitchFamily="34" charset="0"/>
      <p:regular r:id="rId71"/>
      <p:bold r:id="rId72"/>
      <p:italic r:id="rId73"/>
      <p:boldItalic r:id="rId74"/>
    </p:embeddedFont>
    <p:embeddedFont>
      <p:font typeface="Gill Sans MT" panose="020B0502020104020203" pitchFamily="34" charset="0"/>
      <p:regular r:id="rId75"/>
      <p:bold r:id="rId76"/>
      <p:italic r:id="rId77"/>
      <p:boldItalic r:id="rId78"/>
    </p:embeddedFont>
    <p:embeddedFont>
      <p:font typeface="Grunge Handwriting" pitchFamily="2" charset="0"/>
      <p:regular r:id="rId79"/>
    </p:embeddedFont>
    <p:embeddedFont>
      <p:font typeface="Roboto" panose="02000000000000000000" pitchFamily="2" charset="0"/>
      <p:regular r:id="rId80"/>
      <p:bold r:id="rId81"/>
    </p:embeddedFont>
    <p:embeddedFont>
      <p:font typeface="Roboto Black" panose="02000000000000000000" pitchFamily="2" charset="0"/>
      <p:bold r:id="rId82"/>
      <p:boldItalic r:id="rId83"/>
    </p:embeddedFont>
    <p:embeddedFont>
      <p:font typeface="Segoe UI" panose="020B0502040204020203" pitchFamily="34" charset="0"/>
      <p:regular r:id="rId84"/>
      <p:bold r:id="rId85"/>
      <p:italic r:id="rId86"/>
      <p:boldItalic r:id="rId87"/>
    </p:embeddedFont>
    <p:embeddedFont>
      <p:font typeface="Segoe UI Semibold" panose="020B0702040204020203" pitchFamily="34" charset="0"/>
      <p:bold r:id="rId88"/>
      <p:boldItalic r:id="rId89"/>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701981"/>
    <a:srgbClr val="C8C4CE"/>
    <a:srgbClr val="A19BAB"/>
    <a:srgbClr val="85517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autoAdjust="0"/>
    <p:restoredTop sz="88617" autoAdjust="0"/>
  </p:normalViewPr>
  <p:slideViewPr>
    <p:cSldViewPr snapToGrid="0">
      <p:cViewPr varScale="1">
        <p:scale>
          <a:sx n="91" d="100"/>
          <a:sy n="91" d="100"/>
        </p:scale>
        <p:origin x="502" y="63"/>
      </p:cViewPr>
      <p:guideLst>
        <p:guide orient="horz" pos="2160"/>
        <p:guide pos="3840"/>
      </p:guideLst>
    </p:cSldViewPr>
  </p:slideViewPr>
  <p:outlineViewPr>
    <p:cViewPr>
      <p:scale>
        <a:sx n="33" d="100"/>
        <a:sy n="33" d="100"/>
      </p:scale>
      <p:origin x="0" y="-9592"/>
    </p:cViewPr>
  </p:outlineViewPr>
  <p:notesTextViewPr>
    <p:cViewPr>
      <p:scale>
        <a:sx n="1" d="1"/>
        <a:sy n="1" d="1"/>
      </p:scale>
      <p:origin x="0" y="0"/>
    </p:cViewPr>
  </p:notesTextViewPr>
  <p:sorterViewPr>
    <p:cViewPr>
      <p:scale>
        <a:sx n="100" d="100"/>
        <a:sy n="100" d="100"/>
      </p:scale>
      <p:origin x="0" y="-2372"/>
    </p:cViewPr>
  </p:sorterViewPr>
  <p:notesViewPr>
    <p:cSldViewPr snapToGrid="0">
      <p:cViewPr varScale="1">
        <p:scale>
          <a:sx n="77" d="100"/>
          <a:sy n="77" d="100"/>
        </p:scale>
        <p:origin x="3701"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E4B9DC-5547-465E-9B56-876C3DE73E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FDCABE-2781-404B-9B27-0572A712F1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A88788-7336-47BF-85D5-C2794989931A}" type="datetimeFigureOut">
              <a:rPr lang="en-US" smtClean="0"/>
              <a:t>10/4/2019</a:t>
            </a:fld>
            <a:endParaRPr lang="en-US"/>
          </a:p>
        </p:txBody>
      </p:sp>
      <p:sp>
        <p:nvSpPr>
          <p:cNvPr id="4" name="Footer Placeholder 3">
            <a:extLst>
              <a:ext uri="{FF2B5EF4-FFF2-40B4-BE49-F238E27FC236}">
                <a16:creationId xmlns:a16="http://schemas.microsoft.com/office/drawing/2014/main" id="{1105C4D5-18DD-4CD8-9075-26573C16A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7EE336-1B11-4B0B-96F4-314953534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D60892-609C-4626-8202-46D20C8503BE}" type="slidenum">
              <a:rPr lang="en-US" smtClean="0"/>
              <a:t>‹#›</a:t>
            </a:fld>
            <a:endParaRPr lang="en-US"/>
          </a:p>
        </p:txBody>
      </p:sp>
    </p:spTree>
    <p:extLst>
      <p:ext uri="{BB962C8B-B14F-4D97-AF65-F5344CB8AC3E}">
        <p14:creationId xmlns:p14="http://schemas.microsoft.com/office/powerpoint/2010/main" val="516138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81A4C-1D39-40BC-B4ED-393C04166D4C}"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60831-27E3-4BAC-8853-B61AC570D0EB}" type="slidenum">
              <a:rPr lang="en-US" smtClean="0"/>
              <a:t>‹#›</a:t>
            </a:fld>
            <a:endParaRPr lang="en-US"/>
          </a:p>
        </p:txBody>
      </p:sp>
    </p:spTree>
    <p:extLst>
      <p:ext uri="{BB962C8B-B14F-4D97-AF65-F5344CB8AC3E}">
        <p14:creationId xmlns:p14="http://schemas.microsoft.com/office/powerpoint/2010/main" val="225721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pl.wikipedia.org/w/index.php?title=Geometric-Arithmetic_Parallel_Processor&amp;action=edit&amp;redlink=1" TargetMode="External"/><Relationship Id="rId13" Type="http://schemas.openxmlformats.org/officeDocument/2006/relationships/hyperlink" Target="https://pl.wikipedia.org/wiki/3DNow!" TargetMode="External"/><Relationship Id="rId18" Type="http://schemas.openxmlformats.org/officeDocument/2006/relationships/hyperlink" Target="https://pl.wikipedia.org/wiki/SSE4" TargetMode="External"/><Relationship Id="rId3" Type="http://schemas.openxmlformats.org/officeDocument/2006/relationships/hyperlink" Target="https://pl.wikipedia.org/wiki/Architektura_komputera" TargetMode="External"/><Relationship Id="rId21" Type="http://schemas.openxmlformats.org/officeDocument/2006/relationships/hyperlink" Target="https://pl.wikipedia.org/wiki/AltiVec" TargetMode="External"/><Relationship Id="rId7" Type="http://schemas.openxmlformats.org/officeDocument/2006/relationships/hyperlink" Target="https://pl.wikipedia.org/wiki/Komputer_wektorowy" TargetMode="External"/><Relationship Id="rId12" Type="http://schemas.openxmlformats.org/officeDocument/2006/relationships/hyperlink" Target="https://pl.wikipedia.org/wiki/MMX_(zestaw_instrukcji)" TargetMode="External"/><Relationship Id="rId17" Type="http://schemas.openxmlformats.org/officeDocument/2006/relationships/hyperlink" Target="https://pl.wikipedia.org/wiki/SSSE3" TargetMode="External"/><Relationship Id="rId2" Type="http://schemas.openxmlformats.org/officeDocument/2006/relationships/slide" Target="../slides/slide58.xml"/><Relationship Id="rId16" Type="http://schemas.openxmlformats.org/officeDocument/2006/relationships/hyperlink" Target="https://pl.wikipedia.org/wiki/SSE3" TargetMode="External"/><Relationship Id="rId20" Type="http://schemas.openxmlformats.org/officeDocument/2006/relationships/hyperlink" Target="https://pl.wikipedia.org/wiki/Advanced_Vector_Extensions" TargetMode="External"/><Relationship Id="rId1" Type="http://schemas.openxmlformats.org/officeDocument/2006/relationships/notesMaster" Target="../notesMasters/notesMaster1.xml"/><Relationship Id="rId6" Type="http://schemas.openxmlformats.org/officeDocument/2006/relationships/hyperlink" Target="https://pl.wikipedia.org/wiki/Lista_rozkaz%C3%B3w_procesora" TargetMode="External"/><Relationship Id="rId11" Type="http://schemas.openxmlformats.org/officeDocument/2006/relationships/hyperlink" Target="https://pl.wikipedia.org/wiki/Rozkaz_(informatyka)" TargetMode="External"/><Relationship Id="rId5" Type="http://schemas.openxmlformats.org/officeDocument/2006/relationships/hyperlink" Target="https://pl.wikipedia.org/wiki/Strumie%C5%84_danych" TargetMode="External"/><Relationship Id="rId15" Type="http://schemas.openxmlformats.org/officeDocument/2006/relationships/hyperlink" Target="https://pl.wikipedia.org/wiki/SSE2" TargetMode="External"/><Relationship Id="rId10" Type="http://schemas.openxmlformats.org/officeDocument/2006/relationships/hyperlink" Target="https://pl.wikipedia.org/wiki/X86-64" TargetMode="External"/><Relationship Id="rId19" Type="http://schemas.openxmlformats.org/officeDocument/2006/relationships/hyperlink" Target="https://pl.wikipedia.org/wiki/SSE5" TargetMode="External"/><Relationship Id="rId4" Type="http://schemas.openxmlformats.org/officeDocument/2006/relationships/hyperlink" Target="https://pl.wikipedia.org/wiki/Taksonomia_Flynna" TargetMode="External"/><Relationship Id="rId9" Type="http://schemas.openxmlformats.org/officeDocument/2006/relationships/hyperlink" Target="https://pl.wikipedia.org/wiki/X86" TargetMode="External"/><Relationship Id="rId14" Type="http://schemas.openxmlformats.org/officeDocument/2006/relationships/hyperlink" Target="https://pl.wikipedia.org/wiki/Streaming_SIMD_Extension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kern="1200" dirty="0" err="1">
                <a:solidFill>
                  <a:schemeClr val="tx1"/>
                </a:solidFill>
                <a:effectLst/>
                <a:latin typeface="+mn-lt"/>
                <a:ea typeface="+mn-ea"/>
                <a:cs typeface="+mn-cs"/>
              </a:rPr>
              <a:t>dziekuje</a:t>
            </a:r>
            <a:r>
              <a:rPr lang="en-US" sz="1200" kern="1200" dirty="0">
                <a:solidFill>
                  <a:schemeClr val="tx1"/>
                </a:solidFill>
                <a:effectLst/>
                <a:latin typeface="+mn-lt"/>
                <a:ea typeface="+mn-ea"/>
                <a:cs typeface="+mn-cs"/>
              </a:rPr>
              <a:t> ze </a:t>
            </a:r>
            <a:r>
              <a:rPr lang="en-US" sz="1200" kern="1200" dirty="0" err="1">
                <a:solidFill>
                  <a:schemeClr val="tx1"/>
                </a:solidFill>
                <a:effectLst/>
                <a:latin typeface="+mn-lt"/>
                <a:ea typeface="+mn-ea"/>
                <a:cs typeface="+mn-cs"/>
              </a:rPr>
              <a:t>tak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licznie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przybyliscie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prezentacje</a:t>
            </a:r>
            <a:r>
              <a:rPr lang="en-US" sz="1200" kern="1200" dirty="0">
                <a:solidFill>
                  <a:schemeClr val="tx1"/>
                </a:solidFill>
                <a:effectLst/>
                <a:latin typeface="+mn-lt"/>
                <a:ea typeface="+mn-ea"/>
                <a:cs typeface="+mn-cs"/>
              </a:rPr>
              <a:t> </a:t>
            </a:r>
            <a:r>
              <a:rPr lang="pl-PL" sz="1200" kern="1200" dirty="0">
                <a:solidFill>
                  <a:schemeClr val="tx1"/>
                </a:solidFill>
                <a:effectLst/>
                <a:latin typeface="+mn-lt"/>
                <a:ea typeface="+mn-ea"/>
                <a:cs typeface="+mn-cs"/>
              </a:rPr>
              <a:t>i </a:t>
            </a:r>
            <a:r>
              <a:rPr lang="pl-PL" sz="1200" kern="1200" dirty="0" err="1">
                <a:solidFill>
                  <a:schemeClr val="tx1"/>
                </a:solidFill>
                <a:effectLst/>
                <a:latin typeface="+mn-lt"/>
                <a:ea typeface="+mn-ea"/>
                <a:cs typeface="+mn-cs"/>
              </a:rPr>
              <a:t>mozliwosc</a:t>
            </a:r>
            <a:r>
              <a:rPr lang="pl-PL" sz="1200" kern="1200" dirty="0">
                <a:solidFill>
                  <a:schemeClr val="tx1"/>
                </a:solidFill>
                <a:effectLst/>
                <a:latin typeface="+mn-lt"/>
                <a:ea typeface="+mn-ea"/>
                <a:cs typeface="+mn-cs"/>
              </a:rPr>
              <a:t> podzielenia się z wami odrobina wiedzy jaka zebrałam …. Nie wiem co </a:t>
            </a:r>
            <a:r>
              <a:rPr lang="pl-PL" sz="1200" kern="1200" dirty="0" err="1">
                <a:solidFill>
                  <a:schemeClr val="tx1"/>
                </a:solidFill>
                <a:effectLst/>
                <a:latin typeface="+mn-lt"/>
                <a:ea typeface="+mn-ea"/>
                <a:cs typeface="+mn-cs"/>
              </a:rPr>
              <a:t>dodac</a:t>
            </a:r>
            <a:endParaRPr lang="en-US" sz="1200" kern="1200" dirty="0">
              <a:solidFill>
                <a:schemeClr val="tx1"/>
              </a:solidFill>
              <a:effectLst/>
              <a:latin typeface="+mn-lt"/>
              <a:ea typeface="+mn-ea"/>
              <a:cs typeface="+mn-cs"/>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kern="1200" baseline="0" dirty="0" err="1">
                <a:solidFill>
                  <a:schemeClr val="tx1"/>
                </a:solidFill>
                <a:effectLst/>
                <a:latin typeface="+mn-lt"/>
                <a:ea typeface="+mn-ea"/>
                <a:cs typeface="+mn-cs"/>
              </a:rPr>
              <a:t>Chcia</a:t>
            </a:r>
            <a:r>
              <a:rPr lang="pl-PL" sz="1200" kern="1200" baseline="0" dirty="0" err="1">
                <a:solidFill>
                  <a:schemeClr val="tx1"/>
                </a:solidFill>
                <a:effectLst/>
                <a:latin typeface="+mn-lt"/>
                <a:ea typeface="+mn-ea"/>
                <a:cs typeface="+mn-cs"/>
              </a:rPr>
              <a:t>łabym</a:t>
            </a:r>
            <a:r>
              <a:rPr lang="pl-PL" sz="1200" kern="1200" baseline="0" dirty="0">
                <a:solidFill>
                  <a:schemeClr val="tx1"/>
                </a:solidFill>
                <a:effectLst/>
                <a:latin typeface="+mn-lt"/>
                <a:ea typeface="+mn-ea"/>
                <a:cs typeface="+mn-cs"/>
              </a:rPr>
              <a:t> wam przybliżyć choć trochę temat web </a:t>
            </a:r>
            <a:r>
              <a:rPr lang="pl-PL" sz="1200" kern="1200" baseline="0" dirty="0" err="1">
                <a:solidFill>
                  <a:schemeClr val="tx1"/>
                </a:solidFill>
                <a:effectLst/>
                <a:latin typeface="+mn-lt"/>
                <a:ea typeface="+mn-ea"/>
                <a:cs typeface="+mn-cs"/>
              </a:rPr>
              <a:t>assembly</a:t>
            </a:r>
            <a:r>
              <a:rPr lang="pl-PL" sz="1200" kern="1200" baseline="0" dirty="0">
                <a:solidFill>
                  <a:schemeClr val="tx1"/>
                </a:solidFill>
                <a:effectLst/>
                <a:latin typeface="+mn-lt"/>
                <a:ea typeface="+mn-ea"/>
                <a:cs typeface="+mn-cs"/>
              </a:rPr>
              <a:t> – </a:t>
            </a:r>
          </a:p>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a:t>
            </a:fld>
            <a:endParaRPr lang="en-US"/>
          </a:p>
        </p:txBody>
      </p:sp>
    </p:spTree>
    <p:extLst>
      <p:ext uri="{BB962C8B-B14F-4D97-AF65-F5344CB8AC3E}">
        <p14:creationId xmlns:p14="http://schemas.microsoft.com/office/powerpoint/2010/main" val="290468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 </a:t>
            </a:r>
            <a:r>
              <a:rPr lang="en-US" dirty="0" err="1"/>
              <a:t>wojny</a:t>
            </a:r>
            <a:r>
              <a:rPr lang="en-US" dirty="0"/>
              <a:t> </a:t>
            </a:r>
            <a:r>
              <a:rPr lang="en-US" dirty="0" err="1"/>
              <a:t>przegladarek</a:t>
            </a:r>
            <a:r>
              <a:rPr lang="en-US" dirty="0"/>
              <a:t>. </a:t>
            </a:r>
          </a:p>
          <a:p>
            <a:r>
              <a:rPr lang="en-US" dirty="0" err="1"/>
              <a:t>Kompilatory</a:t>
            </a:r>
            <a:r>
              <a:rPr lang="en-US" dirty="0"/>
              <a:t> just in time</a:t>
            </a:r>
          </a:p>
        </p:txBody>
      </p:sp>
      <p:sp>
        <p:nvSpPr>
          <p:cNvPr id="4" name="Slide Number Placeholder 3"/>
          <p:cNvSpPr>
            <a:spLocks noGrp="1"/>
          </p:cNvSpPr>
          <p:nvPr>
            <p:ph type="sldNum" sz="quarter" idx="10"/>
          </p:nvPr>
        </p:nvSpPr>
        <p:spPr/>
        <p:txBody>
          <a:bodyPr/>
          <a:lstStyle/>
          <a:p>
            <a:fld id="{01460831-27E3-4BAC-8853-B61AC570D0EB}" type="slidenum">
              <a:rPr lang="en-US" smtClean="0"/>
              <a:t>10</a:t>
            </a:fld>
            <a:endParaRPr lang="en-US"/>
          </a:p>
        </p:txBody>
      </p:sp>
    </p:spTree>
    <p:extLst>
      <p:ext uri="{BB962C8B-B14F-4D97-AF65-F5344CB8AC3E}">
        <p14:creationId xmlns:p14="http://schemas.microsoft.com/office/powerpoint/2010/main" val="31204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2009 node.js and server side JS</a:t>
            </a:r>
          </a:p>
          <a:p>
            <a:r>
              <a:rPr lang="en-US" dirty="0" err="1"/>
              <a:t>Coraz</a:t>
            </a:r>
            <a:r>
              <a:rPr lang="en-US" dirty="0"/>
              <a:t> </a:t>
            </a:r>
            <a:r>
              <a:rPr lang="en-US" dirty="0" err="1"/>
              <a:t>lepsze</a:t>
            </a:r>
            <a:r>
              <a:rPr lang="en-US" dirty="0"/>
              <a:t> </a:t>
            </a:r>
            <a:r>
              <a:rPr lang="en-US" dirty="0" err="1"/>
              <a:t>silniki</a:t>
            </a:r>
            <a:r>
              <a:rPr lang="en-US" dirty="0"/>
              <a:t>. </a:t>
            </a:r>
            <a:endParaRPr lang="pl-PL" dirty="0"/>
          </a:p>
          <a:p>
            <a:r>
              <a:rPr lang="en-US" dirty="0"/>
              <a:t>V8</a:t>
            </a:r>
            <a:r>
              <a:rPr lang="pl-PL" dirty="0"/>
              <a:t> Chrom</a:t>
            </a:r>
            <a:r>
              <a:rPr lang="en-US" dirty="0"/>
              <a:t>,</a:t>
            </a:r>
            <a:endParaRPr lang="pl-PL" dirty="0"/>
          </a:p>
          <a:p>
            <a:r>
              <a:rPr lang="pl-PL" dirty="0"/>
              <a:t>S</a:t>
            </a:r>
            <a:r>
              <a:rPr lang="en-US" dirty="0" err="1"/>
              <a:t>pider</a:t>
            </a:r>
            <a:r>
              <a:rPr lang="pl-PL" dirty="0"/>
              <a:t>M</a:t>
            </a:r>
            <a:r>
              <a:rPr lang="en-US" dirty="0" err="1"/>
              <a:t>onkey</a:t>
            </a:r>
            <a:r>
              <a:rPr lang="pl-PL" dirty="0"/>
              <a:t> – Firefox</a:t>
            </a:r>
          </a:p>
          <a:p>
            <a:r>
              <a:rPr lang="pl-PL" dirty="0"/>
              <a:t>Chakra – 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Nitro, </a:t>
            </a:r>
            <a:r>
              <a:rPr lang="en-US" sz="1200" b="0" i="0" kern="1200" dirty="0" err="1">
                <a:solidFill>
                  <a:schemeClr val="tx1"/>
                </a:solidFill>
                <a:effectLst/>
                <a:latin typeface="+mn-lt"/>
                <a:ea typeface="+mn-ea"/>
                <a:cs typeface="+mn-cs"/>
              </a:rPr>
              <a:t>SquirrelFish</a:t>
            </a:r>
            <a:r>
              <a:rPr lang="pl-PL"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JavaScriptCore</a:t>
            </a:r>
            <a:r>
              <a:rPr lang="pl-PL" sz="1200" b="0" i="0" kern="1200" dirty="0">
                <a:solidFill>
                  <a:schemeClr val="tx1"/>
                </a:solidFill>
                <a:effectLst/>
                <a:latin typeface="+mn-lt"/>
                <a:ea typeface="+mn-ea"/>
                <a:cs typeface="+mn-cs"/>
              </a:rPr>
              <a:t> -Safari</a:t>
            </a:r>
            <a:endParaRPr lang="en-US" sz="1200" b="0" i="0" kern="1200" dirty="0">
              <a:solidFill>
                <a:schemeClr val="tx1"/>
              </a:solidFill>
              <a:effectLst/>
              <a:latin typeface="+mn-lt"/>
              <a:ea typeface="+mn-ea"/>
              <a:cs typeface="+mn-cs"/>
            </a:endParaRPr>
          </a:p>
          <a:p>
            <a:r>
              <a:rPr lang="pl-PL" dirty="0"/>
              <a:t> </a:t>
            </a:r>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11</a:t>
            </a:fld>
            <a:endParaRPr lang="en-US"/>
          </a:p>
        </p:txBody>
      </p:sp>
    </p:spTree>
    <p:extLst>
      <p:ext uri="{BB962C8B-B14F-4D97-AF65-F5344CB8AC3E}">
        <p14:creationId xmlns:p14="http://schemas.microsoft.com/office/powerpoint/2010/main" val="328652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Optymalizacja</a:t>
            </a:r>
            <a:r>
              <a:rPr lang="en-US" dirty="0"/>
              <a:t> w </a:t>
            </a:r>
            <a:r>
              <a:rPr lang="en-US" dirty="0" err="1"/>
              <a:t>trakcie</a:t>
            </a:r>
            <a:r>
              <a:rPr lang="en-US" dirty="0"/>
              <a:t> </a:t>
            </a:r>
            <a:r>
              <a:rPr lang="en-US" dirty="0" err="1"/>
              <a:t>uruchomienia</a:t>
            </a:r>
            <a:endParaRPr lang="en-US" dirty="0"/>
          </a:p>
          <a:p>
            <a:r>
              <a:rPr lang="en-US" dirty="0" err="1"/>
              <a:t>OdynMonkey</a:t>
            </a:r>
            <a:r>
              <a:rPr lang="en-US" dirty="0"/>
              <a:t> </a:t>
            </a:r>
            <a:r>
              <a:rPr lang="en-US" dirty="0" err="1"/>
              <a:t>uzywal</a:t>
            </a:r>
            <a:r>
              <a:rPr lang="en-US" dirty="0"/>
              <a:t> </a:t>
            </a:r>
            <a:r>
              <a:rPr lang="en-US" dirty="0" err="1"/>
              <a:t>kompilacji</a:t>
            </a:r>
            <a:r>
              <a:rPr lang="en-US" dirty="0"/>
              <a:t> AOT in runtime </a:t>
            </a:r>
            <a:r>
              <a:rPr lang="en-US" dirty="0" err="1"/>
              <a:t>kbum</a:t>
            </a:r>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12</a:t>
            </a:fld>
            <a:endParaRPr lang="en-US"/>
          </a:p>
        </p:txBody>
      </p:sp>
    </p:spTree>
    <p:extLst>
      <p:ext uri="{BB962C8B-B14F-4D97-AF65-F5344CB8AC3E}">
        <p14:creationId xmlns:p14="http://schemas.microsoft.com/office/powerpoint/2010/main" val="253920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a:t>
            </a:r>
            <a:r>
              <a:rPr lang="en-US" dirty="0" err="1"/>
              <a:t>wykres</a:t>
            </a:r>
            <a:r>
              <a:rPr lang="en-US" dirty="0"/>
              <a:t> </a:t>
            </a:r>
            <a:r>
              <a:rPr lang="en-US" dirty="0" err="1"/>
              <a:t>moze</a:t>
            </a:r>
            <a:r>
              <a:rPr lang="en-US" dirty="0"/>
              <a:t> </a:t>
            </a:r>
            <a:r>
              <a:rPr lang="en-US" dirty="0" err="1"/>
              <a:t>sie</a:t>
            </a:r>
            <a:r>
              <a:rPr lang="en-US" dirty="0"/>
              <a:t> </a:t>
            </a:r>
            <a:r>
              <a:rPr lang="en-US" dirty="0" err="1"/>
              <a:t>roznic</a:t>
            </a:r>
            <a:r>
              <a:rPr lang="en-US" dirty="0"/>
              <a:t> z program </a:t>
            </a:r>
            <a:r>
              <a:rPr lang="en-US" dirty="0" err="1"/>
              <a:t>na</a:t>
            </a:r>
            <a:r>
              <a:rPr lang="en-US" dirty="0"/>
              <a:t> program.</a:t>
            </a:r>
          </a:p>
          <a:p>
            <a:r>
              <a:rPr lang="en-US" dirty="0"/>
              <a:t>Ale jest ten </a:t>
            </a:r>
            <a:r>
              <a:rPr lang="en-US" dirty="0" err="1"/>
              <a:t>etap</a:t>
            </a:r>
            <a:r>
              <a:rPr lang="en-US" dirty="0"/>
              <a:t> </a:t>
            </a:r>
            <a:r>
              <a:rPr lang="en-US" dirty="0" err="1"/>
              <a:t>reorganizacji</a:t>
            </a:r>
            <a:r>
              <a:rPr lang="en-US" dirty="0"/>
              <a:t> </a:t>
            </a:r>
            <a:r>
              <a:rPr lang="en-US" dirty="0" err="1"/>
              <a:t>kodu</a:t>
            </a:r>
            <a:r>
              <a:rPr lang="en-US" dirty="0"/>
              <a:t> I </a:t>
            </a:r>
            <a:r>
              <a:rPr lang="en-US" dirty="0" err="1"/>
              <a:t>compilacji</a:t>
            </a:r>
            <a:r>
              <a:rPr lang="en-US" dirty="0"/>
              <a:t> </a:t>
            </a:r>
            <a:r>
              <a:rPr lang="en-US" dirty="0" err="1"/>
              <a:t>na</a:t>
            </a:r>
            <a:r>
              <a:rPr lang="en-US" dirty="0"/>
              <a:t> </a:t>
            </a:r>
            <a:r>
              <a:rPr lang="en-US" dirty="0" err="1"/>
              <a:t>zasadzie</a:t>
            </a:r>
            <a:r>
              <a:rPr lang="en-US" dirty="0"/>
              <a:t> </a:t>
            </a:r>
            <a:r>
              <a:rPr lang="en-US" dirty="0" err="1"/>
              <a:t>przygotowania</a:t>
            </a:r>
            <a:r>
              <a:rPr lang="en-US" dirty="0"/>
              <a:t> do </a:t>
            </a:r>
            <a:r>
              <a:rPr lang="en-US" dirty="0" err="1"/>
              <a:t>uzycia</a:t>
            </a:r>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13</a:t>
            </a:fld>
            <a:endParaRPr lang="en-US"/>
          </a:p>
        </p:txBody>
      </p:sp>
    </p:spTree>
    <p:extLst>
      <p:ext uri="{BB962C8B-B14F-4D97-AF65-F5344CB8AC3E}">
        <p14:creationId xmlns:p14="http://schemas.microsoft.com/office/powerpoint/2010/main" val="252888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Obecnie</a:t>
            </a:r>
            <a:r>
              <a:rPr lang="en-US" sz="1200" baseline="0" dirty="0">
                <a:latin typeface="Segoe UI" panose="020B0502040204020203" pitchFamily="34" charset="0"/>
                <a:cs typeface="Segoe UI" panose="020B0502040204020203" pitchFamily="34" charset="0"/>
              </a:rPr>
              <a:t> JS jest </a:t>
            </a:r>
            <a:r>
              <a:rPr lang="en-US" sz="1200" baseline="0" dirty="0" err="1">
                <a:latin typeface="Segoe UI" panose="020B0502040204020203" pitchFamily="34" charset="0"/>
                <a:cs typeface="Segoe UI" panose="020B0502040204020203" pitchFamily="34" charset="0"/>
              </a:rPr>
              <a:t>wszedzie</a:t>
            </a:r>
            <a:r>
              <a:rPr lang="en-US" sz="1200" baseline="0" dirty="0">
                <a:latin typeface="Segoe UI" panose="020B0502040204020203" pitchFamily="34" charset="0"/>
                <a:cs typeface="Segoe UI" panose="020B0502040204020203" pitchFamily="34" charset="0"/>
              </a:rPr>
              <a:t>.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Jest go </a:t>
            </a:r>
            <a:r>
              <a:rPr lang="en-US" sz="1200" baseline="0" dirty="0" err="1">
                <a:latin typeface="Segoe UI" panose="020B0502040204020203" pitchFamily="34" charset="0"/>
                <a:cs typeface="Segoe UI" panose="020B0502040204020203" pitchFamily="34" charset="0"/>
              </a:rPr>
              <a:t>strasznie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duzo</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Niski</a:t>
            </a:r>
            <a:r>
              <a:rPr lang="en-US" sz="1200" baseline="0" dirty="0">
                <a:latin typeface="Segoe UI" panose="020B0502040204020203" pitchFamily="34" charset="0"/>
                <a:cs typeface="Segoe UI" panose="020B0502040204020203" pitchFamily="34" charset="0"/>
              </a:rPr>
              <a:t> prog </a:t>
            </a:r>
            <a:r>
              <a:rPr lang="en-US" sz="1200" baseline="0" dirty="0" err="1">
                <a:latin typeface="Segoe UI" panose="020B0502040204020203" pitchFamily="34" charset="0"/>
                <a:cs typeface="Segoe UI" panose="020B0502040204020203" pitchFamily="34" charset="0"/>
              </a:rPr>
              <a:t>wejscia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obietnica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zycia</a:t>
            </a:r>
            <a:r>
              <a:rPr lang="en-US" sz="1200" baseline="0" dirty="0">
                <a:latin typeface="Segoe UI" panose="020B0502040204020203" pitchFamily="34" charset="0"/>
                <a:cs typeface="Segoe UI" panose="020B0502040204020203" pitchFamily="34" charset="0"/>
              </a:rPr>
              <a:t> w </a:t>
            </a:r>
            <a:r>
              <a:rPr lang="en-US" sz="1200" baseline="0" dirty="0" err="1">
                <a:latin typeface="Segoe UI" panose="020B0502040204020203" pitchFamily="34" charset="0"/>
                <a:cs typeface="Segoe UI" panose="020B0502040204020203" pitchFamily="34" charset="0"/>
              </a:rPr>
              <a:t>swiecie</a:t>
            </a:r>
            <a:r>
              <a:rPr lang="en-US" sz="1200" baseline="0" dirty="0">
                <a:latin typeface="Segoe UI" panose="020B0502040204020203" pitchFamily="34" charset="0"/>
                <a:cs typeface="Segoe UI" panose="020B0502040204020203" pitchFamily="34" charset="0"/>
              </a:rPr>
              <a:t> IT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zapotrzebowanie</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mozliwosci</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Najbardziej</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uniwersalna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platforma</a:t>
            </a:r>
            <a:r>
              <a:rPr lang="en-US" sz="1200" baseline="0" dirty="0">
                <a:latin typeface="Segoe UI" panose="020B0502040204020203" pitchFamily="34" charset="0"/>
                <a:cs typeface="Segoe UI" panose="020B0502040204020203" pitchFamily="34" charset="0"/>
              </a:rPr>
              <a:t> – WEB</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JS jest </a:t>
            </a:r>
            <a:r>
              <a:rPr lang="en-US" sz="1200" baseline="0" dirty="0" err="1">
                <a:latin typeface="Segoe UI" panose="020B0502040204020203" pitchFamily="34" charset="0"/>
                <a:cs typeface="Segoe UI" panose="020B0502040204020203" pitchFamily="34" charset="0"/>
              </a:rPr>
              <a:t>jezykiem</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internetu</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Ale </a:t>
            </a:r>
            <a:r>
              <a:rPr lang="en-US" sz="1200" baseline="0" dirty="0" err="1">
                <a:latin typeface="Segoe UI" panose="020B0502040204020203" pitchFamily="34" charset="0"/>
                <a:cs typeface="Segoe UI" panose="020B0502040204020203" pitchFamily="34" charset="0"/>
              </a:rPr>
              <a:t>nie</a:t>
            </a:r>
            <a:r>
              <a:rPr lang="en-US" sz="1200" baseline="0" dirty="0">
                <a:latin typeface="Segoe UI" panose="020B0502040204020203" pitchFamily="34" charset="0"/>
                <a:cs typeface="Segoe UI" panose="020B0502040204020203" pitchFamily="34" charset="0"/>
              </a:rPr>
              <a:t> jest </a:t>
            </a:r>
            <a:r>
              <a:rPr lang="en-US" sz="1200" baseline="0" dirty="0" err="1">
                <a:latin typeface="Segoe UI" panose="020B0502040204020203" pitchFamily="34" charset="0"/>
                <a:cs typeface="Segoe UI" panose="020B0502040204020203" pitchFamily="34" charset="0"/>
              </a:rPr>
              <a:t>jezykiem</a:t>
            </a:r>
            <a:r>
              <a:rPr lang="en-US" sz="1200" baseline="0" dirty="0">
                <a:latin typeface="Segoe UI" panose="020B0502040204020203" pitchFamily="34" charset="0"/>
                <a:cs typeface="Segoe UI" panose="020B0502040204020203" pitchFamily="34" charset="0"/>
              </a:rPr>
              <a:t> Assembly – jest human readable language</a:t>
            </a: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0735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Obecnie</a:t>
            </a:r>
            <a:r>
              <a:rPr lang="en-US" sz="1200" baseline="0" dirty="0">
                <a:latin typeface="Segoe UI" panose="020B0502040204020203" pitchFamily="34" charset="0"/>
                <a:cs typeface="Segoe UI" panose="020B0502040204020203" pitchFamily="34" charset="0"/>
              </a:rPr>
              <a:t> JS jest </a:t>
            </a:r>
            <a:r>
              <a:rPr lang="en-US" sz="1200" baseline="0" dirty="0" err="1">
                <a:latin typeface="Segoe UI" panose="020B0502040204020203" pitchFamily="34" charset="0"/>
                <a:cs typeface="Segoe UI" panose="020B0502040204020203" pitchFamily="34" charset="0"/>
              </a:rPr>
              <a:t>wszedzie</a:t>
            </a:r>
            <a:r>
              <a:rPr lang="en-US" sz="1200" baseline="0" dirty="0">
                <a:latin typeface="Segoe UI" panose="020B0502040204020203" pitchFamily="34" charset="0"/>
                <a:cs typeface="Segoe UI" panose="020B0502040204020203" pitchFamily="34" charset="0"/>
              </a:rPr>
              <a:t>.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Jest go </a:t>
            </a:r>
            <a:r>
              <a:rPr lang="en-US" sz="1200" baseline="0" dirty="0" err="1">
                <a:latin typeface="Segoe UI" panose="020B0502040204020203" pitchFamily="34" charset="0"/>
                <a:cs typeface="Segoe UI" panose="020B0502040204020203" pitchFamily="34" charset="0"/>
              </a:rPr>
              <a:t>strasznie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duzo</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Niski</a:t>
            </a:r>
            <a:r>
              <a:rPr lang="en-US" sz="1200" baseline="0" dirty="0">
                <a:latin typeface="Segoe UI" panose="020B0502040204020203" pitchFamily="34" charset="0"/>
                <a:cs typeface="Segoe UI" panose="020B0502040204020203" pitchFamily="34" charset="0"/>
              </a:rPr>
              <a:t> prog </a:t>
            </a:r>
            <a:r>
              <a:rPr lang="en-US" sz="1200" baseline="0" dirty="0" err="1">
                <a:latin typeface="Segoe UI" panose="020B0502040204020203" pitchFamily="34" charset="0"/>
                <a:cs typeface="Segoe UI" panose="020B0502040204020203" pitchFamily="34" charset="0"/>
              </a:rPr>
              <a:t>wejscia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obietnica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zycia</a:t>
            </a:r>
            <a:r>
              <a:rPr lang="en-US" sz="1200" baseline="0" dirty="0">
                <a:latin typeface="Segoe UI" panose="020B0502040204020203" pitchFamily="34" charset="0"/>
                <a:cs typeface="Segoe UI" panose="020B0502040204020203" pitchFamily="34" charset="0"/>
              </a:rPr>
              <a:t> w </a:t>
            </a:r>
            <a:r>
              <a:rPr lang="en-US" sz="1200" baseline="0" dirty="0" err="1">
                <a:latin typeface="Segoe UI" panose="020B0502040204020203" pitchFamily="34" charset="0"/>
                <a:cs typeface="Segoe UI" panose="020B0502040204020203" pitchFamily="34" charset="0"/>
              </a:rPr>
              <a:t>swiecie</a:t>
            </a:r>
            <a:r>
              <a:rPr lang="en-US" sz="1200" baseline="0" dirty="0">
                <a:latin typeface="Segoe UI" panose="020B0502040204020203" pitchFamily="34" charset="0"/>
                <a:cs typeface="Segoe UI" panose="020B0502040204020203" pitchFamily="34" charset="0"/>
              </a:rPr>
              <a:t> IT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zapotrzebowanie</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mozliwosci</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Najbardziej</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uniwersalna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platforma</a:t>
            </a:r>
            <a:r>
              <a:rPr lang="en-US" sz="1200" baseline="0" dirty="0">
                <a:latin typeface="Segoe UI" panose="020B0502040204020203" pitchFamily="34" charset="0"/>
                <a:cs typeface="Segoe UI" panose="020B0502040204020203" pitchFamily="34" charset="0"/>
              </a:rPr>
              <a:t> – WEB</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JS jest </a:t>
            </a:r>
            <a:r>
              <a:rPr lang="en-US" sz="1200" baseline="0" dirty="0" err="1">
                <a:latin typeface="Segoe UI" panose="020B0502040204020203" pitchFamily="34" charset="0"/>
                <a:cs typeface="Segoe UI" panose="020B0502040204020203" pitchFamily="34" charset="0"/>
              </a:rPr>
              <a:t>jezykiem</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internetu</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Ale </a:t>
            </a:r>
            <a:r>
              <a:rPr lang="en-US" sz="1200" baseline="0" dirty="0" err="1">
                <a:latin typeface="Segoe UI" panose="020B0502040204020203" pitchFamily="34" charset="0"/>
                <a:cs typeface="Segoe UI" panose="020B0502040204020203" pitchFamily="34" charset="0"/>
              </a:rPr>
              <a:t>nie</a:t>
            </a:r>
            <a:r>
              <a:rPr lang="en-US" sz="1200" baseline="0" dirty="0">
                <a:latin typeface="Segoe UI" panose="020B0502040204020203" pitchFamily="34" charset="0"/>
                <a:cs typeface="Segoe UI" panose="020B0502040204020203" pitchFamily="34" charset="0"/>
              </a:rPr>
              <a:t> jest </a:t>
            </a:r>
            <a:r>
              <a:rPr lang="en-US" sz="1200" baseline="0" dirty="0" err="1">
                <a:latin typeface="Segoe UI" panose="020B0502040204020203" pitchFamily="34" charset="0"/>
                <a:cs typeface="Segoe UI" panose="020B0502040204020203" pitchFamily="34" charset="0"/>
              </a:rPr>
              <a:t>jezykiem</a:t>
            </a:r>
            <a:r>
              <a:rPr lang="en-US" sz="1200" baseline="0" dirty="0">
                <a:latin typeface="Segoe UI" panose="020B0502040204020203" pitchFamily="34" charset="0"/>
                <a:cs typeface="Segoe UI" panose="020B0502040204020203" pitchFamily="34" charset="0"/>
              </a:rPr>
              <a:t> Assembly – jest human readable language</a:t>
            </a: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27863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16</a:t>
            </a:fld>
            <a:endParaRPr lang="en-US"/>
          </a:p>
        </p:txBody>
      </p:sp>
    </p:spTree>
    <p:extLst>
      <p:ext uri="{BB962C8B-B14F-4D97-AF65-F5344CB8AC3E}">
        <p14:creationId xmlns:p14="http://schemas.microsoft.com/office/powerpoint/2010/main" val="214053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24</a:t>
            </a:fld>
            <a:endParaRPr lang="en-US"/>
          </a:p>
        </p:txBody>
      </p:sp>
    </p:spTree>
    <p:extLst>
      <p:ext uri="{BB962C8B-B14F-4D97-AF65-F5344CB8AC3E}">
        <p14:creationId xmlns:p14="http://schemas.microsoft.com/office/powerpoint/2010/main" val="93321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25</a:t>
            </a:fld>
            <a:endParaRPr lang="en-US"/>
          </a:p>
        </p:txBody>
      </p:sp>
    </p:spTree>
    <p:extLst>
      <p:ext uri="{BB962C8B-B14F-4D97-AF65-F5344CB8AC3E}">
        <p14:creationId xmlns:p14="http://schemas.microsoft.com/office/powerpoint/2010/main" val="878561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26</a:t>
            </a:fld>
            <a:endParaRPr lang="en-US"/>
          </a:p>
        </p:txBody>
      </p:sp>
    </p:spTree>
    <p:extLst>
      <p:ext uri="{BB962C8B-B14F-4D97-AF65-F5344CB8AC3E}">
        <p14:creationId xmlns:p14="http://schemas.microsoft.com/office/powerpoint/2010/main" val="89086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 </a:t>
            </a:r>
            <a:r>
              <a:rPr lang="en-US" dirty="0" err="1"/>
              <a:t>zacznijmy</a:t>
            </a:r>
            <a:r>
              <a:rPr lang="en-US" dirty="0"/>
              <a:t> od </a:t>
            </a:r>
            <a:r>
              <a:rPr lang="en-US" dirty="0" err="1"/>
              <a:t>malego</a:t>
            </a:r>
            <a:r>
              <a:rPr lang="en-US" dirty="0"/>
              <a:t> </a:t>
            </a:r>
            <a:r>
              <a:rPr lang="en-US" dirty="0" err="1"/>
              <a:t>skosu</a:t>
            </a:r>
            <a:r>
              <a:rPr lang="en-US" dirty="0"/>
              <a:t> w </a:t>
            </a:r>
            <a:r>
              <a:rPr lang="en-US" dirty="0" err="1"/>
              <a:t>histori</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a:t>
            </a:fld>
            <a:endParaRPr lang="en-US"/>
          </a:p>
        </p:txBody>
      </p:sp>
    </p:spTree>
    <p:extLst>
      <p:ext uri="{BB962C8B-B14F-4D97-AF65-F5344CB8AC3E}">
        <p14:creationId xmlns:p14="http://schemas.microsoft.com/office/powerpoint/2010/main" val="40368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27</a:t>
            </a:fld>
            <a:endParaRPr lang="en-US"/>
          </a:p>
        </p:txBody>
      </p:sp>
    </p:spTree>
    <p:extLst>
      <p:ext uri="{BB962C8B-B14F-4D97-AF65-F5344CB8AC3E}">
        <p14:creationId xmlns:p14="http://schemas.microsoft.com/office/powerpoint/2010/main" val="635899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Compile target for web (bytecode)</a:t>
            </a:r>
          </a:p>
          <a:p>
            <a:r>
              <a:rPr lang="en-US" sz="1200" b="0" i="0" kern="1200" dirty="0">
                <a:solidFill>
                  <a:schemeClr val="tx1"/>
                </a:solidFill>
                <a:effectLst/>
                <a:latin typeface="+mn-lt"/>
                <a:ea typeface="+mn-ea"/>
                <a:cs typeface="+mn-cs"/>
              </a:rPr>
              <a:t>Uses linear memory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WebAssembly (abbreviated </a:t>
            </a:r>
            <a:r>
              <a:rPr lang="en-US" sz="1200" b="0" i="1"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a binary instruction format for a stack-based virtual machine. </a:t>
            </a:r>
            <a:r>
              <a:rPr lang="en-US" sz="1200" b="0" i="0" kern="1200" dirty="0" err="1">
                <a:solidFill>
                  <a:schemeClr val="tx1"/>
                </a:solidFill>
                <a:effectLst/>
                <a:latin typeface="+mn-lt"/>
                <a:ea typeface="+mn-ea"/>
                <a:cs typeface="+mn-cs"/>
              </a:rPr>
              <a:t>Wasm</a:t>
            </a:r>
            <a:r>
              <a:rPr lang="en-US" sz="1200" b="0" i="0" kern="1200" dirty="0">
                <a:solidFill>
                  <a:schemeClr val="tx1"/>
                </a:solidFill>
                <a:effectLst/>
                <a:latin typeface="+mn-lt"/>
                <a:ea typeface="+mn-ea"/>
                <a:cs typeface="+mn-cs"/>
              </a:rPr>
              <a:t> is designed as a portable target for compilation of high-level languages like C/C++/Rust, enabling deployment on the web for client and server applications.</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28</a:t>
            </a:fld>
            <a:endParaRPr lang="en-US"/>
          </a:p>
        </p:txBody>
      </p:sp>
    </p:spTree>
    <p:extLst>
      <p:ext uri="{BB962C8B-B14F-4D97-AF65-F5344CB8AC3E}">
        <p14:creationId xmlns:p14="http://schemas.microsoft.com/office/powerpoint/2010/main" val="158030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a:t>
            </a:r>
          </a:p>
          <a:p>
            <a:r>
              <a:rPr lang="en-US" dirty="0"/>
              <a:t>C</a:t>
            </a:r>
          </a:p>
          <a:p>
            <a:r>
              <a:rPr lang="en-US" dirty="0"/>
              <a:t>C++</a:t>
            </a:r>
          </a:p>
          <a:p>
            <a:r>
              <a:rPr lang="en-US" dirty="0"/>
              <a:t>GO</a:t>
            </a:r>
          </a:p>
          <a:p>
            <a:r>
              <a:rPr lang="en-US" dirty="0"/>
              <a:t>Kotlin</a:t>
            </a:r>
          </a:p>
          <a:p>
            <a:r>
              <a:rPr lang="en-US" dirty="0"/>
              <a:t>Python</a:t>
            </a:r>
          </a:p>
          <a:p>
            <a:r>
              <a:rPr lang="en-US" dirty="0"/>
              <a:t>Haskell</a:t>
            </a:r>
          </a:p>
          <a:p>
            <a:r>
              <a:rPr lang="en-US" dirty="0"/>
              <a:t>TypeScript</a:t>
            </a:r>
          </a:p>
          <a:p>
            <a:r>
              <a:rPr lang="en-US" dirty="0"/>
              <a:t>Java</a:t>
            </a:r>
          </a:p>
          <a:p>
            <a:endParaRPr lang="en-US" dirty="0"/>
          </a:p>
          <a:p>
            <a:r>
              <a:rPr lang="en-US" dirty="0" err="1"/>
              <a:t>Haxe</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29</a:t>
            </a:fld>
            <a:endParaRPr lang="en-US"/>
          </a:p>
        </p:txBody>
      </p:sp>
    </p:spTree>
    <p:extLst>
      <p:ext uri="{BB962C8B-B14F-4D97-AF65-F5344CB8AC3E}">
        <p14:creationId xmlns:p14="http://schemas.microsoft.com/office/powerpoint/2010/main" val="1450635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a:t>
            </a:r>
          </a:p>
          <a:p>
            <a:r>
              <a:rPr lang="en-US" dirty="0"/>
              <a:t>C</a:t>
            </a:r>
          </a:p>
          <a:p>
            <a:r>
              <a:rPr lang="en-US" dirty="0"/>
              <a:t>C++</a:t>
            </a:r>
          </a:p>
          <a:p>
            <a:r>
              <a:rPr lang="en-US" dirty="0"/>
              <a:t>GO</a:t>
            </a:r>
          </a:p>
          <a:p>
            <a:r>
              <a:rPr lang="en-US" dirty="0"/>
              <a:t>Kotlin</a:t>
            </a:r>
          </a:p>
          <a:p>
            <a:r>
              <a:rPr lang="en-US" dirty="0"/>
              <a:t>Python</a:t>
            </a:r>
          </a:p>
          <a:p>
            <a:r>
              <a:rPr lang="en-US" dirty="0"/>
              <a:t>Haskell</a:t>
            </a:r>
          </a:p>
          <a:p>
            <a:r>
              <a:rPr lang="en-US" dirty="0"/>
              <a:t>TypeScript</a:t>
            </a:r>
          </a:p>
          <a:p>
            <a:r>
              <a:rPr lang="en-US" dirty="0"/>
              <a:t>Java</a:t>
            </a:r>
          </a:p>
          <a:p>
            <a:endParaRPr lang="en-US" dirty="0"/>
          </a:p>
          <a:p>
            <a:r>
              <a:rPr lang="en-US" dirty="0" err="1"/>
              <a:t>Haxe</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30</a:t>
            </a:fld>
            <a:endParaRPr lang="en-US"/>
          </a:p>
        </p:txBody>
      </p:sp>
    </p:spTree>
    <p:extLst>
      <p:ext uri="{BB962C8B-B14F-4D97-AF65-F5344CB8AC3E}">
        <p14:creationId xmlns:p14="http://schemas.microsoft.com/office/powerpoint/2010/main" val="245169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a:t>
            </a:r>
          </a:p>
          <a:p>
            <a:r>
              <a:rPr lang="en-US" dirty="0"/>
              <a:t>C</a:t>
            </a:r>
          </a:p>
          <a:p>
            <a:r>
              <a:rPr lang="en-US" dirty="0"/>
              <a:t>C++</a:t>
            </a:r>
          </a:p>
          <a:p>
            <a:r>
              <a:rPr lang="en-US" dirty="0"/>
              <a:t>GO</a:t>
            </a:r>
          </a:p>
          <a:p>
            <a:r>
              <a:rPr lang="en-US" dirty="0"/>
              <a:t>Kotlin</a:t>
            </a:r>
          </a:p>
          <a:p>
            <a:r>
              <a:rPr lang="en-US" dirty="0"/>
              <a:t>Python</a:t>
            </a:r>
          </a:p>
          <a:p>
            <a:r>
              <a:rPr lang="en-US" dirty="0"/>
              <a:t>Haskell</a:t>
            </a:r>
          </a:p>
          <a:p>
            <a:r>
              <a:rPr lang="en-US" dirty="0"/>
              <a:t>TypeScript</a:t>
            </a:r>
          </a:p>
          <a:p>
            <a:r>
              <a:rPr lang="en-US" dirty="0"/>
              <a:t>Java</a:t>
            </a:r>
          </a:p>
          <a:p>
            <a:endParaRPr lang="en-US" dirty="0"/>
          </a:p>
          <a:p>
            <a:r>
              <a:rPr lang="en-US" dirty="0" err="1"/>
              <a:t>Haxe</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31</a:t>
            </a:fld>
            <a:endParaRPr lang="en-US"/>
          </a:p>
        </p:txBody>
      </p:sp>
    </p:spTree>
    <p:extLst>
      <p:ext uri="{BB962C8B-B14F-4D97-AF65-F5344CB8AC3E}">
        <p14:creationId xmlns:p14="http://schemas.microsoft.com/office/powerpoint/2010/main" val="251104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32</a:t>
            </a:fld>
            <a:endParaRPr lang="en-US" dirty="0"/>
          </a:p>
        </p:txBody>
      </p:sp>
    </p:spTree>
    <p:extLst>
      <p:ext uri="{BB962C8B-B14F-4D97-AF65-F5344CB8AC3E}">
        <p14:creationId xmlns:p14="http://schemas.microsoft.com/office/powerpoint/2010/main" val="3283029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33</a:t>
            </a:fld>
            <a:endParaRPr lang="en-US" dirty="0"/>
          </a:p>
        </p:txBody>
      </p:sp>
    </p:spTree>
    <p:extLst>
      <p:ext uri="{BB962C8B-B14F-4D97-AF65-F5344CB8AC3E}">
        <p14:creationId xmlns:p14="http://schemas.microsoft.com/office/powerpoint/2010/main" val="65882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34</a:t>
            </a:fld>
            <a:endParaRPr lang="en-US"/>
          </a:p>
        </p:txBody>
      </p:sp>
    </p:spTree>
    <p:extLst>
      <p:ext uri="{BB962C8B-B14F-4D97-AF65-F5344CB8AC3E}">
        <p14:creationId xmlns:p14="http://schemas.microsoft.com/office/powerpoint/2010/main" val="4222356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60831-27E3-4BAC-8853-B61AC570D0EB}" type="slidenum">
              <a:rPr lang="en-US" smtClean="0"/>
              <a:t>35</a:t>
            </a:fld>
            <a:endParaRPr lang="en-US"/>
          </a:p>
        </p:txBody>
      </p:sp>
    </p:spTree>
    <p:extLst>
      <p:ext uri="{BB962C8B-B14F-4D97-AF65-F5344CB8AC3E}">
        <p14:creationId xmlns:p14="http://schemas.microsoft.com/office/powerpoint/2010/main" val="408812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albo</a:t>
            </a:r>
            <a:r>
              <a:rPr lang="en-US" dirty="0"/>
              <a:t> rust </a:t>
            </a:r>
            <a:r>
              <a:rPr lang="en-US" dirty="0" err="1"/>
              <a:t>fibonaczi</a:t>
            </a:r>
            <a:r>
              <a:rPr lang="en-US" dirty="0"/>
              <a:t>?</a:t>
            </a:r>
            <a:endParaRPr lang="pl-PL" dirty="0"/>
          </a:p>
          <a:p>
            <a:endParaRPr lang="pl-PL" dirty="0"/>
          </a:p>
          <a:p>
            <a:r>
              <a:rPr lang="en-US" dirty="0"/>
              <a:t>https://github.com/AssemblyScript/assemblyscript</a:t>
            </a:r>
          </a:p>
        </p:txBody>
      </p:sp>
      <p:sp>
        <p:nvSpPr>
          <p:cNvPr id="4" name="Slide Number Placeholder 3"/>
          <p:cNvSpPr>
            <a:spLocks noGrp="1"/>
          </p:cNvSpPr>
          <p:nvPr>
            <p:ph type="sldNum" sz="quarter" idx="5"/>
          </p:nvPr>
        </p:nvSpPr>
        <p:spPr/>
        <p:txBody>
          <a:bodyPr/>
          <a:lstStyle/>
          <a:p>
            <a:fld id="{01460831-27E3-4BAC-8853-B61AC570D0EB}" type="slidenum">
              <a:rPr lang="en-US" smtClean="0"/>
              <a:t>36</a:t>
            </a:fld>
            <a:endParaRPr lang="en-US"/>
          </a:p>
        </p:txBody>
      </p:sp>
    </p:spTree>
    <p:extLst>
      <p:ext uri="{BB962C8B-B14F-4D97-AF65-F5344CB8AC3E}">
        <p14:creationId xmlns:p14="http://schemas.microsoft.com/office/powerpoint/2010/main" val="106807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pl-PL" dirty="0"/>
              <a:t>August 6, 1991 </a:t>
            </a:r>
            <a:endParaRPr lang="en-US" dirty="0"/>
          </a:p>
          <a:p>
            <a:r>
              <a:rPr lang="pl-PL" dirty="0"/>
              <a:t>Tim </a:t>
            </a:r>
            <a:r>
              <a:rPr lang="pl-PL" dirty="0" err="1"/>
              <a:t>Berners</a:t>
            </a:r>
            <a:r>
              <a:rPr lang="pl-PL" dirty="0"/>
              <a:t>-Lee </a:t>
            </a:r>
            <a:endParaRPr lang="en-US" dirty="0"/>
          </a:p>
          <a:p>
            <a:r>
              <a:rPr lang="pl-PL" dirty="0"/>
              <a:t>CERN (on </a:t>
            </a:r>
            <a:r>
              <a:rPr lang="pl-PL" dirty="0" err="1"/>
              <a:t>NeXT</a:t>
            </a:r>
            <a:r>
              <a:rPr lang="pl-PL" dirty="0"/>
              <a:t> </a:t>
            </a:r>
            <a:r>
              <a:rPr lang="pl-PL" dirty="0" err="1"/>
              <a:t>computer</a:t>
            </a:r>
            <a:r>
              <a:rPr lang="pl-PL" dirty="0"/>
              <a:t>)</a:t>
            </a:r>
            <a:endParaRPr lang="en-US" dirty="0"/>
          </a:p>
          <a:p>
            <a:endParaRPr lang="en-US" dirty="0"/>
          </a:p>
          <a:p>
            <a:r>
              <a:rPr lang="en-US" dirty="0"/>
              <a:t>Hypertext </a:t>
            </a:r>
            <a:r>
              <a:rPr lang="en-US" dirty="0" err="1"/>
              <a:t>linki</a:t>
            </a:r>
            <a:r>
              <a:rPr lang="en-US" dirty="0"/>
              <a:t> I </a:t>
            </a:r>
            <a:r>
              <a:rPr lang="en-US" dirty="0" err="1"/>
              <a:t>zawartosc</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3</a:t>
            </a:fld>
            <a:endParaRPr lang="en-US"/>
          </a:p>
        </p:txBody>
      </p:sp>
    </p:spTree>
    <p:extLst>
      <p:ext uri="{BB962C8B-B14F-4D97-AF65-F5344CB8AC3E}">
        <p14:creationId xmlns:p14="http://schemas.microsoft.com/office/powerpoint/2010/main" val="2988249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Unreal 4 ported in 3 days</a:t>
            </a:r>
          </a:p>
          <a:p>
            <a:r>
              <a:rPr lang="en-US" dirty="0"/>
              <a:t>Autodesk </a:t>
            </a:r>
            <a:r>
              <a:rPr lang="en-US" dirty="0" err="1"/>
              <a:t>okolo</a:t>
            </a:r>
            <a:r>
              <a:rPr lang="en-US" dirty="0"/>
              <a:t> </a:t>
            </a:r>
            <a:r>
              <a:rPr lang="en-US" dirty="0" err="1"/>
              <a:t>roku</a:t>
            </a:r>
            <a:r>
              <a:rPr lang="en-US" dirty="0"/>
              <a:t> od </a:t>
            </a:r>
            <a:r>
              <a:rPr lang="en-US" dirty="0" err="1"/>
              <a:t>pierwszego</a:t>
            </a:r>
            <a:r>
              <a:rPr lang="en-US" dirty="0"/>
              <a:t> </a:t>
            </a:r>
            <a:r>
              <a:rPr lang="en-US" dirty="0" err="1"/>
              <a:t>spojrzenia</a:t>
            </a:r>
            <a:r>
              <a:rPr lang="en-US" dirty="0"/>
              <a:t> </a:t>
            </a:r>
            <a:r>
              <a:rPr lang="en-US" dirty="0" err="1"/>
              <a:t>na</a:t>
            </a:r>
            <a:r>
              <a:rPr lang="en-US" dirty="0"/>
              <a:t> </a:t>
            </a:r>
            <a:r>
              <a:rPr lang="en-US" dirty="0" err="1"/>
              <a:t>technologie</a:t>
            </a:r>
            <a:r>
              <a:rPr lang="en-US" dirty="0"/>
              <a:t> w </a:t>
            </a:r>
            <a:r>
              <a:rPr lang="en-US" dirty="0" err="1"/>
              <a:t>pelni</a:t>
            </a:r>
            <a:r>
              <a:rPr lang="en-US" dirty="0"/>
              <a:t> </a:t>
            </a:r>
            <a:r>
              <a:rPr lang="en-US" dirty="0" err="1"/>
              <a:t>dzialajaca</a:t>
            </a:r>
            <a:r>
              <a:rPr lang="en-US" dirty="0"/>
              <a:t> </a:t>
            </a:r>
            <a:r>
              <a:rPr lang="en-US" dirty="0" err="1"/>
              <a:t>aplikacja</a:t>
            </a:r>
            <a:endParaRPr lang="en-US" dirty="0"/>
          </a:p>
          <a:p>
            <a:endParaRPr lang="en-US" dirty="0"/>
          </a:p>
          <a:p>
            <a:r>
              <a:rPr lang="en-US" dirty="0"/>
              <a:t>Figma</a:t>
            </a:r>
          </a:p>
          <a:p>
            <a:r>
              <a:rPr lang="en-US" dirty="0"/>
              <a:t>Editor – C++ </a:t>
            </a:r>
            <a:r>
              <a:rPr lang="en-US" dirty="0" err="1"/>
              <a:t>wasm</a:t>
            </a:r>
            <a:endParaRPr lang="en-US" dirty="0"/>
          </a:p>
          <a:p>
            <a:r>
              <a:rPr lang="en-US" dirty="0"/>
              <a:t>Custom rendering engine – WebGL</a:t>
            </a:r>
          </a:p>
          <a:p>
            <a:r>
              <a:rPr lang="en-US" dirty="0"/>
              <a:t>Text editor – </a:t>
            </a:r>
            <a:r>
              <a:rPr lang="en-US" dirty="0" err="1"/>
              <a:t>FreeType</a:t>
            </a:r>
            <a:r>
              <a:rPr lang="en-US" dirty="0"/>
              <a:t>, </a:t>
            </a:r>
            <a:r>
              <a:rPr lang="en-US" dirty="0" err="1"/>
              <a:t>HalfBuzz</a:t>
            </a:r>
            <a:r>
              <a:rPr lang="en-US" dirty="0"/>
              <a:t> – Existing C++ libraries</a:t>
            </a:r>
          </a:p>
          <a:p>
            <a:r>
              <a:rPr lang="en-US" dirty="0"/>
              <a:t>Multiplayer editing – </a:t>
            </a:r>
            <a:r>
              <a:rPr lang="en-US" dirty="0" err="1"/>
              <a:t>webSockets</a:t>
            </a:r>
            <a:endParaRPr lang="en-US" dirty="0"/>
          </a:p>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52</a:t>
            </a:fld>
            <a:endParaRPr lang="en-US"/>
          </a:p>
        </p:txBody>
      </p:sp>
    </p:spTree>
    <p:extLst>
      <p:ext uri="{BB962C8B-B14F-4D97-AF65-F5344CB8AC3E}">
        <p14:creationId xmlns:p14="http://schemas.microsoft.com/office/powerpoint/2010/main" val="1257184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Autodesk </a:t>
            </a:r>
            <a:r>
              <a:rPr lang="en-US" dirty="0" err="1"/>
              <a:t>okolo</a:t>
            </a:r>
            <a:r>
              <a:rPr lang="en-US" dirty="0"/>
              <a:t> </a:t>
            </a:r>
            <a:r>
              <a:rPr lang="en-US" dirty="0" err="1"/>
              <a:t>roku</a:t>
            </a:r>
            <a:r>
              <a:rPr lang="en-US" dirty="0"/>
              <a:t> od </a:t>
            </a:r>
            <a:r>
              <a:rPr lang="en-US" dirty="0" err="1"/>
              <a:t>pierwszego</a:t>
            </a:r>
            <a:r>
              <a:rPr lang="en-US" dirty="0"/>
              <a:t> </a:t>
            </a:r>
            <a:r>
              <a:rPr lang="en-US" dirty="0" err="1"/>
              <a:t>spojrzenia</a:t>
            </a:r>
            <a:r>
              <a:rPr lang="en-US" dirty="0"/>
              <a:t> </a:t>
            </a:r>
            <a:r>
              <a:rPr lang="en-US" dirty="0" err="1"/>
              <a:t>na</a:t>
            </a:r>
            <a:r>
              <a:rPr lang="en-US" dirty="0"/>
              <a:t> </a:t>
            </a:r>
            <a:r>
              <a:rPr lang="en-US" dirty="0" err="1"/>
              <a:t>technologie</a:t>
            </a:r>
            <a:r>
              <a:rPr lang="en-US" dirty="0"/>
              <a:t> w </a:t>
            </a:r>
            <a:r>
              <a:rPr lang="en-US" dirty="0" err="1"/>
              <a:t>pelni</a:t>
            </a:r>
            <a:r>
              <a:rPr lang="en-US" dirty="0"/>
              <a:t> </a:t>
            </a:r>
            <a:r>
              <a:rPr lang="en-US" dirty="0" err="1"/>
              <a:t>dzialajaca</a:t>
            </a:r>
            <a:r>
              <a:rPr lang="en-US" dirty="0"/>
              <a:t> </a:t>
            </a:r>
            <a:r>
              <a:rPr lang="en-US" dirty="0" err="1"/>
              <a:t>aplikacja</a:t>
            </a:r>
            <a:endParaRPr lang="en-US" dirty="0"/>
          </a:p>
          <a:p>
            <a:endParaRPr lang="en-US" dirty="0"/>
          </a:p>
          <a:p>
            <a:r>
              <a:rPr lang="en-US" dirty="0"/>
              <a:t>Adobe lightroom</a:t>
            </a:r>
          </a:p>
        </p:txBody>
      </p:sp>
      <p:sp>
        <p:nvSpPr>
          <p:cNvPr id="4" name="Slide Number Placeholder 3"/>
          <p:cNvSpPr>
            <a:spLocks noGrp="1"/>
          </p:cNvSpPr>
          <p:nvPr>
            <p:ph type="sldNum" sz="quarter" idx="5"/>
          </p:nvPr>
        </p:nvSpPr>
        <p:spPr/>
        <p:txBody>
          <a:bodyPr/>
          <a:lstStyle/>
          <a:p>
            <a:fld id="{01460831-27E3-4BAC-8853-B61AC570D0EB}" type="slidenum">
              <a:rPr lang="en-US" smtClean="0"/>
              <a:t>53</a:t>
            </a:fld>
            <a:endParaRPr lang="en-US"/>
          </a:p>
        </p:txBody>
      </p:sp>
    </p:spTree>
    <p:extLst>
      <p:ext uri="{BB962C8B-B14F-4D97-AF65-F5344CB8AC3E}">
        <p14:creationId xmlns:p14="http://schemas.microsoft.com/office/powerpoint/2010/main" val="2778555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60831-27E3-4BAC-8853-B61AC570D0EB}" type="slidenum">
              <a:rPr lang="en-US" smtClean="0"/>
              <a:t>54</a:t>
            </a:fld>
            <a:endParaRPr lang="en-US"/>
          </a:p>
        </p:txBody>
      </p:sp>
    </p:spTree>
    <p:extLst>
      <p:ext uri="{BB962C8B-B14F-4D97-AF65-F5344CB8AC3E}">
        <p14:creationId xmlns:p14="http://schemas.microsoft.com/office/powerpoint/2010/main" val="1890481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55</a:t>
            </a:fld>
            <a:endParaRPr lang="en-US"/>
          </a:p>
        </p:txBody>
      </p:sp>
    </p:spTree>
    <p:extLst>
      <p:ext uri="{BB962C8B-B14F-4D97-AF65-F5344CB8AC3E}">
        <p14:creationId xmlns:p14="http://schemas.microsoft.com/office/powerpoint/2010/main" val="192792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Pogrubiony</a:t>
            </a:r>
            <a:r>
              <a:rPr lang="en-US" dirty="0"/>
              <a:t> –</a:t>
            </a:r>
          </a:p>
          <a:p>
            <a:r>
              <a:rPr lang="en-US" dirty="0" err="1"/>
              <a:t>Maszyna</a:t>
            </a:r>
            <a:r>
              <a:rPr lang="en-US" dirty="0"/>
              <a:t> </a:t>
            </a:r>
            <a:r>
              <a:rPr lang="en-US" dirty="0" err="1"/>
              <a:t>wirtualna</a:t>
            </a:r>
            <a:r>
              <a:rPr lang="en-US" dirty="0"/>
              <a:t> </a:t>
            </a:r>
            <a:r>
              <a:rPr lang="en-US" dirty="0" err="1"/>
              <a:t>linuxowa</a:t>
            </a:r>
            <a:r>
              <a:rPr lang="en-US" dirty="0"/>
              <a:t> z </a:t>
            </a:r>
            <a:r>
              <a:rPr lang="en-US" dirty="0" err="1"/>
              <a:t>osadzonym</a:t>
            </a:r>
            <a:r>
              <a:rPr lang="en-US" dirty="0"/>
              <a:t> Windows2000</a:t>
            </a:r>
          </a:p>
        </p:txBody>
      </p:sp>
      <p:sp>
        <p:nvSpPr>
          <p:cNvPr id="4" name="Slide Number Placeholder 3"/>
          <p:cNvSpPr>
            <a:spLocks noGrp="1"/>
          </p:cNvSpPr>
          <p:nvPr>
            <p:ph type="sldNum" sz="quarter" idx="5"/>
          </p:nvPr>
        </p:nvSpPr>
        <p:spPr/>
        <p:txBody>
          <a:bodyPr/>
          <a:lstStyle/>
          <a:p>
            <a:fld id="{01460831-27E3-4BAC-8853-B61AC570D0EB}" type="slidenum">
              <a:rPr lang="en-US" smtClean="0"/>
              <a:t>56</a:t>
            </a:fld>
            <a:endParaRPr lang="en-US"/>
          </a:p>
        </p:txBody>
      </p:sp>
    </p:spTree>
    <p:extLst>
      <p:ext uri="{BB962C8B-B14F-4D97-AF65-F5344CB8AC3E}">
        <p14:creationId xmlns:p14="http://schemas.microsoft.com/office/powerpoint/2010/main" val="2155402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60831-27E3-4BAC-8853-B61AC570D0EB}" type="slidenum">
              <a:rPr lang="en-US" smtClean="0"/>
              <a:t>57</a:t>
            </a:fld>
            <a:endParaRPr lang="en-US"/>
          </a:p>
        </p:txBody>
      </p:sp>
    </p:spTree>
    <p:extLst>
      <p:ext uri="{BB962C8B-B14F-4D97-AF65-F5344CB8AC3E}">
        <p14:creationId xmlns:p14="http://schemas.microsoft.com/office/powerpoint/2010/main" val="117616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Heavy </a:t>
            </a:r>
            <a:r>
              <a:rPr lang="pl-PL" dirty="0" err="1"/>
              <a:t>weight</a:t>
            </a:r>
            <a:r>
              <a:rPr lang="pl-PL" dirty="0"/>
              <a:t> </a:t>
            </a:r>
            <a:r>
              <a:rPr lang="pl-PL" dirty="0" err="1"/>
              <a:t>applications</a:t>
            </a:r>
            <a:endParaRPr lang="pl-PL" dirty="0"/>
          </a:p>
          <a:p>
            <a:r>
              <a:rPr lang="pl-PL" dirty="0"/>
              <a:t>Streaming </a:t>
            </a:r>
            <a:r>
              <a:rPr lang="pl-PL" dirty="0" err="1"/>
              <a:t>compilation</a:t>
            </a:r>
            <a:r>
              <a:rPr lang="pl-PL" dirty="0"/>
              <a:t> – czyli kompilacja w trakcie </a:t>
            </a:r>
            <a:r>
              <a:rPr lang="pl-PL" dirty="0" err="1"/>
              <a:t>przesylania</a:t>
            </a:r>
            <a:r>
              <a:rPr lang="pl-PL" dirty="0"/>
              <a:t> pliku</a:t>
            </a:r>
          </a:p>
          <a:p>
            <a:r>
              <a:rPr lang="en-US" sz="1200" b="1" i="0" kern="1200" dirty="0">
                <a:solidFill>
                  <a:schemeClr val="tx1"/>
                </a:solidFill>
                <a:effectLst/>
                <a:latin typeface="+mn-lt"/>
                <a:ea typeface="+mn-ea"/>
                <a:cs typeface="+mn-cs"/>
              </a:rPr>
              <a:t>Single instruction, multiple data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SIMD</a:t>
            </a:r>
            <a:r>
              <a:rPr lang="en-US" sz="1200" b="0" i="0" kern="1200" dirty="0">
                <a:solidFill>
                  <a:schemeClr val="tx1"/>
                </a:solidFill>
                <a:effectLst/>
                <a:latin typeface="+mn-lt"/>
                <a:ea typeface="+mn-ea"/>
                <a:cs typeface="+mn-cs"/>
              </a:rPr>
              <a:t>)</a:t>
            </a:r>
            <a:endParaRPr lang="pl-PL" sz="1200" b="0" i="0" kern="1200" dirty="0">
              <a:solidFill>
                <a:schemeClr val="tx1"/>
              </a:solidFill>
              <a:effectLst/>
              <a:latin typeface="+mn-lt"/>
              <a:ea typeface="+mn-ea"/>
              <a:cs typeface="+mn-cs"/>
            </a:endParaRPr>
          </a:p>
          <a:p>
            <a:r>
              <a:rPr lang="pl-PL" sz="1200" b="1" i="0" kern="1200" dirty="0">
                <a:solidFill>
                  <a:schemeClr val="tx1"/>
                </a:solidFill>
                <a:effectLst/>
                <a:latin typeface="+mn-lt"/>
                <a:ea typeface="+mn-ea"/>
                <a:cs typeface="+mn-cs"/>
              </a:rPr>
              <a:t>SIMD</a:t>
            </a:r>
            <a:r>
              <a:rPr lang="pl-PL" sz="1200" b="0" i="0" kern="1200" dirty="0">
                <a:solidFill>
                  <a:schemeClr val="tx1"/>
                </a:solidFill>
                <a:effectLst/>
                <a:latin typeface="+mn-lt"/>
                <a:ea typeface="+mn-ea"/>
                <a:cs typeface="+mn-cs"/>
              </a:rPr>
              <a:t> (ang. </a:t>
            </a:r>
            <a:r>
              <a:rPr lang="pl-PL" sz="1200" b="0" i="1" kern="1200" dirty="0">
                <a:solidFill>
                  <a:schemeClr val="tx1"/>
                </a:solidFill>
                <a:effectLst/>
                <a:latin typeface="+mn-lt"/>
                <a:ea typeface="+mn-ea"/>
                <a:cs typeface="+mn-cs"/>
              </a:rPr>
              <a:t>Single </a:t>
            </a:r>
            <a:r>
              <a:rPr lang="pl-PL" sz="1200" b="0" i="1" kern="1200" dirty="0" err="1">
                <a:solidFill>
                  <a:schemeClr val="tx1"/>
                </a:solidFill>
                <a:effectLst/>
                <a:latin typeface="+mn-lt"/>
                <a:ea typeface="+mn-ea"/>
                <a:cs typeface="+mn-cs"/>
              </a:rPr>
              <a:t>Instruction</a:t>
            </a:r>
            <a:r>
              <a:rPr lang="pl-PL" sz="1200" b="0" i="1" kern="1200" dirty="0">
                <a:solidFill>
                  <a:schemeClr val="tx1"/>
                </a:solidFill>
                <a:effectLst/>
                <a:latin typeface="+mn-lt"/>
                <a:ea typeface="+mn-ea"/>
                <a:cs typeface="+mn-cs"/>
              </a:rPr>
              <a:t>, </a:t>
            </a:r>
            <a:r>
              <a:rPr lang="pl-PL" sz="1200" b="0" i="1" kern="1200" dirty="0" err="1">
                <a:solidFill>
                  <a:schemeClr val="tx1"/>
                </a:solidFill>
                <a:effectLst/>
                <a:latin typeface="+mn-lt"/>
                <a:ea typeface="+mn-ea"/>
                <a:cs typeface="+mn-cs"/>
              </a:rPr>
              <a:t>Multiple</a:t>
            </a:r>
            <a:r>
              <a:rPr lang="pl-PL" sz="1200" b="0" i="1" kern="1200" dirty="0">
                <a:solidFill>
                  <a:schemeClr val="tx1"/>
                </a:solidFill>
                <a:effectLst/>
                <a:latin typeface="+mn-lt"/>
                <a:ea typeface="+mn-ea"/>
                <a:cs typeface="+mn-cs"/>
              </a:rPr>
              <a:t> Data</a:t>
            </a:r>
            <a:r>
              <a:rPr lang="pl-PL" sz="1200" b="0" i="0" kern="1200" dirty="0">
                <a:solidFill>
                  <a:schemeClr val="tx1"/>
                </a:solidFill>
                <a:effectLst/>
                <a:latin typeface="+mn-lt"/>
                <a:ea typeface="+mn-ea"/>
                <a:cs typeface="+mn-cs"/>
              </a:rPr>
              <a:t>) – jeden z podstawowych rodzajów </a:t>
            </a:r>
            <a:r>
              <a:rPr lang="pl-PL" sz="1200" b="0" i="0" u="none" strike="noStrike" kern="1200" dirty="0" err="1">
                <a:solidFill>
                  <a:schemeClr val="tx1"/>
                </a:solidFill>
                <a:effectLst/>
                <a:latin typeface="+mn-lt"/>
                <a:ea typeface="+mn-ea"/>
                <a:cs typeface="+mn-cs"/>
                <a:hlinkClick r:id="rId3" tooltip="Architektura komputera"/>
              </a:rPr>
              <a:t>architektur</a:t>
            </a:r>
            <a:r>
              <a:rPr lang="pl-PL" sz="1200" b="0" i="0" u="none" strike="noStrike" kern="1200" dirty="0">
                <a:solidFill>
                  <a:schemeClr val="tx1"/>
                </a:solidFill>
                <a:effectLst/>
                <a:latin typeface="+mn-lt"/>
                <a:ea typeface="+mn-ea"/>
                <a:cs typeface="+mn-cs"/>
                <a:hlinkClick r:id="rId3" tooltip="Architektura komputera"/>
              </a:rPr>
              <a:t> komputerowych</a:t>
            </a:r>
            <a:r>
              <a:rPr lang="pl-PL" sz="1200" b="0" i="0" kern="1200" dirty="0">
                <a:solidFill>
                  <a:schemeClr val="tx1"/>
                </a:solidFill>
                <a:effectLst/>
                <a:latin typeface="+mn-lt"/>
                <a:ea typeface="+mn-ea"/>
                <a:cs typeface="+mn-cs"/>
              </a:rPr>
              <a:t> według </a:t>
            </a:r>
            <a:r>
              <a:rPr lang="pl-PL" sz="1200" b="0" i="0" u="none" strike="noStrike" kern="1200" dirty="0">
                <a:solidFill>
                  <a:schemeClr val="tx1"/>
                </a:solidFill>
                <a:effectLst/>
                <a:latin typeface="+mn-lt"/>
                <a:ea typeface="+mn-ea"/>
                <a:cs typeface="+mn-cs"/>
                <a:hlinkClick r:id="rId4" tooltip="Taksonomia Flynna"/>
              </a:rPr>
              <a:t>taksonomii Flynna</a:t>
            </a:r>
            <a:r>
              <a:rPr lang="pl-PL" sz="1200" b="0" i="0" kern="1200" dirty="0">
                <a:solidFill>
                  <a:schemeClr val="tx1"/>
                </a:solidFill>
                <a:effectLst/>
                <a:latin typeface="+mn-lt"/>
                <a:ea typeface="+mn-ea"/>
                <a:cs typeface="+mn-cs"/>
              </a:rPr>
              <a:t>, obejmujący systemy, w których przetwarzanych jest wiele </a:t>
            </a:r>
            <a:r>
              <a:rPr lang="pl-PL" sz="1200" b="0" i="0" u="none" strike="noStrike" kern="1200" dirty="0">
                <a:solidFill>
                  <a:schemeClr val="tx1"/>
                </a:solidFill>
                <a:effectLst/>
                <a:latin typeface="+mn-lt"/>
                <a:ea typeface="+mn-ea"/>
                <a:cs typeface="+mn-cs"/>
                <a:hlinkClick r:id="rId5" tooltip="Strumień danych"/>
              </a:rPr>
              <a:t>strumieni danych</a:t>
            </a:r>
            <a:r>
              <a:rPr lang="pl-PL" sz="1200" b="0" i="0" kern="1200" dirty="0">
                <a:solidFill>
                  <a:schemeClr val="tx1"/>
                </a:solidFill>
                <a:effectLst/>
                <a:latin typeface="+mn-lt"/>
                <a:ea typeface="+mn-ea"/>
                <a:cs typeface="+mn-cs"/>
              </a:rPr>
              <a:t> w oparciu o pojedynczy </a:t>
            </a:r>
            <a:r>
              <a:rPr lang="pl-PL" sz="1200" b="0" i="0" u="none" strike="noStrike" kern="1200" dirty="0">
                <a:solidFill>
                  <a:schemeClr val="tx1"/>
                </a:solidFill>
                <a:effectLst/>
                <a:latin typeface="+mn-lt"/>
                <a:ea typeface="+mn-ea"/>
                <a:cs typeface="+mn-cs"/>
                <a:hlinkClick r:id="rId6" tooltip="Lista rozkazów procesora"/>
              </a:rPr>
              <a:t>strumień rozkazów</a:t>
            </a:r>
            <a:r>
              <a:rPr lang="pl-PL" sz="1200" b="0" i="0" kern="1200" dirty="0">
                <a:solidFill>
                  <a:schemeClr val="tx1"/>
                </a:solidFill>
                <a:effectLst/>
                <a:latin typeface="+mn-lt"/>
                <a:ea typeface="+mn-ea"/>
                <a:cs typeface="+mn-cs"/>
              </a:rPr>
              <a:t>. Architektura SIMD jest charakterystyczna dla </a:t>
            </a:r>
            <a:r>
              <a:rPr lang="pl-PL" sz="1200" b="0" i="0" u="none" strike="noStrike" kern="1200" dirty="0">
                <a:solidFill>
                  <a:schemeClr val="tx1"/>
                </a:solidFill>
                <a:effectLst/>
                <a:latin typeface="+mn-lt"/>
                <a:ea typeface="+mn-ea"/>
                <a:cs typeface="+mn-cs"/>
                <a:hlinkClick r:id="rId7" tooltip="Komputer wektorowy"/>
              </a:rPr>
              <a:t>komputerów wektorowych</a:t>
            </a:r>
            <a:r>
              <a:rPr lang="pl-PL" sz="1200" b="0" i="0" kern="1200" dirty="0">
                <a:solidFill>
                  <a:schemeClr val="tx1"/>
                </a:solidFill>
                <a:effectLst/>
                <a:latin typeface="+mn-lt"/>
                <a:ea typeface="+mn-ea"/>
                <a:cs typeface="+mn-cs"/>
              </a:rPr>
              <a:t>.</a:t>
            </a:r>
          </a:p>
          <a:p>
            <a:r>
              <a:rPr lang="pl-PL" sz="1200" b="0" i="0" kern="1200" dirty="0">
                <a:solidFill>
                  <a:schemeClr val="tx1"/>
                </a:solidFill>
                <a:effectLst/>
                <a:latin typeface="+mn-lt"/>
                <a:ea typeface="+mn-ea"/>
                <a:cs typeface="+mn-cs"/>
              </a:rPr>
              <a:t>Pierwsze komputery o architekturze SIMD stosowano głównie do obliczeń naukowo-technicznych (np. </a:t>
            </a:r>
            <a:r>
              <a:rPr lang="pl-PL" sz="1200" b="0" i="0" u="none" strike="noStrike" kern="1200" dirty="0" err="1">
                <a:solidFill>
                  <a:schemeClr val="tx1"/>
                </a:solidFill>
                <a:effectLst/>
                <a:latin typeface="+mn-lt"/>
                <a:ea typeface="+mn-ea"/>
                <a:cs typeface="+mn-cs"/>
                <a:hlinkClick r:id="rId8" tooltip="Geometric-Arithmetic Parallel Processor (strona nie istnieje)"/>
              </a:rPr>
              <a:t>Geometric-Arithmetic</a:t>
            </a:r>
            <a:r>
              <a:rPr lang="pl-PL" sz="1200" b="0" i="0" u="none" strike="noStrike" kern="1200" dirty="0">
                <a:solidFill>
                  <a:schemeClr val="tx1"/>
                </a:solidFill>
                <a:effectLst/>
                <a:latin typeface="+mn-lt"/>
                <a:ea typeface="+mn-ea"/>
                <a:cs typeface="+mn-cs"/>
                <a:hlinkClick r:id="rId8" tooltip="Geometric-Arithmetic Parallel Processor (strona nie istnieje)"/>
              </a:rPr>
              <a:t> </a:t>
            </a:r>
            <a:r>
              <a:rPr lang="pl-PL" sz="1200" b="0" i="0" u="none" strike="noStrike" kern="1200" dirty="0" err="1">
                <a:solidFill>
                  <a:schemeClr val="tx1"/>
                </a:solidFill>
                <a:effectLst/>
                <a:latin typeface="+mn-lt"/>
                <a:ea typeface="+mn-ea"/>
                <a:cs typeface="+mn-cs"/>
                <a:hlinkClick r:id="rId8" tooltip="Geometric-Arithmetic Parallel Processor (strona nie istnieje)"/>
              </a:rPr>
              <a:t>Parallel</a:t>
            </a:r>
            <a:r>
              <a:rPr lang="pl-PL" sz="1200" b="0" i="0" u="none" strike="noStrike" kern="1200" dirty="0">
                <a:solidFill>
                  <a:schemeClr val="tx1"/>
                </a:solidFill>
                <a:effectLst/>
                <a:latin typeface="+mn-lt"/>
                <a:ea typeface="+mn-ea"/>
                <a:cs typeface="+mn-cs"/>
                <a:hlinkClick r:id="rId8" tooltip="Geometric-Arithmetic Parallel Processor (strona nie istnieje)"/>
              </a:rPr>
              <a:t> </a:t>
            </a:r>
            <a:r>
              <a:rPr lang="pl-PL" sz="1200" b="0" i="0" u="none" strike="noStrike" kern="1200" dirty="0" err="1">
                <a:solidFill>
                  <a:schemeClr val="tx1"/>
                </a:solidFill>
                <a:effectLst/>
                <a:latin typeface="+mn-lt"/>
                <a:ea typeface="+mn-ea"/>
                <a:cs typeface="+mn-cs"/>
                <a:hlinkClick r:id="rId8" tooltip="Geometric-Arithmetic Parallel Processor (strona nie istnieje)"/>
              </a:rPr>
              <a:t>Processor</a:t>
            </a:r>
            <a:r>
              <a:rPr lang="pl-PL" sz="1200" b="0" i="0" kern="1200" dirty="0">
                <a:solidFill>
                  <a:schemeClr val="tx1"/>
                </a:solidFill>
                <a:effectLst/>
                <a:latin typeface="+mn-lt"/>
                <a:ea typeface="+mn-ea"/>
                <a:cs typeface="+mn-cs"/>
              </a:rPr>
              <a:t> czy </a:t>
            </a:r>
            <a:r>
              <a:rPr lang="pl-PL" sz="1200" b="0" i="0" kern="1200" dirty="0" err="1">
                <a:solidFill>
                  <a:schemeClr val="tx1"/>
                </a:solidFill>
                <a:effectLst/>
                <a:latin typeface="+mn-lt"/>
                <a:ea typeface="+mn-ea"/>
                <a:cs typeface="+mn-cs"/>
              </a:rPr>
              <a:t>Thinking</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Machines</a:t>
            </a:r>
            <a:r>
              <a:rPr lang="pl-PL" sz="1200" b="0" i="0" kern="1200" dirty="0">
                <a:solidFill>
                  <a:schemeClr val="tx1"/>
                </a:solidFill>
                <a:effectLst/>
                <a:latin typeface="+mn-lt"/>
                <a:ea typeface="+mn-ea"/>
                <a:cs typeface="+mn-cs"/>
              </a:rPr>
              <a:t> CM-1 i CM-2). Obecnie jednostki realizujące zadania zgodnie z metodologią SIMD obecne są także w stosowanych w domowych komputerach procesorach opartych na architekturze </a:t>
            </a:r>
            <a:r>
              <a:rPr lang="pl-PL" sz="1200" b="0" i="0" u="none" strike="noStrike" kern="1200" dirty="0">
                <a:solidFill>
                  <a:schemeClr val="tx1"/>
                </a:solidFill>
                <a:effectLst/>
                <a:latin typeface="+mn-lt"/>
                <a:ea typeface="+mn-ea"/>
                <a:cs typeface="+mn-cs"/>
                <a:hlinkClick r:id="rId9" tooltip="X86"/>
              </a:rPr>
              <a:t>x86</a:t>
            </a:r>
            <a:r>
              <a:rPr lang="pl-PL" sz="1200" b="0" i="0" kern="1200" dirty="0">
                <a:solidFill>
                  <a:schemeClr val="tx1"/>
                </a:solidFill>
                <a:effectLst/>
                <a:latin typeface="+mn-lt"/>
                <a:ea typeface="+mn-ea"/>
                <a:cs typeface="+mn-cs"/>
              </a:rPr>
              <a:t> (i386) oraz </a:t>
            </a:r>
            <a:r>
              <a:rPr lang="pl-PL" sz="1200" b="0" i="0" u="none" strike="noStrike" kern="1200" dirty="0">
                <a:solidFill>
                  <a:schemeClr val="tx1"/>
                </a:solidFill>
                <a:effectLst/>
                <a:latin typeface="+mn-lt"/>
                <a:ea typeface="+mn-ea"/>
                <a:cs typeface="+mn-cs"/>
                <a:hlinkClick r:id="rId10" tooltip="X86-64"/>
              </a:rPr>
              <a:t>x86-64</a:t>
            </a:r>
            <a:r>
              <a:rPr lang="pl-PL" sz="1200" b="0" i="0" kern="1200" dirty="0">
                <a:solidFill>
                  <a:schemeClr val="tx1"/>
                </a:solidFill>
                <a:effectLst/>
                <a:latin typeface="+mn-lt"/>
                <a:ea typeface="+mn-ea"/>
                <a:cs typeface="+mn-cs"/>
              </a:rPr>
              <a:t> (amd64). Procesory te oferują </a:t>
            </a:r>
            <a:r>
              <a:rPr lang="pl-PL" sz="1200" b="0" i="0" u="none" strike="noStrike" kern="1200" dirty="0">
                <a:solidFill>
                  <a:schemeClr val="tx1"/>
                </a:solidFill>
                <a:effectLst/>
                <a:latin typeface="+mn-lt"/>
                <a:ea typeface="+mn-ea"/>
                <a:cs typeface="+mn-cs"/>
                <a:hlinkClick r:id="rId6" tooltip="Lista rozkazów procesora"/>
              </a:rPr>
              <a:t>listę rozkazów</a:t>
            </a:r>
            <a:r>
              <a:rPr lang="pl-PL" sz="1200" b="0" i="0" kern="1200" dirty="0">
                <a:solidFill>
                  <a:schemeClr val="tx1"/>
                </a:solidFill>
                <a:effectLst/>
                <a:latin typeface="+mn-lt"/>
                <a:ea typeface="+mn-ea"/>
                <a:cs typeface="+mn-cs"/>
              </a:rPr>
              <a:t> poszerzoną o zestawy </a:t>
            </a:r>
            <a:r>
              <a:rPr lang="pl-PL" sz="1200" b="0" i="0" u="none" strike="noStrike" kern="1200" dirty="0">
                <a:solidFill>
                  <a:schemeClr val="tx1"/>
                </a:solidFill>
                <a:effectLst/>
                <a:latin typeface="+mn-lt"/>
                <a:ea typeface="+mn-ea"/>
                <a:cs typeface="+mn-cs"/>
                <a:hlinkClick r:id="rId11" tooltip="Rozkaz (informatyka)"/>
              </a:rPr>
              <a:t>rozkazów</a:t>
            </a:r>
            <a:r>
              <a:rPr lang="pl-PL" sz="1200" b="0" i="0" kern="1200" dirty="0">
                <a:solidFill>
                  <a:schemeClr val="tx1"/>
                </a:solidFill>
                <a:effectLst/>
                <a:latin typeface="+mn-lt"/>
                <a:ea typeface="+mn-ea"/>
                <a:cs typeface="+mn-cs"/>
              </a:rPr>
              <a:t> typu SIMD, takie jak: </a:t>
            </a:r>
            <a:r>
              <a:rPr lang="pl-PL" sz="1200" b="0" i="0" u="none" strike="noStrike" kern="1200" dirty="0">
                <a:solidFill>
                  <a:schemeClr val="tx1"/>
                </a:solidFill>
                <a:effectLst/>
                <a:latin typeface="+mn-lt"/>
                <a:ea typeface="+mn-ea"/>
                <a:cs typeface="+mn-cs"/>
                <a:hlinkClick r:id="rId12" tooltip="MMX (zestaw instrukcji)"/>
              </a:rPr>
              <a:t>MMX</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3" tooltip="3DNow!"/>
              </a:rPr>
              <a:t>3DNow!</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4" tooltip="Streaming SIMD Extensions"/>
              </a:rPr>
              <a:t>SSE</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5" tooltip="SSE2"/>
              </a:rPr>
              <a:t>SSE2</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6" tooltip="SSE3"/>
              </a:rPr>
              <a:t>SSE3</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7" tooltip="SSSE3"/>
              </a:rPr>
              <a:t>SSSE3</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8" tooltip="SSE4"/>
              </a:rPr>
              <a:t>SSE4</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19" tooltip="SSE5"/>
              </a:rPr>
              <a:t>SSE5</a:t>
            </a:r>
            <a:r>
              <a:rPr lang="pl-PL" sz="1200" b="0" i="0" kern="1200" dirty="0">
                <a:solidFill>
                  <a:schemeClr val="tx1"/>
                </a:solidFill>
                <a:effectLst/>
                <a:latin typeface="+mn-lt"/>
                <a:ea typeface="+mn-ea"/>
                <a:cs typeface="+mn-cs"/>
              </a:rPr>
              <a:t>, </a:t>
            </a:r>
            <a:r>
              <a:rPr lang="pl-PL" sz="1200" b="0" i="0" u="none" strike="noStrike" kern="1200" dirty="0">
                <a:solidFill>
                  <a:schemeClr val="tx1"/>
                </a:solidFill>
                <a:effectLst/>
                <a:latin typeface="+mn-lt"/>
                <a:ea typeface="+mn-ea"/>
                <a:cs typeface="+mn-cs"/>
                <a:hlinkClick r:id="rId20" tooltip="Advanced Vector Extensions"/>
              </a:rPr>
              <a:t>AVX</a:t>
            </a:r>
            <a:r>
              <a:rPr lang="pl-PL" sz="1200" b="0" i="0" kern="1200" dirty="0">
                <a:solidFill>
                  <a:schemeClr val="tx1"/>
                </a:solidFill>
                <a:effectLst/>
                <a:latin typeface="+mn-lt"/>
                <a:ea typeface="+mn-ea"/>
                <a:cs typeface="+mn-cs"/>
              </a:rPr>
              <a:t>, </a:t>
            </a:r>
            <a:r>
              <a:rPr lang="pl-PL" sz="1200" b="0" i="0" u="none" strike="noStrike" kern="1200" dirty="0" err="1">
                <a:solidFill>
                  <a:schemeClr val="tx1"/>
                </a:solidFill>
                <a:effectLst/>
                <a:latin typeface="+mn-lt"/>
                <a:ea typeface="+mn-ea"/>
                <a:cs typeface="+mn-cs"/>
                <a:hlinkClick r:id="rId21" tooltip="AltiVec"/>
              </a:rPr>
              <a:t>AltiVec</a:t>
            </a:r>
            <a:r>
              <a:rPr lang="pl-PL"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58</a:t>
            </a:fld>
            <a:endParaRPr lang="en-US"/>
          </a:p>
        </p:txBody>
      </p:sp>
    </p:spTree>
    <p:extLst>
      <p:ext uri="{BB962C8B-B14F-4D97-AF65-F5344CB8AC3E}">
        <p14:creationId xmlns:p14="http://schemas.microsoft.com/office/powerpoint/2010/main" val="2937942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Mniejsze aplikacje, nie tylko duże </a:t>
            </a:r>
          </a:p>
          <a:p>
            <a:r>
              <a:rPr lang="pl-PL" dirty="0"/>
              <a:t>Potrzebujemy tego samego </a:t>
            </a:r>
            <a:r>
              <a:rPr lang="pl-PL" dirty="0" err="1"/>
              <a:t>toolsetu</a:t>
            </a:r>
            <a:r>
              <a:rPr lang="pl-PL" dirty="0"/>
              <a:t> i doświadczenia jak z JS, </a:t>
            </a:r>
          </a:p>
          <a:p>
            <a:r>
              <a:rPr lang="pl-PL" dirty="0"/>
              <a:t>Potrzebujemy szybkiej komunikacji z </a:t>
            </a:r>
            <a:r>
              <a:rPr lang="pl-PL" dirty="0" err="1"/>
              <a:t>js</a:t>
            </a:r>
            <a:r>
              <a:rPr lang="pl-PL" dirty="0"/>
              <a:t> oraz integracji z </a:t>
            </a:r>
            <a:r>
              <a:rPr lang="pl-PL" dirty="0" err="1"/>
              <a:t>modulami</a:t>
            </a:r>
            <a:r>
              <a:rPr lang="pl-PL" dirty="0"/>
              <a:t> es aby było jedno drzewo </a:t>
            </a:r>
            <a:r>
              <a:rPr lang="pl-PL" dirty="0" err="1"/>
              <a:t>wywołań</a:t>
            </a:r>
            <a:r>
              <a:rPr lang="pl-PL" dirty="0"/>
              <a:t> i optymalizacji</a:t>
            </a:r>
          </a:p>
          <a:p>
            <a:r>
              <a:rPr lang="pl-PL" dirty="0"/>
              <a:t>Większość  jest dostępne dla RUST ale reszta języków i musiałaby się tym </a:t>
            </a:r>
            <a:r>
              <a:rPr lang="pl-PL" dirty="0" err="1"/>
              <a:t>zajac</a:t>
            </a:r>
            <a:r>
              <a:rPr lang="pl-PL" dirty="0"/>
              <a:t> sama</a:t>
            </a:r>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59</a:t>
            </a:fld>
            <a:endParaRPr lang="en-US"/>
          </a:p>
        </p:txBody>
      </p:sp>
    </p:spTree>
    <p:extLst>
      <p:ext uri="{BB962C8B-B14F-4D97-AF65-F5344CB8AC3E}">
        <p14:creationId xmlns:p14="http://schemas.microsoft.com/office/powerpoint/2010/main" val="2650514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60</a:t>
            </a:fld>
            <a:endParaRPr lang="en-US"/>
          </a:p>
        </p:txBody>
      </p:sp>
    </p:spTree>
    <p:extLst>
      <p:ext uri="{BB962C8B-B14F-4D97-AF65-F5344CB8AC3E}">
        <p14:creationId xmlns:p14="http://schemas.microsoft.com/office/powerpoint/2010/main" val="1047882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64</a:t>
            </a:fld>
            <a:endParaRPr lang="en-US" dirty="0"/>
          </a:p>
        </p:txBody>
      </p:sp>
    </p:spTree>
    <p:extLst>
      <p:ext uri="{BB962C8B-B14F-4D97-AF65-F5344CB8AC3E}">
        <p14:creationId xmlns:p14="http://schemas.microsoft.com/office/powerpoint/2010/main" val="57829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Tylko</a:t>
            </a:r>
            <a:r>
              <a:rPr lang="en-US" dirty="0"/>
              <a:t> </a:t>
            </a:r>
            <a:r>
              <a:rPr lang="en-US" dirty="0" err="1"/>
              <a:t>zawartosc</a:t>
            </a:r>
            <a:r>
              <a:rPr lang="en-US" dirty="0"/>
              <a:t> I </a:t>
            </a:r>
            <a:r>
              <a:rPr lang="en-US" dirty="0" err="1"/>
              <a:t>linki</a:t>
            </a:r>
            <a:r>
              <a:rPr lang="en-US" dirty="0"/>
              <a:t> </a:t>
            </a:r>
          </a:p>
          <a:p>
            <a:r>
              <a:rPr lang="en-US" dirty="0" err="1"/>
              <a:t>statycznie</a:t>
            </a:r>
            <a:endParaRPr lang="en-US" dirty="0"/>
          </a:p>
        </p:txBody>
      </p:sp>
      <p:sp>
        <p:nvSpPr>
          <p:cNvPr id="4" name="Slide Number Placeholder 3"/>
          <p:cNvSpPr>
            <a:spLocks noGrp="1"/>
          </p:cNvSpPr>
          <p:nvPr>
            <p:ph type="sldNum" sz="quarter" idx="10"/>
          </p:nvPr>
        </p:nvSpPr>
        <p:spPr/>
        <p:txBody>
          <a:bodyPr/>
          <a:lstStyle/>
          <a:p>
            <a:fld id="{01460831-27E3-4BAC-8853-B61AC570D0EB}" type="slidenum">
              <a:rPr lang="en-US" smtClean="0"/>
              <a:t>4</a:t>
            </a:fld>
            <a:endParaRPr lang="en-US"/>
          </a:p>
        </p:txBody>
      </p:sp>
    </p:spTree>
    <p:extLst>
      <p:ext uri="{BB962C8B-B14F-4D97-AF65-F5344CB8AC3E}">
        <p14:creationId xmlns:p14="http://schemas.microsoft.com/office/powerpoint/2010/main" val="1437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60831-27E3-4BAC-8853-B61AC570D0EB}" type="slidenum">
              <a:rPr lang="en-US" smtClean="0"/>
              <a:t>65</a:t>
            </a:fld>
            <a:endParaRPr lang="en-US" dirty="0"/>
          </a:p>
        </p:txBody>
      </p:sp>
    </p:spTree>
    <p:extLst>
      <p:ext uri="{BB962C8B-B14F-4D97-AF65-F5344CB8AC3E}">
        <p14:creationId xmlns:p14="http://schemas.microsoft.com/office/powerpoint/2010/main" val="1274598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60831-27E3-4BAC-8853-B61AC570D0EB}" type="slidenum">
              <a:rPr lang="en-US" smtClean="0"/>
              <a:t>66</a:t>
            </a:fld>
            <a:endParaRPr lang="en-US"/>
          </a:p>
        </p:txBody>
      </p:sp>
    </p:spTree>
    <p:extLst>
      <p:ext uri="{BB962C8B-B14F-4D97-AF65-F5344CB8AC3E}">
        <p14:creationId xmlns:p14="http://schemas.microsoft.com/office/powerpoint/2010/main" val="212251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10 days prototype as Java like language</a:t>
            </a:r>
            <a:br>
              <a:rPr lang="en-US" sz="1200" baseline="0" dirty="0">
                <a:latin typeface="Segoe UI" panose="020B0502040204020203" pitchFamily="34" charset="0"/>
                <a:cs typeface="Segoe UI" panose="020B0502040204020203" pitchFamily="34" charset="0"/>
              </a:rPr>
            </a:br>
            <a:r>
              <a:rPr lang="en-US" sz="1200" baseline="0" dirty="0">
                <a:latin typeface="Segoe UI" panose="020B0502040204020203" pitchFamily="34" charset="0"/>
                <a:cs typeface="Segoe UI" panose="020B0502040204020203" pitchFamily="34" charset="0"/>
              </a:rPr>
              <a:t>JavaScript enables interactive web pages and thus is an essential part of web applications.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Dowcipkowal</a:t>
            </a:r>
            <a:r>
              <a:rPr lang="en-US" sz="1200" baseline="0" dirty="0">
                <a:latin typeface="Segoe UI" panose="020B0502040204020203" pitchFamily="34" charset="0"/>
                <a:cs typeface="Segoe UI" panose="020B0502040204020203" pitchFamily="34" charset="0"/>
              </a:rPr>
              <a:t> ze </a:t>
            </a:r>
            <a:r>
              <a:rPr lang="en-US" sz="1200" baseline="0" dirty="0" err="1">
                <a:latin typeface="Segoe UI" panose="020B0502040204020203" pitchFamily="34" charset="0"/>
                <a:cs typeface="Segoe UI" panose="020B0502040204020203" pitchFamily="34" charset="0"/>
              </a:rPr>
              <a:t>zrobil</a:t>
            </a:r>
            <a:r>
              <a:rPr lang="en-US" sz="1200" baseline="0" dirty="0">
                <a:latin typeface="Segoe UI" panose="020B0502040204020203" pitchFamily="34" charset="0"/>
                <a:cs typeface="Segoe UI" panose="020B0502040204020203" pitchFamily="34" charset="0"/>
              </a:rPr>
              <a:t> to </a:t>
            </a:r>
            <a:r>
              <a:rPr lang="en-US" sz="1200" baseline="0" dirty="0" err="1">
                <a:latin typeface="Segoe UI" panose="020B0502040204020203" pitchFamily="34" charset="0"/>
                <a:cs typeface="Segoe UI" panose="020B0502040204020203" pitchFamily="34" charset="0"/>
              </a:rPr>
              <a:t>na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kacu</a:t>
            </a: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2990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JS </a:t>
            </a:r>
            <a:r>
              <a:rPr lang="en-US" sz="1200" baseline="0" dirty="0" err="1">
                <a:latin typeface="Segoe UI" panose="020B0502040204020203" pitchFamily="34" charset="0"/>
                <a:cs typeface="Segoe UI" panose="020B0502040204020203" pitchFamily="34" charset="0"/>
              </a:rPr>
              <a:t>jezyk</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zrozumialy</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dla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ludzi</a:t>
            </a:r>
            <a:r>
              <a:rPr lang="en-US" sz="1200" baseline="0" dirty="0">
                <a:latin typeface="Segoe UI" panose="020B0502040204020203" pitchFamily="34" charset="0"/>
                <a:cs typeface="Segoe UI" panose="020B0502040204020203" pitchFamily="34" charset="0"/>
              </a:rPr>
              <a:t> – </a:t>
            </a:r>
            <a:r>
              <a:rPr lang="en-US" sz="1200" baseline="0" dirty="0" err="1">
                <a:latin typeface="Segoe UI" panose="020B0502040204020203" pitchFamily="34" charset="0"/>
                <a:cs typeface="Segoe UI" panose="020B0502040204020203" pitchFamily="34" charset="0"/>
              </a:rPr>
              <a:t>latwy</a:t>
            </a:r>
            <a:r>
              <a:rPr lang="en-US" sz="1200" baseline="0" dirty="0">
                <a:latin typeface="Segoe UI" panose="020B0502040204020203" pitchFamily="34" charset="0"/>
                <a:cs typeface="Segoe UI" panose="020B0502040204020203" pitchFamily="34" charset="0"/>
              </a:rPr>
              <a:t> do </a:t>
            </a:r>
            <a:r>
              <a:rPr lang="en-US" sz="1200" baseline="0" dirty="0" err="1">
                <a:latin typeface="Segoe UI" panose="020B0502040204020203" pitchFamily="34" charset="0"/>
                <a:cs typeface="Segoe UI" panose="020B0502040204020203" pitchFamily="34" charset="0"/>
              </a:rPr>
              <a:t>zrozumienia</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pl-PL" sz="1200" baseline="0" dirty="0">
                <a:latin typeface="Segoe UI" panose="020B0502040204020203" pitchFamily="34" charset="0"/>
                <a:cs typeface="Segoe UI" panose="020B0502040204020203" pitchFamily="34" charset="0"/>
              </a:rPr>
              <a:t>Dynamiczne typy </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pl-PL" sz="1200" baseline="0" dirty="0">
                <a:latin typeface="Segoe UI" panose="020B0502040204020203" pitchFamily="34" charset="0"/>
                <a:cs typeface="Segoe UI" panose="020B0502040204020203" pitchFamily="34" charset="0"/>
              </a:rPr>
              <a:t>Ale czytelna dla developera – trade off</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ByteCode</a:t>
            </a:r>
            <a:r>
              <a:rPr lang="en-US" sz="1200" baseline="0" dirty="0">
                <a:latin typeface="Segoe UI" panose="020B0502040204020203" pitchFamily="34" charset="0"/>
                <a:cs typeface="Segoe UI" panose="020B0502040204020203" pitchFamily="34" charset="0"/>
              </a:rPr>
              <a:t> is run in </a:t>
            </a:r>
            <a:r>
              <a:rPr lang="en-US" sz="1200" baseline="0" dirty="0" err="1">
                <a:latin typeface="Segoe UI" panose="020B0502040204020203" pitchFamily="34" charset="0"/>
                <a:cs typeface="Segoe UI" panose="020B0502040204020203" pitchFamily="34" charset="0"/>
              </a:rPr>
              <a:t>interpretor</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9885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pl-PL" sz="1200" baseline="0" dirty="0">
                <a:latin typeface="Segoe UI" panose="020B0502040204020203" pitchFamily="34" charset="0"/>
                <a:cs typeface="Segoe UI" panose="020B0502040204020203" pitchFamily="34" charset="0"/>
              </a:rPr>
              <a:t>Nie zaprojektowana aby była szybka</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pl-PL" sz="1200" baseline="0" dirty="0">
                <a:latin typeface="Segoe UI" panose="020B0502040204020203" pitchFamily="34" charset="0"/>
                <a:cs typeface="Segoe UI" panose="020B0502040204020203" pitchFamily="34" charset="0"/>
              </a:rPr>
              <a:t>Jest wolniej ale jest </a:t>
            </a:r>
            <a:r>
              <a:rPr lang="pl-PL" sz="1200" baseline="0" dirty="0" err="1">
                <a:latin typeface="Segoe UI" panose="020B0502040204020203" pitchFamily="34" charset="0"/>
                <a:cs typeface="Segoe UI" panose="020B0502040204020203" pitchFamily="34" charset="0"/>
              </a:rPr>
              <a:t>latwo</a:t>
            </a:r>
            <a:r>
              <a:rPr lang="pl-PL" sz="1200" baseline="0" dirty="0">
                <a:latin typeface="Segoe UI" panose="020B0502040204020203" pitchFamily="34" charset="0"/>
                <a:cs typeface="Segoe UI" panose="020B0502040204020203" pitchFamily="34" charset="0"/>
              </a:rPr>
              <a:t> </a:t>
            </a:r>
            <a:r>
              <a:rPr lang="pl-PL" sz="1200" baseline="0" dirty="0" err="1">
                <a:latin typeface="Segoe UI" panose="020B0502040204020203" pitchFamily="34" charset="0"/>
                <a:cs typeface="Segoe UI" panose="020B0502040204020203" pitchFamily="34" charset="0"/>
              </a:rPr>
              <a:t>uzywac</a:t>
            </a:r>
            <a:r>
              <a:rPr lang="pl-PL" sz="1200" baseline="0" dirty="0">
                <a:latin typeface="Segoe UI" panose="020B0502040204020203" pitchFamily="34" charset="0"/>
                <a:cs typeface="Segoe UI" panose="020B0502040204020203" pitchFamily="34" charset="0"/>
              </a:rPr>
              <a:t> wiec wszyscy się na to </a:t>
            </a:r>
            <a:r>
              <a:rPr lang="pl-PL" sz="1200" baseline="0" dirty="0" err="1">
                <a:latin typeface="Segoe UI" panose="020B0502040204020203" pitchFamily="34" charset="0"/>
                <a:cs typeface="Segoe UI" panose="020B0502040204020203" pitchFamily="34" charset="0"/>
              </a:rPr>
              <a:t>godza</a:t>
            </a:r>
            <a:r>
              <a:rPr lang="pl-PL" sz="1200" baseline="0" dirty="0">
                <a:latin typeface="Segoe UI" panose="020B0502040204020203" pitchFamily="34" charset="0"/>
                <a:cs typeface="Segoe UI" panose="020B0502040204020203" pitchFamily="34" charset="0"/>
              </a:rPr>
              <a:t>.</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Poprostu</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parsowanie</a:t>
            </a:r>
            <a:r>
              <a:rPr lang="en-US" sz="1200" baseline="0" dirty="0">
                <a:latin typeface="Segoe UI" panose="020B0502040204020203" pitchFamily="34" charset="0"/>
                <a:cs typeface="Segoe UI" panose="020B0502040204020203" pitchFamily="34" charset="0"/>
              </a:rPr>
              <a:t> I </a:t>
            </a:r>
            <a:r>
              <a:rPr lang="en-US" sz="1200" baseline="0" dirty="0" err="1">
                <a:latin typeface="Segoe UI" panose="020B0502040204020203" pitchFamily="34" charset="0"/>
                <a:cs typeface="Segoe UI" panose="020B0502040204020203" pitchFamily="34" charset="0"/>
              </a:rPr>
              <a:t>wykonanie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powolne</a:t>
            </a: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96473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2007</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W </a:t>
            </a:r>
            <a:r>
              <a:rPr lang="en-US" sz="1200" baseline="0" dirty="0" err="1">
                <a:latin typeface="Segoe UI" panose="020B0502040204020203" pitchFamily="34" charset="0"/>
                <a:cs typeface="Segoe UI" panose="020B0502040204020203" pitchFamily="34" charset="0"/>
              </a:rPr>
              <a:t>miedzyczasie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potrzeba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innych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jezykow</a:t>
            </a:r>
            <a:r>
              <a:rPr lang="en-US" sz="1200" baseline="0" dirty="0">
                <a:latin typeface="Segoe UI" panose="020B0502040204020203" pitchFamily="34" charset="0"/>
                <a:cs typeface="Segoe UI" panose="020B0502040204020203" pitchFamily="34" charset="0"/>
              </a:rPr>
              <a:t>,</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Potrzeba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potezniejszych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narzedzi</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wiekszych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mozliwosci</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Ale </a:t>
            </a: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dziury</a:t>
            </a:r>
            <a:r>
              <a:rPr lang="en-US" sz="1200" baseline="0" dirty="0">
                <a:latin typeface="Segoe UI" panose="020B0502040204020203" pitchFamily="34" charset="0"/>
                <a:cs typeface="Segoe UI" panose="020B0502040204020203" pitchFamily="34" charset="0"/>
              </a:rPr>
              <a:t> w </a:t>
            </a:r>
            <a:r>
              <a:rPr lang="en-US" sz="1200" baseline="0" dirty="0" err="1">
                <a:latin typeface="Segoe UI" panose="020B0502040204020203" pitchFamily="34" charset="0"/>
                <a:cs typeface="Segoe UI" panose="020B0502040204020203" pitchFamily="34" charset="0"/>
              </a:rPr>
              <a:t>zabezpieczeniach</a:t>
            </a:r>
            <a:r>
              <a:rPr lang="en-US" sz="1200" baseline="0" dirty="0">
                <a:latin typeface="Segoe UI" panose="020B0502040204020203" pitchFamily="34" charset="0"/>
                <a:cs typeface="Segoe UI" panose="020B0502040204020203" pitchFamily="34" charset="0"/>
              </a:rPr>
              <a:t> I </a:t>
            </a:r>
            <a:r>
              <a:rPr lang="en-US" sz="1200" baseline="0" dirty="0" err="1">
                <a:latin typeface="Segoe UI" panose="020B0502040204020203" pitchFamily="34" charset="0"/>
                <a:cs typeface="Segoe UI" panose="020B0502040204020203" pitchFamily="34" charset="0"/>
              </a:rPr>
              <a:t>podatnosc</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na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ataki</a:t>
            </a: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0541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2007</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W </a:t>
            </a:r>
            <a:r>
              <a:rPr lang="en-US" sz="1200" baseline="0" dirty="0" err="1">
                <a:latin typeface="Segoe UI" panose="020B0502040204020203" pitchFamily="34" charset="0"/>
                <a:cs typeface="Segoe UI" panose="020B0502040204020203" pitchFamily="34" charset="0"/>
              </a:rPr>
              <a:t>miedzyczasie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potrzeba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innych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jezykow</a:t>
            </a:r>
            <a:r>
              <a:rPr lang="en-US" sz="1200" baseline="0" dirty="0">
                <a:latin typeface="Segoe UI" panose="020B0502040204020203" pitchFamily="34" charset="0"/>
                <a:cs typeface="Segoe UI" panose="020B0502040204020203" pitchFamily="34" charset="0"/>
              </a:rPr>
              <a:t>,</a:t>
            </a: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err="1">
                <a:latin typeface="Segoe UI" panose="020B0502040204020203" pitchFamily="34" charset="0"/>
                <a:cs typeface="Segoe UI" panose="020B0502040204020203" pitchFamily="34" charset="0"/>
              </a:rPr>
              <a:t>Potrzeba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potezniejszych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narzedzi</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wiekszych</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mozliwosci</a:t>
            </a:r>
            <a:endParaRPr lang="en-US" sz="1200" baseline="0" dirty="0">
              <a:latin typeface="Segoe UI" panose="020B0502040204020203" pitchFamily="34" charset="0"/>
              <a:cs typeface="Segoe UI" panose="020B0502040204020203" pitchFamily="34" charset="0"/>
            </a:endParaRPr>
          </a:p>
          <a:p>
            <a:pPr marL="0" marR="0" indent="0" algn="l" defTabSz="932341"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200" baseline="0" dirty="0">
                <a:latin typeface="Segoe UI" panose="020B0502040204020203" pitchFamily="34" charset="0"/>
                <a:cs typeface="Segoe UI" panose="020B0502040204020203" pitchFamily="34" charset="0"/>
              </a:rPr>
              <a:t>Ale </a:t>
            </a:r>
            <a:r>
              <a:rPr lang="en-US" sz="1200" baseline="0" dirty="0" err="1">
                <a:latin typeface="Segoe UI" panose="020B0502040204020203" pitchFamily="34" charset="0"/>
                <a:cs typeface="Segoe UI" panose="020B0502040204020203" pitchFamily="34" charset="0"/>
              </a:rPr>
              <a:t>ogromne</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dziury</a:t>
            </a:r>
            <a:r>
              <a:rPr lang="en-US" sz="1200" baseline="0" dirty="0">
                <a:latin typeface="Segoe UI" panose="020B0502040204020203" pitchFamily="34" charset="0"/>
                <a:cs typeface="Segoe UI" panose="020B0502040204020203" pitchFamily="34" charset="0"/>
              </a:rPr>
              <a:t> w </a:t>
            </a:r>
            <a:r>
              <a:rPr lang="en-US" sz="1200" baseline="0" dirty="0" err="1">
                <a:latin typeface="Segoe UI" panose="020B0502040204020203" pitchFamily="34" charset="0"/>
                <a:cs typeface="Segoe UI" panose="020B0502040204020203" pitchFamily="34" charset="0"/>
              </a:rPr>
              <a:t>zabezpieczeniach</a:t>
            </a:r>
            <a:r>
              <a:rPr lang="en-US" sz="1200" baseline="0" dirty="0">
                <a:latin typeface="Segoe UI" panose="020B0502040204020203" pitchFamily="34" charset="0"/>
                <a:cs typeface="Segoe UI" panose="020B0502040204020203" pitchFamily="34" charset="0"/>
              </a:rPr>
              <a:t> I </a:t>
            </a:r>
            <a:r>
              <a:rPr lang="en-US" sz="1200" baseline="0" dirty="0" err="1">
                <a:latin typeface="Segoe UI" panose="020B0502040204020203" pitchFamily="34" charset="0"/>
                <a:cs typeface="Segoe UI" panose="020B0502040204020203" pitchFamily="34" charset="0"/>
              </a:rPr>
              <a:t>podatnosc</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na</a:t>
            </a:r>
            <a:r>
              <a:rPr lang="en-US" sz="1200" baseline="0" dirty="0">
                <a:latin typeface="Segoe UI" panose="020B0502040204020203" pitchFamily="34" charset="0"/>
                <a:cs typeface="Segoe UI" panose="020B0502040204020203" pitchFamily="34" charset="0"/>
              </a:rPr>
              <a:t> </a:t>
            </a:r>
            <a:r>
              <a:rPr lang="en-US" sz="1200" baseline="0" dirty="0" err="1">
                <a:latin typeface="Segoe UI" panose="020B0502040204020203" pitchFamily="34" charset="0"/>
                <a:cs typeface="Segoe UI" panose="020B0502040204020203" pitchFamily="34" charset="0"/>
              </a:rPr>
              <a:t>ataki</a:t>
            </a:r>
            <a:endParaRPr lang="en-US" sz="1200" baseline="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10/4/2019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79217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reść na całej stronie">
    <p:spTree>
      <p:nvGrpSpPr>
        <p:cNvPr id="1" name=""/>
        <p:cNvGrpSpPr/>
        <p:nvPr/>
      </p:nvGrpSpPr>
      <p:grpSpPr>
        <a:xfrm>
          <a:off x="0" y="0"/>
          <a:ext cx="0" cy="0"/>
          <a:chOff x="0" y="0"/>
          <a:chExt cx="0" cy="0"/>
        </a:xfrm>
      </p:grpSpPr>
      <p:sp>
        <p:nvSpPr>
          <p:cNvPr id="4" name="Prostokąt 7">
            <a:extLst>
              <a:ext uri="{FF2B5EF4-FFF2-40B4-BE49-F238E27FC236}">
                <a16:creationId xmlns:a16="http://schemas.microsoft.com/office/drawing/2014/main" id="{EC35B2AA-C3DE-41B8-A306-7F45981DA606}"/>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8" name="Symbol zastępczy zawartości 17">
            <a:extLst>
              <a:ext uri="{FF2B5EF4-FFF2-40B4-BE49-F238E27FC236}">
                <a16:creationId xmlns:a16="http://schemas.microsoft.com/office/drawing/2014/main" id="{9F755E66-A7CB-4AE5-A4F8-CB1717A02841}"/>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9" name="Symbol zastępczy zawartości 15">
            <a:extLst>
              <a:ext uri="{FF2B5EF4-FFF2-40B4-BE49-F238E27FC236}">
                <a16:creationId xmlns:a16="http://schemas.microsoft.com/office/drawing/2014/main" id="{0A2E2D5B-57AE-4AE2-897B-DB2F781F343B}"/>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410615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Pusty slajd">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4F951D7C-6779-493D-982B-4761E2489361}"/>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9870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po prawej">
    <p:spTree>
      <p:nvGrpSpPr>
        <p:cNvPr id="1" name=""/>
        <p:cNvGrpSpPr/>
        <p:nvPr/>
      </p:nvGrpSpPr>
      <p:grpSpPr>
        <a:xfrm>
          <a:off x="0" y="0"/>
          <a:ext cx="0" cy="0"/>
          <a:chOff x="0" y="0"/>
          <a:chExt cx="0" cy="0"/>
        </a:xfrm>
      </p:grpSpPr>
      <p:sp>
        <p:nvSpPr>
          <p:cNvPr id="8" name="Prostokąt 7"/>
          <p:cNvSpPr/>
          <p:nvPr/>
        </p:nvSpPr>
        <p:spPr>
          <a:xfrm>
            <a:off x="0" y="0"/>
            <a:ext cx="154070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5" name="Symbol zastępczy zawartości 16">
            <a:extLst>
              <a:ext uri="{FF2B5EF4-FFF2-40B4-BE49-F238E27FC236}">
                <a16:creationId xmlns:a16="http://schemas.microsoft.com/office/drawing/2014/main" id="{5B667120-A791-4E0C-8679-5D2DBBF7EAB8}"/>
              </a:ext>
            </a:extLst>
          </p:cNvPr>
          <p:cNvSpPr>
            <a:spLocks noGrp="1"/>
          </p:cNvSpPr>
          <p:nvPr>
            <p:ph sz="quarter" idx="11" hasCustomPrompt="1"/>
          </p:nvPr>
        </p:nvSpPr>
        <p:spPr>
          <a:xfrm>
            <a:off x="1709533" y="1641292"/>
            <a:ext cx="8944889" cy="3414713"/>
          </a:xfrm>
          <a:prstGeom prst="rect">
            <a:avLst/>
          </a:prstGeom>
        </p:spPr>
        <p:txBody>
          <a:bodyPr/>
          <a:lstStyle>
            <a:lvl1pPr marL="0" indent="0" algn="l">
              <a:buFont typeface="Arial" panose="020B0604020202020204" pitchFamily="34" charset="0"/>
              <a:buNone/>
              <a:defRPr sz="1800">
                <a:latin typeface="Gill Sans MT" panose="020B0502020104020203" pitchFamily="34" charset="0"/>
              </a:defRPr>
            </a:lvl1pPr>
            <a:lvl2pPr marL="457189" indent="0" algn="l">
              <a:buNone/>
              <a:defRPr sz="1800"/>
            </a:lvl2pPr>
            <a:lvl3pPr marL="914377" indent="0" algn="l">
              <a:buNone/>
              <a:defRPr sz="1800"/>
            </a:lvl3pPr>
            <a:lvl4pPr marL="1371566" indent="0" algn="l">
              <a:buNone/>
              <a:defRPr sz="1800"/>
            </a:lvl4pPr>
            <a:lvl5pPr marL="1828754" indent="0" algn="l">
              <a:buNone/>
              <a:defRPr sz="1800"/>
            </a:lvl5pPr>
          </a:lstStyle>
          <a:p>
            <a:pPr lvl="0"/>
            <a:r>
              <a:rPr lang="pl-PL" dirty="0"/>
              <a:t>Kliknij, aby edytować treść. </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pPr lvl="0"/>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Ut</a:t>
            </a:r>
            <a:r>
              <a:rPr lang="pl-PL" dirty="0"/>
              <a: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p>
          <a:p>
            <a:pPr lvl="0"/>
            <a:r>
              <a:rPr lang="pl-PL" dirty="0" err="1"/>
              <a:t>Exercitation</a:t>
            </a:r>
            <a:r>
              <a:rPr lang="pl-PL" dirty="0"/>
              <a:t> </a:t>
            </a:r>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r>
              <a:rPr lang="pl-PL" dirty="0"/>
              <a:t>. </a:t>
            </a:r>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r>
              <a:rPr lang="pl-PL" dirty="0"/>
              <a:t> </a:t>
            </a:r>
            <a:r>
              <a:rPr lang="pl-PL" dirty="0" err="1"/>
              <a:t>esse</a:t>
            </a:r>
            <a:r>
              <a:rPr lang="pl-PL" dirty="0"/>
              <a:t> </a:t>
            </a:r>
            <a:r>
              <a:rPr lang="pl-PL" dirty="0" err="1"/>
              <a:t>cillum</a:t>
            </a:r>
            <a:endParaRPr lang="pl-PL" dirty="0"/>
          </a:p>
          <a:p>
            <a:pPr lvl="0"/>
            <a:r>
              <a:rPr lang="pl-PL" dirty="0" err="1"/>
              <a:t>Dolore</a:t>
            </a:r>
            <a:r>
              <a:rPr lang="pl-PL" dirty="0"/>
              <a:t> </a:t>
            </a:r>
            <a:r>
              <a:rPr lang="pl-PL" dirty="0" err="1"/>
              <a:t>eu</a:t>
            </a:r>
            <a:r>
              <a:rPr lang="pl-PL" dirty="0"/>
              <a:t> </a:t>
            </a:r>
            <a:r>
              <a:rPr lang="pl-PL" dirty="0" err="1"/>
              <a:t>fugiat</a:t>
            </a:r>
            <a:r>
              <a:rPr lang="pl-PL" dirty="0"/>
              <a:t> </a:t>
            </a:r>
            <a:r>
              <a:rPr lang="pl-PL" dirty="0" err="1"/>
              <a:t>nulla</a:t>
            </a:r>
            <a:r>
              <a:rPr lang="pl-PL" dirty="0"/>
              <a:t> </a:t>
            </a:r>
            <a:r>
              <a:rPr lang="pl-PL" dirty="0" err="1"/>
              <a:t>pariatur</a:t>
            </a:r>
            <a:r>
              <a:rPr lang="pl-PL" dirty="0"/>
              <a:t>. </a:t>
            </a:r>
          </a:p>
        </p:txBody>
      </p:sp>
      <p:sp>
        <p:nvSpPr>
          <p:cNvPr id="7" name="Symbol zastępczy zawartości 15">
            <a:extLst>
              <a:ext uri="{FF2B5EF4-FFF2-40B4-BE49-F238E27FC236}">
                <a16:creationId xmlns:a16="http://schemas.microsoft.com/office/drawing/2014/main" id="{0CD1CC17-E6F6-481E-A684-AA783189044F}"/>
              </a:ext>
            </a:extLst>
          </p:cNvPr>
          <p:cNvSpPr>
            <a:spLocks noGrp="1"/>
          </p:cNvSpPr>
          <p:nvPr>
            <p:ph sz="quarter" idx="10" hasCustomPrompt="1"/>
          </p:nvPr>
        </p:nvSpPr>
        <p:spPr>
          <a:xfrm>
            <a:off x="1709533" y="864437"/>
            <a:ext cx="8944889" cy="520326"/>
          </a:xfrm>
          <a:prstGeom prst="rect">
            <a:avLst/>
          </a:prstGeom>
        </p:spPr>
        <p:txBody>
          <a:bodyPr/>
          <a:lstStyle>
            <a:lvl1pPr marL="0" indent="0">
              <a:buNone/>
              <a:defRPr sz="36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751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kst punktowany po prawej">
    <p:spTree>
      <p:nvGrpSpPr>
        <p:cNvPr id="1" name=""/>
        <p:cNvGrpSpPr/>
        <p:nvPr/>
      </p:nvGrpSpPr>
      <p:grpSpPr>
        <a:xfrm>
          <a:off x="0" y="0"/>
          <a:ext cx="0" cy="0"/>
          <a:chOff x="0" y="0"/>
          <a:chExt cx="0" cy="0"/>
        </a:xfrm>
      </p:grpSpPr>
      <p:sp>
        <p:nvSpPr>
          <p:cNvPr id="15" name="Symbol zastępczy zawartości 16"/>
          <p:cNvSpPr>
            <a:spLocks noGrp="1"/>
          </p:cNvSpPr>
          <p:nvPr>
            <p:ph sz="quarter" idx="11" hasCustomPrompt="1"/>
          </p:nvPr>
        </p:nvSpPr>
        <p:spPr>
          <a:xfrm>
            <a:off x="1128045" y="1641292"/>
            <a:ext cx="9918819" cy="3414713"/>
          </a:xfrm>
          <a:prstGeom prst="rect">
            <a:avLst/>
          </a:prstGeom>
        </p:spPr>
        <p:txBody>
          <a:bodyPr/>
          <a:lstStyle>
            <a:lvl1pPr marL="285744" indent="-285744" algn="l">
              <a:buFont typeface="Arial" panose="020B0604020202020204" pitchFamily="34" charset="0"/>
              <a:buChar char="•"/>
              <a:defRPr sz="1800">
                <a:latin typeface="Gill Sans MT" panose="020B0502020104020203" pitchFamily="34" charset="0"/>
              </a:defRPr>
            </a:lvl1pPr>
            <a:lvl2pPr marL="457189" indent="0" algn="l">
              <a:buNone/>
              <a:defRPr sz="1800"/>
            </a:lvl2pPr>
            <a:lvl3pPr marL="914377" indent="0" algn="l">
              <a:buNone/>
              <a:defRPr sz="1800"/>
            </a:lvl3pPr>
            <a:lvl4pPr marL="1371566" indent="0" algn="l">
              <a:buNone/>
              <a:defRPr sz="1800"/>
            </a:lvl4pPr>
            <a:lvl5pPr marL="1828754" indent="0" algn="l">
              <a:buNone/>
              <a:defRPr sz="1800"/>
            </a:lvl5pPr>
          </a:lstStyle>
          <a:p>
            <a:pPr lvl="0"/>
            <a:r>
              <a:rPr lang="pl-PL" dirty="0"/>
              <a:t>Kliknij, aby edytować treść. </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p>
          <a:p>
            <a:pPr lvl="0"/>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Ut</a:t>
            </a:r>
            <a:r>
              <a:rPr lang="pl-PL" dirty="0"/>
              <a:t> </a:t>
            </a:r>
            <a:r>
              <a:rPr lang="pl-PL" dirty="0" err="1"/>
              <a:t>enim</a:t>
            </a:r>
            <a:r>
              <a:rPr lang="pl-PL" dirty="0"/>
              <a:t> ad </a:t>
            </a:r>
            <a:r>
              <a:rPr lang="pl-PL" dirty="0" err="1"/>
              <a:t>minim</a:t>
            </a:r>
            <a:r>
              <a:rPr lang="pl-PL" dirty="0"/>
              <a:t> </a:t>
            </a:r>
            <a:r>
              <a:rPr lang="pl-PL" dirty="0" err="1"/>
              <a:t>veniam</a:t>
            </a:r>
            <a:r>
              <a:rPr lang="pl-PL" dirty="0"/>
              <a:t>, </a:t>
            </a:r>
            <a:r>
              <a:rPr lang="pl-PL" dirty="0" err="1"/>
              <a:t>quis</a:t>
            </a:r>
            <a:r>
              <a:rPr lang="pl-PL" dirty="0"/>
              <a:t> </a:t>
            </a:r>
            <a:r>
              <a:rPr lang="pl-PL" dirty="0" err="1"/>
              <a:t>nostrud</a:t>
            </a:r>
            <a:r>
              <a:rPr lang="pl-PL" dirty="0"/>
              <a:t> </a:t>
            </a:r>
          </a:p>
          <a:p>
            <a:pPr lvl="0"/>
            <a:r>
              <a:rPr lang="pl-PL" dirty="0" err="1"/>
              <a:t>Exercitation</a:t>
            </a:r>
            <a:r>
              <a:rPr lang="pl-PL" dirty="0"/>
              <a:t> </a:t>
            </a:r>
            <a:r>
              <a:rPr lang="pl-PL" dirty="0" err="1"/>
              <a:t>ullamco</a:t>
            </a:r>
            <a:r>
              <a:rPr lang="pl-PL" dirty="0"/>
              <a:t> </a:t>
            </a:r>
            <a:r>
              <a:rPr lang="pl-PL" dirty="0" err="1"/>
              <a:t>laboris</a:t>
            </a:r>
            <a:r>
              <a:rPr lang="pl-PL" dirty="0"/>
              <a:t> </a:t>
            </a:r>
            <a:r>
              <a:rPr lang="pl-PL" dirty="0" err="1"/>
              <a:t>nisi</a:t>
            </a:r>
            <a:r>
              <a:rPr lang="pl-PL" dirty="0"/>
              <a:t> </a:t>
            </a:r>
            <a:r>
              <a:rPr lang="pl-PL" dirty="0" err="1"/>
              <a:t>ut</a:t>
            </a:r>
            <a:r>
              <a:rPr lang="pl-PL" dirty="0"/>
              <a:t> </a:t>
            </a:r>
            <a:r>
              <a:rPr lang="pl-PL" dirty="0" err="1"/>
              <a:t>aliquip</a:t>
            </a:r>
            <a:r>
              <a:rPr lang="pl-PL" dirty="0"/>
              <a:t> ex </a:t>
            </a:r>
            <a:r>
              <a:rPr lang="pl-PL" dirty="0" err="1"/>
              <a:t>ea</a:t>
            </a:r>
            <a:r>
              <a:rPr lang="pl-PL" dirty="0"/>
              <a:t> </a:t>
            </a:r>
            <a:r>
              <a:rPr lang="pl-PL" dirty="0" err="1"/>
              <a:t>commodo</a:t>
            </a:r>
            <a:r>
              <a:rPr lang="pl-PL" dirty="0"/>
              <a:t> </a:t>
            </a:r>
            <a:r>
              <a:rPr lang="pl-PL" dirty="0" err="1"/>
              <a:t>consequat</a:t>
            </a:r>
            <a:r>
              <a:rPr lang="pl-PL" dirty="0"/>
              <a:t>. </a:t>
            </a:r>
            <a:r>
              <a:rPr lang="pl-PL" dirty="0" err="1"/>
              <a:t>Duis</a:t>
            </a:r>
            <a:r>
              <a:rPr lang="pl-PL" dirty="0"/>
              <a:t> </a:t>
            </a:r>
            <a:r>
              <a:rPr lang="pl-PL" dirty="0" err="1"/>
              <a:t>aute</a:t>
            </a:r>
            <a:r>
              <a:rPr lang="pl-PL" dirty="0"/>
              <a:t> </a:t>
            </a:r>
            <a:r>
              <a:rPr lang="pl-PL" dirty="0" err="1"/>
              <a:t>irure</a:t>
            </a:r>
            <a:r>
              <a:rPr lang="pl-PL" dirty="0"/>
              <a:t> </a:t>
            </a:r>
            <a:r>
              <a:rPr lang="pl-PL" dirty="0" err="1"/>
              <a:t>dolor</a:t>
            </a:r>
            <a:r>
              <a:rPr lang="pl-PL" dirty="0"/>
              <a:t> in </a:t>
            </a:r>
            <a:r>
              <a:rPr lang="pl-PL" dirty="0" err="1"/>
              <a:t>reprehenderit</a:t>
            </a:r>
            <a:r>
              <a:rPr lang="pl-PL" dirty="0"/>
              <a:t> in </a:t>
            </a:r>
            <a:r>
              <a:rPr lang="pl-PL" dirty="0" err="1"/>
              <a:t>voluptate</a:t>
            </a:r>
            <a:r>
              <a:rPr lang="pl-PL" dirty="0"/>
              <a:t> </a:t>
            </a:r>
            <a:r>
              <a:rPr lang="pl-PL" dirty="0" err="1"/>
              <a:t>velit</a:t>
            </a:r>
            <a:r>
              <a:rPr lang="pl-PL" dirty="0"/>
              <a:t> </a:t>
            </a:r>
            <a:r>
              <a:rPr lang="pl-PL" dirty="0" err="1"/>
              <a:t>esse</a:t>
            </a:r>
            <a:r>
              <a:rPr lang="pl-PL" dirty="0"/>
              <a:t> </a:t>
            </a:r>
            <a:r>
              <a:rPr lang="pl-PL" dirty="0" err="1"/>
              <a:t>cillum</a:t>
            </a:r>
            <a:endParaRPr lang="pl-PL" dirty="0"/>
          </a:p>
          <a:p>
            <a:pPr lvl="0"/>
            <a:r>
              <a:rPr lang="pl-PL" dirty="0" err="1"/>
              <a:t>Dolore</a:t>
            </a:r>
            <a:r>
              <a:rPr lang="pl-PL" dirty="0"/>
              <a:t> </a:t>
            </a:r>
            <a:r>
              <a:rPr lang="pl-PL" dirty="0" err="1"/>
              <a:t>eu</a:t>
            </a:r>
            <a:r>
              <a:rPr lang="pl-PL" dirty="0"/>
              <a:t> </a:t>
            </a:r>
            <a:r>
              <a:rPr lang="pl-PL" dirty="0" err="1"/>
              <a:t>fugiat</a:t>
            </a:r>
            <a:r>
              <a:rPr lang="pl-PL" dirty="0"/>
              <a:t> </a:t>
            </a:r>
            <a:r>
              <a:rPr lang="pl-PL" dirty="0" err="1"/>
              <a:t>nulla</a:t>
            </a:r>
            <a:r>
              <a:rPr lang="pl-PL" dirty="0"/>
              <a:t> </a:t>
            </a:r>
            <a:r>
              <a:rPr lang="pl-PL" dirty="0" err="1"/>
              <a:t>pariatur</a:t>
            </a:r>
            <a:r>
              <a:rPr lang="pl-PL" dirty="0"/>
              <a:t>. </a:t>
            </a:r>
          </a:p>
        </p:txBody>
      </p:sp>
      <p:sp>
        <p:nvSpPr>
          <p:cNvPr id="6" name="Prostokąt 7">
            <a:extLst>
              <a:ext uri="{FF2B5EF4-FFF2-40B4-BE49-F238E27FC236}">
                <a16:creationId xmlns:a16="http://schemas.microsoft.com/office/drawing/2014/main" id="{0241FD00-CE06-45A5-AA67-3D2BBE1F3482}"/>
              </a:ext>
            </a:extLst>
          </p:cNvPr>
          <p:cNvSpPr/>
          <p:nvPr/>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5" name="Symbol zastępczy zawartości 15">
            <a:extLst>
              <a:ext uri="{FF2B5EF4-FFF2-40B4-BE49-F238E27FC236}">
                <a16:creationId xmlns:a16="http://schemas.microsoft.com/office/drawing/2014/main" id="{58B3C44C-129F-4829-BD16-F50AFFB1315A}"/>
              </a:ext>
            </a:extLst>
          </p:cNvPr>
          <p:cNvSpPr>
            <a:spLocks noGrp="1"/>
          </p:cNvSpPr>
          <p:nvPr>
            <p:ph sz="quarter" idx="12" hasCustomPrompt="1"/>
          </p:nvPr>
        </p:nvSpPr>
        <p:spPr>
          <a:xfrm>
            <a:off x="1128045" y="864437"/>
            <a:ext cx="9918819" cy="520326"/>
          </a:xfrm>
          <a:prstGeom prst="rect">
            <a:avLst/>
          </a:prstGeom>
        </p:spPr>
        <p:txBody>
          <a:bodyPr/>
          <a:lstStyle>
            <a:lvl1pPr marL="0" indent="0">
              <a:buNone/>
              <a:defRPr sz="36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71169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usty slaj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15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8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B1F5D2D5-75BF-41EC-9976-1FCA52130F50}"/>
              </a:ext>
            </a:extLst>
          </p:cNvPr>
          <p:cNvSpPr/>
          <p:nvPr userDrawn="1"/>
        </p:nvSpPr>
        <p:spPr>
          <a:xfrm>
            <a:off x="0" y="0"/>
            <a:ext cx="282011" cy="6858000"/>
          </a:xfrm>
          <a:prstGeom prst="rect">
            <a:avLst/>
          </a:prstGeom>
          <a:gradFill>
            <a:gsLst>
              <a:gs pos="0">
                <a:schemeClr val="tx1"/>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90270CD-1D03-4D16-B9A2-F25B5B601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7635" y="6212731"/>
            <a:ext cx="482308" cy="482308"/>
          </a:xfrm>
          <a:prstGeom prst="rect">
            <a:avLst/>
          </a:prstGeom>
        </p:spPr>
      </p:pic>
    </p:spTree>
    <p:extLst>
      <p:ext uri="{BB962C8B-B14F-4D97-AF65-F5344CB8AC3E}">
        <p14:creationId xmlns:p14="http://schemas.microsoft.com/office/powerpoint/2010/main" val="352127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9F658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B3F29-A8E5-4D1F-8247-E269FE8B0625}"/>
              </a:ext>
            </a:extLst>
          </p:cNvPr>
          <p:cNvPicPr>
            <a:picLocks noChangeAspect="1"/>
          </p:cNvPicPr>
          <p:nvPr userDrawn="1"/>
        </p:nvPicPr>
        <p:blipFill>
          <a:blip r:embed="rId2"/>
          <a:stretch>
            <a:fillRect/>
          </a:stretch>
        </p:blipFill>
        <p:spPr>
          <a:xfrm>
            <a:off x="12354855" y="207264"/>
            <a:ext cx="10525170" cy="6858000"/>
          </a:xfrm>
          <a:prstGeom prst="rect">
            <a:avLst/>
          </a:prstGeom>
        </p:spPr>
      </p:pic>
    </p:spTree>
    <p:extLst>
      <p:ext uri="{BB962C8B-B14F-4D97-AF65-F5344CB8AC3E}">
        <p14:creationId xmlns:p14="http://schemas.microsoft.com/office/powerpoint/2010/main" val="25065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eść na całej stronie">
    <p:spTree>
      <p:nvGrpSpPr>
        <p:cNvPr id="1" name=""/>
        <p:cNvGrpSpPr/>
        <p:nvPr/>
      </p:nvGrpSpPr>
      <p:grpSpPr>
        <a:xfrm>
          <a:off x="0" y="0"/>
          <a:ext cx="0" cy="0"/>
          <a:chOff x="0" y="0"/>
          <a:chExt cx="0" cy="0"/>
        </a:xfrm>
      </p:grpSpPr>
      <p:sp>
        <p:nvSpPr>
          <p:cNvPr id="4" name="Symbol zastępczy zawartości 17">
            <a:extLst>
              <a:ext uri="{FF2B5EF4-FFF2-40B4-BE49-F238E27FC236}">
                <a16:creationId xmlns:a16="http://schemas.microsoft.com/office/drawing/2014/main" id="{68CC066E-2345-4702-8645-22416E0A5A59}"/>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6" name="Symbol zastępczy zawartości 15">
            <a:extLst>
              <a:ext uri="{FF2B5EF4-FFF2-40B4-BE49-F238E27FC236}">
                <a16:creationId xmlns:a16="http://schemas.microsoft.com/office/drawing/2014/main" id="{7D69ABDD-4FC9-4882-95C1-6ED4296005D4}"/>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2233784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HeaderOnly">
    <p:spTree>
      <p:nvGrpSpPr>
        <p:cNvPr id="1" name=""/>
        <p:cNvGrpSpPr/>
        <p:nvPr/>
      </p:nvGrpSpPr>
      <p:grpSpPr>
        <a:xfrm>
          <a:off x="0" y="0"/>
          <a:ext cx="0" cy="0"/>
          <a:chOff x="0" y="0"/>
          <a:chExt cx="0" cy="0"/>
        </a:xfrm>
      </p:grpSpPr>
      <p:sp>
        <p:nvSpPr>
          <p:cNvPr id="6" name="Symbol zastępczy zawartości 15">
            <a:extLst>
              <a:ext uri="{FF2B5EF4-FFF2-40B4-BE49-F238E27FC236}">
                <a16:creationId xmlns:a16="http://schemas.microsoft.com/office/drawing/2014/main" id="{1A2BCE5D-4501-416B-8424-F9CA8A2C018D}"/>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978767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reść na całej stronie">
    <p:spTree>
      <p:nvGrpSpPr>
        <p:cNvPr id="1" name=""/>
        <p:cNvGrpSpPr/>
        <p:nvPr/>
      </p:nvGrpSpPr>
      <p:grpSpPr>
        <a:xfrm>
          <a:off x="0" y="0"/>
          <a:ext cx="0" cy="0"/>
          <a:chOff x="0" y="0"/>
          <a:chExt cx="0" cy="0"/>
        </a:xfrm>
      </p:grpSpPr>
      <p:sp>
        <p:nvSpPr>
          <p:cNvPr id="9" name="Symbol zastępczy zawartości 17">
            <a:extLst>
              <a:ext uri="{FF2B5EF4-FFF2-40B4-BE49-F238E27FC236}">
                <a16:creationId xmlns:a16="http://schemas.microsoft.com/office/drawing/2014/main" id="{90FAD379-19F3-4DBC-9737-60E2CEBB9F4B}"/>
              </a:ext>
            </a:extLst>
          </p:cNvPr>
          <p:cNvSpPr>
            <a:spLocks noGrp="1"/>
          </p:cNvSpPr>
          <p:nvPr>
            <p:ph sz="quarter" idx="11" hasCustomPrompt="1"/>
          </p:nvPr>
        </p:nvSpPr>
        <p:spPr>
          <a:xfrm>
            <a:off x="754064" y="1518251"/>
            <a:ext cx="5099806" cy="4644426"/>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0" name="Symbol zastępczy zawartości 17">
            <a:extLst>
              <a:ext uri="{FF2B5EF4-FFF2-40B4-BE49-F238E27FC236}">
                <a16:creationId xmlns:a16="http://schemas.microsoft.com/office/drawing/2014/main" id="{CACE7C95-C78A-4688-B404-046AD2636A95}"/>
              </a:ext>
            </a:extLst>
          </p:cNvPr>
          <p:cNvSpPr>
            <a:spLocks noGrp="1"/>
          </p:cNvSpPr>
          <p:nvPr>
            <p:ph sz="quarter" idx="12" hasCustomPrompt="1"/>
          </p:nvPr>
        </p:nvSpPr>
        <p:spPr>
          <a:xfrm>
            <a:off x="6331622" y="1518249"/>
            <a:ext cx="5099806"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1" name="Symbol zastępczy zawartości 15">
            <a:extLst>
              <a:ext uri="{FF2B5EF4-FFF2-40B4-BE49-F238E27FC236}">
                <a16:creationId xmlns:a16="http://schemas.microsoft.com/office/drawing/2014/main" id="{B3626066-DF6C-4698-A8AA-4E8418B8D061}"/>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345006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reść na całej stronie">
    <p:spTree>
      <p:nvGrpSpPr>
        <p:cNvPr id="1" name=""/>
        <p:cNvGrpSpPr/>
        <p:nvPr/>
      </p:nvGrpSpPr>
      <p:grpSpPr>
        <a:xfrm>
          <a:off x="0" y="0"/>
          <a:ext cx="0" cy="0"/>
          <a:chOff x="0" y="0"/>
          <a:chExt cx="0" cy="0"/>
        </a:xfrm>
      </p:grpSpPr>
      <p:sp>
        <p:nvSpPr>
          <p:cNvPr id="4" name="Prostokąt 7">
            <a:extLst>
              <a:ext uri="{FF2B5EF4-FFF2-40B4-BE49-F238E27FC236}">
                <a16:creationId xmlns:a16="http://schemas.microsoft.com/office/drawing/2014/main" id="{EC35B2AA-C3DE-41B8-A306-7F45981DA606}"/>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9" name="Symbol zastępczy zawartości 15">
            <a:extLst>
              <a:ext uri="{FF2B5EF4-FFF2-40B4-BE49-F238E27FC236}">
                <a16:creationId xmlns:a16="http://schemas.microsoft.com/office/drawing/2014/main" id="{0A2E2D5B-57AE-4AE2-897B-DB2F781F343B}"/>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393776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4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reść na całej stronie">
    <p:spTree>
      <p:nvGrpSpPr>
        <p:cNvPr id="1" name=""/>
        <p:cNvGrpSpPr/>
        <p:nvPr/>
      </p:nvGrpSpPr>
      <p:grpSpPr>
        <a:xfrm>
          <a:off x="0" y="0"/>
          <a:ext cx="0" cy="0"/>
          <a:chOff x="0" y="0"/>
          <a:chExt cx="0" cy="0"/>
        </a:xfrm>
      </p:grpSpPr>
      <p:sp>
        <p:nvSpPr>
          <p:cNvPr id="6" name="Symbol zastępczy zawartości 17">
            <a:extLst>
              <a:ext uri="{FF2B5EF4-FFF2-40B4-BE49-F238E27FC236}">
                <a16:creationId xmlns:a16="http://schemas.microsoft.com/office/drawing/2014/main" id="{F911F6EC-D36B-4979-8F26-2230EB975D88}"/>
              </a:ext>
            </a:extLst>
          </p:cNvPr>
          <p:cNvSpPr>
            <a:spLocks noGrp="1"/>
          </p:cNvSpPr>
          <p:nvPr>
            <p:ph sz="quarter" idx="11"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4" name="Prostokąt 7">
            <a:extLst>
              <a:ext uri="{FF2B5EF4-FFF2-40B4-BE49-F238E27FC236}">
                <a16:creationId xmlns:a16="http://schemas.microsoft.com/office/drawing/2014/main" id="{EC35B2AA-C3DE-41B8-A306-7F45981DA606}"/>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7" name="Symbol zastępczy zawartości 15">
            <a:extLst>
              <a:ext uri="{FF2B5EF4-FFF2-40B4-BE49-F238E27FC236}">
                <a16:creationId xmlns:a16="http://schemas.microsoft.com/office/drawing/2014/main" id="{D89D265B-F354-485A-BC98-C7A777BFDC54}"/>
              </a:ext>
            </a:extLst>
          </p:cNvPr>
          <p:cNvSpPr>
            <a:spLocks noGrp="1"/>
          </p:cNvSpPr>
          <p:nvPr>
            <p:ph sz="quarter" idx="10"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pic>
        <p:nvPicPr>
          <p:cNvPr id="8" name="Picture 7">
            <a:extLst>
              <a:ext uri="{FF2B5EF4-FFF2-40B4-BE49-F238E27FC236}">
                <a16:creationId xmlns:a16="http://schemas.microsoft.com/office/drawing/2014/main" id="{F05AD10A-94AB-4769-AF9B-671C768C3E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Tree>
    <p:extLst>
      <p:ext uri="{BB962C8B-B14F-4D97-AF65-F5344CB8AC3E}">
        <p14:creationId xmlns:p14="http://schemas.microsoft.com/office/powerpoint/2010/main" val="250351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reść na całej stronie">
    <p:spTree>
      <p:nvGrpSpPr>
        <p:cNvPr id="1" name=""/>
        <p:cNvGrpSpPr/>
        <p:nvPr/>
      </p:nvGrpSpPr>
      <p:grpSpPr>
        <a:xfrm>
          <a:off x="0" y="0"/>
          <a:ext cx="0" cy="0"/>
          <a:chOff x="0" y="0"/>
          <a:chExt cx="0" cy="0"/>
        </a:xfrm>
      </p:grpSpPr>
      <p:sp>
        <p:nvSpPr>
          <p:cNvPr id="7" name="Prostokąt 7">
            <a:extLst>
              <a:ext uri="{FF2B5EF4-FFF2-40B4-BE49-F238E27FC236}">
                <a16:creationId xmlns:a16="http://schemas.microsoft.com/office/drawing/2014/main" id="{BBD522B6-B939-4E82-A874-CA2A45DAF779}"/>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8B8907B-0186-4E86-92D7-70DC1EB99CC7}"/>
              </a:ext>
            </a:extLst>
          </p:cNvPr>
          <p:cNvPicPr>
            <a:picLocks noChangeAspect="1"/>
          </p:cNvPicPr>
          <p:nvPr userDrawn="1"/>
        </p:nvPicPr>
        <p:blipFill>
          <a:blip r:embed="rId2"/>
          <a:stretch>
            <a:fillRect/>
          </a:stretch>
        </p:blipFill>
        <p:spPr>
          <a:xfrm>
            <a:off x="11467269" y="5993562"/>
            <a:ext cx="688129" cy="688129"/>
          </a:xfrm>
          <a:prstGeom prst="rect">
            <a:avLst/>
          </a:prstGeom>
          <a:solidFill>
            <a:schemeClr val="bg1"/>
          </a:solidFill>
        </p:spPr>
      </p:pic>
      <p:sp>
        <p:nvSpPr>
          <p:cNvPr id="11" name="Symbol zastępczy zawartości 17">
            <a:extLst>
              <a:ext uri="{FF2B5EF4-FFF2-40B4-BE49-F238E27FC236}">
                <a16:creationId xmlns:a16="http://schemas.microsoft.com/office/drawing/2014/main" id="{83BD4337-9912-46FA-B16C-DB040983FA28}"/>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2" name="Symbol zastępczy zawartości 15">
            <a:extLst>
              <a:ext uri="{FF2B5EF4-FFF2-40B4-BE49-F238E27FC236}">
                <a16:creationId xmlns:a16="http://schemas.microsoft.com/office/drawing/2014/main" id="{AFD5346D-C6BD-486B-B1C1-7B9E6BA80687}"/>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923828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Pusty slajd">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4F951D7C-6779-493D-982B-4761E2489361}"/>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42379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reść na całej stroni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D4286-19A2-4B33-B9B3-1A5A54974EDA}"/>
              </a:ext>
            </a:extLst>
          </p:cNvPr>
          <p:cNvPicPr>
            <a:picLocks noChangeAspect="1"/>
          </p:cNvPicPr>
          <p:nvPr userDrawn="1"/>
        </p:nvPicPr>
        <p:blipFill rotWithShape="1">
          <a:blip r:embed="rId2"/>
          <a:srcRect t="7575" b="6782"/>
          <a:stretch/>
        </p:blipFill>
        <p:spPr>
          <a:xfrm>
            <a:off x="0" y="0"/>
            <a:ext cx="12289535" cy="6858000"/>
          </a:xfrm>
          <a:prstGeom prst="rect">
            <a:avLst/>
          </a:prstGeom>
        </p:spPr>
      </p:pic>
      <p:sp>
        <p:nvSpPr>
          <p:cNvPr id="4" name="Prostokąt 7">
            <a:extLst>
              <a:ext uri="{FF2B5EF4-FFF2-40B4-BE49-F238E27FC236}">
                <a16:creationId xmlns:a16="http://schemas.microsoft.com/office/drawing/2014/main" id="{EC35B2AA-C3DE-41B8-A306-7F45981DA606}"/>
              </a:ext>
            </a:extLst>
          </p:cNvPr>
          <p:cNvSpPr/>
          <p:nvPr userDrawn="1"/>
        </p:nvSpPr>
        <p:spPr>
          <a:xfrm>
            <a:off x="-552589" y="0"/>
            <a:ext cx="282011" cy="6858000"/>
          </a:xfrm>
          <a:prstGeom prst="rect">
            <a:avLst/>
          </a:prstGeom>
          <a:gradFill>
            <a:gsLst>
              <a:gs pos="0">
                <a:srgbClr val="C8C4CE"/>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D971C9A6-2BCF-48DC-BDA0-E54D90787C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
        <p:nvSpPr>
          <p:cNvPr id="9" name="Symbol zastępczy zawartości 17">
            <a:extLst>
              <a:ext uri="{FF2B5EF4-FFF2-40B4-BE49-F238E27FC236}">
                <a16:creationId xmlns:a16="http://schemas.microsoft.com/office/drawing/2014/main" id="{A4FE78D6-A347-4868-8A6A-4CCD59CF2271}"/>
              </a:ext>
            </a:extLst>
          </p:cNvPr>
          <p:cNvSpPr>
            <a:spLocks noGrp="1"/>
          </p:cNvSpPr>
          <p:nvPr>
            <p:ph sz="quarter" idx="11"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0" name="Symbol zastępczy zawartości 15">
            <a:extLst>
              <a:ext uri="{FF2B5EF4-FFF2-40B4-BE49-F238E27FC236}">
                <a16:creationId xmlns:a16="http://schemas.microsoft.com/office/drawing/2014/main" id="{A2F97FB4-6345-419B-A7A5-9B8E517FD086}"/>
              </a:ext>
            </a:extLst>
          </p:cNvPr>
          <p:cNvSpPr>
            <a:spLocks noGrp="1"/>
          </p:cNvSpPr>
          <p:nvPr>
            <p:ph sz="quarter" idx="10"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29237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Pusty slajd">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48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52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2" name="Prostokąt 7">
            <a:extLst>
              <a:ext uri="{FF2B5EF4-FFF2-40B4-BE49-F238E27FC236}">
                <a16:creationId xmlns:a16="http://schemas.microsoft.com/office/drawing/2014/main" id="{B1F5D2D5-75BF-41EC-9976-1FCA52130F50}"/>
              </a:ext>
            </a:extLst>
          </p:cNvPr>
          <p:cNvSpPr/>
          <p:nvPr userDrawn="1"/>
        </p:nvSpPr>
        <p:spPr>
          <a:xfrm>
            <a:off x="-925286" y="0"/>
            <a:ext cx="282011" cy="6858000"/>
          </a:xfrm>
          <a:prstGeom prst="rect">
            <a:avLst/>
          </a:prstGeom>
          <a:gradFill>
            <a:gsLst>
              <a:gs pos="0">
                <a:schemeClr val="tx1"/>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90270CD-1D03-4D16-B9A2-F25B5B601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7635" y="6212731"/>
            <a:ext cx="482308" cy="482308"/>
          </a:xfrm>
          <a:prstGeom prst="rect">
            <a:avLst/>
          </a:prstGeom>
        </p:spPr>
      </p:pic>
    </p:spTree>
    <p:extLst>
      <p:ext uri="{BB962C8B-B14F-4D97-AF65-F5344CB8AC3E}">
        <p14:creationId xmlns:p14="http://schemas.microsoft.com/office/powerpoint/2010/main" val="4277990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667004-05FC-42CE-91BB-0C26620A7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12" y="0"/>
            <a:ext cx="10551775" cy="6858000"/>
          </a:xfrm>
          <a:prstGeom prst="rect">
            <a:avLst/>
          </a:prstGeom>
        </p:spPr>
      </p:pic>
      <p:sp>
        <p:nvSpPr>
          <p:cNvPr id="2" name="Prostokąt 7">
            <a:extLst>
              <a:ext uri="{FF2B5EF4-FFF2-40B4-BE49-F238E27FC236}">
                <a16:creationId xmlns:a16="http://schemas.microsoft.com/office/drawing/2014/main" id="{B1F5D2D5-75BF-41EC-9976-1FCA52130F50}"/>
              </a:ext>
            </a:extLst>
          </p:cNvPr>
          <p:cNvSpPr/>
          <p:nvPr userDrawn="1"/>
        </p:nvSpPr>
        <p:spPr>
          <a:xfrm>
            <a:off x="-541969" y="-9290"/>
            <a:ext cx="282011" cy="6858000"/>
          </a:xfrm>
          <a:prstGeom prst="rect">
            <a:avLst/>
          </a:prstGeom>
          <a:gradFill>
            <a:gsLst>
              <a:gs pos="0">
                <a:schemeClr val="tx1"/>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990270CD-1D03-4D16-B9A2-F25B5B6016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97635" y="6212731"/>
            <a:ext cx="482308" cy="482308"/>
          </a:xfrm>
          <a:prstGeom prst="rect">
            <a:avLst/>
          </a:prstGeom>
        </p:spPr>
      </p:pic>
      <p:sp>
        <p:nvSpPr>
          <p:cNvPr id="6" name="TextBox 5">
            <a:extLst>
              <a:ext uri="{FF2B5EF4-FFF2-40B4-BE49-F238E27FC236}">
                <a16:creationId xmlns:a16="http://schemas.microsoft.com/office/drawing/2014/main" id="{9D28DC91-6CF1-468B-8749-5FE8A93B9F18}"/>
              </a:ext>
            </a:extLst>
          </p:cNvPr>
          <p:cNvSpPr txBox="1"/>
          <p:nvPr userDrawn="1"/>
        </p:nvSpPr>
        <p:spPr>
          <a:xfrm>
            <a:off x="2063262" y="2614246"/>
            <a:ext cx="184731" cy="369332"/>
          </a:xfrm>
          <a:prstGeom prst="rect">
            <a:avLst/>
          </a:prstGeom>
          <a:noFill/>
        </p:spPr>
        <p:txBody>
          <a:bodyPr wrap="none" rtlCol="0">
            <a:spAutoFit/>
          </a:bodyPr>
          <a:lstStyle/>
          <a:p>
            <a:endParaRPr lang="en-US"/>
          </a:p>
        </p:txBody>
      </p:sp>
      <p:sp>
        <p:nvSpPr>
          <p:cNvPr id="9" name="Symbol zastępczy zawartości 17">
            <a:extLst>
              <a:ext uri="{FF2B5EF4-FFF2-40B4-BE49-F238E27FC236}">
                <a16:creationId xmlns:a16="http://schemas.microsoft.com/office/drawing/2014/main" id="{66AD728A-B235-493B-9EA1-25B9B77BDB83}"/>
              </a:ext>
            </a:extLst>
          </p:cNvPr>
          <p:cNvSpPr>
            <a:spLocks noGrp="1"/>
          </p:cNvSpPr>
          <p:nvPr>
            <p:ph sz="quarter" idx="11" hasCustomPrompt="1"/>
          </p:nvPr>
        </p:nvSpPr>
        <p:spPr>
          <a:xfrm>
            <a:off x="757317" y="189782"/>
            <a:ext cx="10677365" cy="5947016"/>
          </a:xfrm>
          <a:prstGeom prst="rect">
            <a:avLst/>
          </a:prstGeom>
        </p:spPr>
        <p:txBody>
          <a:bodyPr/>
          <a:lstStyle>
            <a:lvl1pPr marL="0" indent="0" algn="ctr">
              <a:buNone/>
              <a:defRPr sz="5400">
                <a:solidFill>
                  <a:schemeClr val="accent1">
                    <a:lumMod val="20000"/>
                    <a:lumOff val="80000"/>
                  </a:schemeClr>
                </a:solidFill>
                <a:latin typeface="Grunge Handwriting" pitchFamily="2" charset="0"/>
              </a:defRPr>
            </a:lvl1pPr>
          </a:lstStyle>
          <a:p>
            <a:pPr lvl="0"/>
            <a:r>
              <a:rPr lang="pl-PL" dirty="0"/>
              <a:t>Kliknij aby edytować treść slajdu</a:t>
            </a:r>
          </a:p>
        </p:txBody>
      </p:sp>
    </p:spTree>
    <p:extLst>
      <p:ext uri="{BB962C8B-B14F-4D97-AF65-F5344CB8AC3E}">
        <p14:creationId xmlns:p14="http://schemas.microsoft.com/office/powerpoint/2010/main" val="978584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9F658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B3F29-A8E5-4D1F-8247-E269FE8B0625}"/>
              </a:ext>
            </a:extLst>
          </p:cNvPr>
          <p:cNvPicPr>
            <a:picLocks noChangeAspect="1"/>
          </p:cNvPicPr>
          <p:nvPr userDrawn="1"/>
        </p:nvPicPr>
        <p:blipFill>
          <a:blip r:embed="rId2"/>
          <a:stretch>
            <a:fillRect/>
          </a:stretch>
        </p:blipFill>
        <p:spPr>
          <a:xfrm>
            <a:off x="12354855" y="207264"/>
            <a:ext cx="10525170" cy="6858000"/>
          </a:xfrm>
          <a:prstGeom prst="rect">
            <a:avLst/>
          </a:prstGeom>
        </p:spPr>
      </p:pic>
    </p:spTree>
    <p:extLst>
      <p:ext uri="{BB962C8B-B14F-4D97-AF65-F5344CB8AC3E}">
        <p14:creationId xmlns:p14="http://schemas.microsoft.com/office/powerpoint/2010/main" val="121473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kst na do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C3F333-ABB4-41AB-88DB-727A5AEC4E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
        <p:nvSpPr>
          <p:cNvPr id="8" name="Symbol zastępczy zawartości 15">
            <a:extLst>
              <a:ext uri="{FF2B5EF4-FFF2-40B4-BE49-F238E27FC236}">
                <a16:creationId xmlns:a16="http://schemas.microsoft.com/office/drawing/2014/main" id="{2F42BB98-C45C-4F14-A2F3-80CB20737FCD}"/>
              </a:ext>
            </a:extLst>
          </p:cNvPr>
          <p:cNvSpPr>
            <a:spLocks noGrp="1"/>
          </p:cNvSpPr>
          <p:nvPr>
            <p:ph sz="quarter" idx="10" hasCustomPrompt="1"/>
          </p:nvPr>
        </p:nvSpPr>
        <p:spPr>
          <a:xfrm>
            <a:off x="754063" y="1263872"/>
            <a:ext cx="10677365" cy="1735702"/>
          </a:xfrm>
          <a:prstGeom prst="rect">
            <a:avLst/>
          </a:prstGeom>
        </p:spPr>
        <p:txBody>
          <a:bodyPr/>
          <a:lstStyle>
            <a:lvl1pPr marL="0" indent="0" algn="ctr">
              <a:buNone/>
              <a:defRPr sz="3600" baseline="0">
                <a:latin typeface="Segoe UI" panose="020B0502040204020203" pitchFamily="34" charset="0"/>
                <a:cs typeface="Segoe UI" panose="020B0502040204020203" pitchFamily="34" charset="0"/>
              </a:defRPr>
            </a:lvl1pPr>
          </a:lstStyle>
          <a:p>
            <a:pPr lvl="0"/>
            <a:r>
              <a:rPr lang="pl-PL" dirty="0"/>
              <a:t>Edytuj nagłówek slajdu</a:t>
            </a:r>
          </a:p>
        </p:txBody>
      </p:sp>
      <p:sp>
        <p:nvSpPr>
          <p:cNvPr id="9" name="Symbol zastępczy zawartości 17">
            <a:extLst>
              <a:ext uri="{FF2B5EF4-FFF2-40B4-BE49-F238E27FC236}">
                <a16:creationId xmlns:a16="http://schemas.microsoft.com/office/drawing/2014/main" id="{722B42E8-496F-468C-95EC-E98B30B14EF1}"/>
              </a:ext>
            </a:extLst>
          </p:cNvPr>
          <p:cNvSpPr>
            <a:spLocks noGrp="1"/>
          </p:cNvSpPr>
          <p:nvPr>
            <p:ph sz="quarter" idx="11" hasCustomPrompt="1"/>
          </p:nvPr>
        </p:nvSpPr>
        <p:spPr>
          <a:xfrm>
            <a:off x="754063" y="3429000"/>
            <a:ext cx="10677365" cy="2733676"/>
          </a:xfrm>
          <a:prstGeom prst="rect">
            <a:avLst/>
          </a:prstGeom>
        </p:spPr>
        <p:txBody>
          <a:bodyPr/>
          <a:lstStyle>
            <a:lvl1pPr marL="0" indent="0" algn="ctr">
              <a:buNone/>
              <a:defRPr sz="1800">
                <a:latin typeface="Gill Sans MT" panose="020B0502020104020203" pitchFamily="34" charset="0"/>
              </a:defRPr>
            </a:lvl1pPr>
          </a:lstStyle>
          <a:p>
            <a:pPr lvl="0"/>
            <a:r>
              <a:rPr lang="pl-PL" dirty="0"/>
              <a:t>Kliknij aby edytować treść slajdu</a:t>
            </a:r>
          </a:p>
        </p:txBody>
      </p:sp>
      <p:sp>
        <p:nvSpPr>
          <p:cNvPr id="10" name="Prostokąt 7">
            <a:extLst>
              <a:ext uri="{FF2B5EF4-FFF2-40B4-BE49-F238E27FC236}">
                <a16:creationId xmlns:a16="http://schemas.microsoft.com/office/drawing/2014/main" id="{B30E25D2-63CD-4AF9-8677-9AB420518A7F}"/>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04779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bg>
      <p:bgPr>
        <a:solidFill>
          <a:srgbClr val="FFFFFF"/>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9C190BC-640A-4081-AE88-346B1CD9F62F}"/>
              </a:ext>
            </a:extLst>
          </p:cNvPr>
          <p:cNvGraphicFramePr>
            <a:graphicFrameLocks noGrp="1"/>
          </p:cNvGraphicFramePr>
          <p:nvPr/>
        </p:nvGraphicFramePr>
        <p:xfrm>
          <a:off x="838201" y="1870334"/>
          <a:ext cx="8128001" cy="370840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4178225157"/>
                    </a:ext>
                  </a:extLst>
                </a:gridCol>
                <a:gridCol w="1161143">
                  <a:extLst>
                    <a:ext uri="{9D8B030D-6E8A-4147-A177-3AD203B41FA5}">
                      <a16:colId xmlns:a16="http://schemas.microsoft.com/office/drawing/2014/main" val="2248712233"/>
                    </a:ext>
                  </a:extLst>
                </a:gridCol>
                <a:gridCol w="1161143">
                  <a:extLst>
                    <a:ext uri="{9D8B030D-6E8A-4147-A177-3AD203B41FA5}">
                      <a16:colId xmlns:a16="http://schemas.microsoft.com/office/drawing/2014/main" val="1671982928"/>
                    </a:ext>
                  </a:extLst>
                </a:gridCol>
                <a:gridCol w="1161143">
                  <a:extLst>
                    <a:ext uri="{9D8B030D-6E8A-4147-A177-3AD203B41FA5}">
                      <a16:colId xmlns:a16="http://schemas.microsoft.com/office/drawing/2014/main" val="2217524928"/>
                    </a:ext>
                  </a:extLst>
                </a:gridCol>
                <a:gridCol w="1161143">
                  <a:extLst>
                    <a:ext uri="{9D8B030D-6E8A-4147-A177-3AD203B41FA5}">
                      <a16:colId xmlns:a16="http://schemas.microsoft.com/office/drawing/2014/main" val="670463521"/>
                    </a:ext>
                  </a:extLst>
                </a:gridCol>
                <a:gridCol w="1161143">
                  <a:extLst>
                    <a:ext uri="{9D8B030D-6E8A-4147-A177-3AD203B41FA5}">
                      <a16:colId xmlns:a16="http://schemas.microsoft.com/office/drawing/2014/main" val="642435224"/>
                    </a:ext>
                  </a:extLst>
                </a:gridCol>
                <a:gridCol w="1161143">
                  <a:extLst>
                    <a:ext uri="{9D8B030D-6E8A-4147-A177-3AD203B41FA5}">
                      <a16:colId xmlns:a16="http://schemas.microsoft.com/office/drawing/2014/main" val="4110740855"/>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0153475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8090313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205006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4629253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689044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526563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5951485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2822009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4379083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7015197"/>
                  </a:ext>
                </a:extLst>
              </a:tr>
            </a:tbl>
          </a:graphicData>
        </a:graphic>
      </p:graphicFrame>
    </p:spTree>
    <p:extLst>
      <p:ext uri="{BB962C8B-B14F-4D97-AF65-F5344CB8AC3E}">
        <p14:creationId xmlns:p14="http://schemas.microsoft.com/office/powerpoint/2010/main" val="68642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C48BA-BD02-46FC-8BC3-79E5E72D1406}"/>
              </a:ext>
            </a:extLst>
          </p:cNvPr>
          <p:cNvPicPr>
            <a:picLocks noChangeAspect="1"/>
          </p:cNvPicPr>
          <p:nvPr userDrawn="1"/>
        </p:nvPicPr>
        <p:blipFill>
          <a:blip r:embed="rId2"/>
          <a:stretch>
            <a:fillRect/>
          </a:stretch>
        </p:blipFill>
        <p:spPr>
          <a:xfrm>
            <a:off x="1066800" y="123825"/>
            <a:ext cx="10058400" cy="6610350"/>
          </a:xfrm>
          <a:prstGeom prst="rect">
            <a:avLst/>
          </a:prstGeom>
        </p:spPr>
      </p:pic>
    </p:spTree>
    <p:extLst>
      <p:ext uri="{BB962C8B-B14F-4D97-AF65-F5344CB8AC3E}">
        <p14:creationId xmlns:p14="http://schemas.microsoft.com/office/powerpoint/2010/main" val="1893292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D57BE-5BAF-4F8C-9161-FD9518A453A9}"/>
              </a:ext>
            </a:extLst>
          </p:cNvPr>
          <p:cNvPicPr>
            <a:picLocks noChangeAspect="1"/>
          </p:cNvPicPr>
          <p:nvPr/>
        </p:nvPicPr>
        <p:blipFill>
          <a:blip r:embed="rId2"/>
          <a:stretch>
            <a:fillRect/>
          </a:stretch>
        </p:blipFill>
        <p:spPr>
          <a:xfrm>
            <a:off x="1094831" y="2797434"/>
            <a:ext cx="3105151" cy="3848100"/>
          </a:xfrm>
          <a:prstGeom prst="rect">
            <a:avLst/>
          </a:prstGeom>
        </p:spPr>
      </p:pic>
      <p:pic>
        <p:nvPicPr>
          <p:cNvPr id="4" name="Picture 3">
            <a:extLst>
              <a:ext uri="{FF2B5EF4-FFF2-40B4-BE49-F238E27FC236}">
                <a16:creationId xmlns:a16="http://schemas.microsoft.com/office/drawing/2014/main" id="{B64BF763-101F-4E5E-B0A9-9CA216A734AF}"/>
              </a:ext>
            </a:extLst>
          </p:cNvPr>
          <p:cNvPicPr>
            <a:picLocks noChangeAspect="1"/>
          </p:cNvPicPr>
          <p:nvPr/>
        </p:nvPicPr>
        <p:blipFill>
          <a:blip r:embed="rId3"/>
          <a:stretch>
            <a:fillRect/>
          </a:stretch>
        </p:blipFill>
        <p:spPr>
          <a:xfrm>
            <a:off x="4199982" y="2797434"/>
            <a:ext cx="3105151" cy="3848100"/>
          </a:xfrm>
          <a:prstGeom prst="rect">
            <a:avLst/>
          </a:prstGeom>
        </p:spPr>
      </p:pic>
      <p:pic>
        <p:nvPicPr>
          <p:cNvPr id="5" name="Picture 4">
            <a:extLst>
              <a:ext uri="{FF2B5EF4-FFF2-40B4-BE49-F238E27FC236}">
                <a16:creationId xmlns:a16="http://schemas.microsoft.com/office/drawing/2014/main" id="{77B01B12-10FE-48FF-A9BE-E6B973066805}"/>
              </a:ext>
            </a:extLst>
          </p:cNvPr>
          <p:cNvPicPr>
            <a:picLocks noChangeAspect="1"/>
          </p:cNvPicPr>
          <p:nvPr/>
        </p:nvPicPr>
        <p:blipFill>
          <a:blip r:embed="rId4"/>
          <a:stretch>
            <a:fillRect/>
          </a:stretch>
        </p:blipFill>
        <p:spPr>
          <a:xfrm>
            <a:off x="7305131" y="2797434"/>
            <a:ext cx="3105151" cy="3848100"/>
          </a:xfrm>
          <a:prstGeom prst="rect">
            <a:avLst/>
          </a:prstGeom>
        </p:spPr>
      </p:pic>
      <p:pic>
        <p:nvPicPr>
          <p:cNvPr id="6" name="Picture 5">
            <a:extLst>
              <a:ext uri="{FF2B5EF4-FFF2-40B4-BE49-F238E27FC236}">
                <a16:creationId xmlns:a16="http://schemas.microsoft.com/office/drawing/2014/main" id="{CD73FFC8-0A07-4CD6-B7F0-5FE94703411A}"/>
              </a:ext>
            </a:extLst>
          </p:cNvPr>
          <p:cNvPicPr>
            <a:picLocks noChangeAspect="1"/>
          </p:cNvPicPr>
          <p:nvPr userDrawn="1"/>
        </p:nvPicPr>
        <p:blipFill>
          <a:blip r:embed="rId5"/>
          <a:stretch>
            <a:fillRect/>
          </a:stretch>
        </p:blipFill>
        <p:spPr>
          <a:xfrm>
            <a:off x="0" y="0"/>
            <a:ext cx="2993735" cy="3220534"/>
          </a:xfrm>
          <a:prstGeom prst="rect">
            <a:avLst/>
          </a:prstGeom>
        </p:spPr>
      </p:pic>
    </p:spTree>
    <p:extLst>
      <p:ext uri="{BB962C8B-B14F-4D97-AF65-F5344CB8AC3E}">
        <p14:creationId xmlns:p14="http://schemas.microsoft.com/office/powerpoint/2010/main" val="3615451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reść na całej stronie">
    <p:spTree>
      <p:nvGrpSpPr>
        <p:cNvPr id="1" name=""/>
        <p:cNvGrpSpPr/>
        <p:nvPr/>
      </p:nvGrpSpPr>
      <p:grpSpPr>
        <a:xfrm>
          <a:off x="0" y="0"/>
          <a:ext cx="0" cy="0"/>
          <a:chOff x="0" y="0"/>
          <a:chExt cx="0" cy="0"/>
        </a:xfrm>
      </p:grpSpPr>
      <p:sp>
        <p:nvSpPr>
          <p:cNvPr id="7" name="Prostokąt 7">
            <a:extLst>
              <a:ext uri="{FF2B5EF4-FFF2-40B4-BE49-F238E27FC236}">
                <a16:creationId xmlns:a16="http://schemas.microsoft.com/office/drawing/2014/main" id="{BBD522B6-B939-4E82-A874-CA2A45DAF779}"/>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8B8907B-0186-4E86-92D7-70DC1EB99CC7}"/>
              </a:ext>
            </a:extLst>
          </p:cNvPr>
          <p:cNvPicPr>
            <a:picLocks noChangeAspect="1"/>
          </p:cNvPicPr>
          <p:nvPr userDrawn="1"/>
        </p:nvPicPr>
        <p:blipFill>
          <a:blip r:embed="rId2"/>
          <a:stretch>
            <a:fillRect/>
          </a:stretch>
        </p:blipFill>
        <p:spPr>
          <a:xfrm>
            <a:off x="11467269" y="5993562"/>
            <a:ext cx="688129" cy="688129"/>
          </a:xfrm>
          <a:prstGeom prst="rect">
            <a:avLst/>
          </a:prstGeom>
          <a:solidFill>
            <a:schemeClr val="bg1"/>
          </a:solidFill>
        </p:spPr>
      </p:pic>
      <p:sp>
        <p:nvSpPr>
          <p:cNvPr id="11" name="Symbol zastępczy zawartości 17">
            <a:extLst>
              <a:ext uri="{FF2B5EF4-FFF2-40B4-BE49-F238E27FC236}">
                <a16:creationId xmlns:a16="http://schemas.microsoft.com/office/drawing/2014/main" id="{83BD4337-9912-46FA-B16C-DB040983FA28}"/>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2" name="Symbol zastępczy zawartości 15">
            <a:extLst>
              <a:ext uri="{FF2B5EF4-FFF2-40B4-BE49-F238E27FC236}">
                <a16:creationId xmlns:a16="http://schemas.microsoft.com/office/drawing/2014/main" id="{AFD5346D-C6BD-486B-B1C1-7B9E6BA80687}"/>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402483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reść na całej stronie">
    <p:spTree>
      <p:nvGrpSpPr>
        <p:cNvPr id="1" name=""/>
        <p:cNvGrpSpPr/>
        <p:nvPr/>
      </p:nvGrpSpPr>
      <p:grpSpPr>
        <a:xfrm>
          <a:off x="0" y="0"/>
          <a:ext cx="0" cy="0"/>
          <a:chOff x="0" y="0"/>
          <a:chExt cx="0" cy="0"/>
        </a:xfrm>
      </p:grpSpPr>
      <p:sp>
        <p:nvSpPr>
          <p:cNvPr id="7" name="Prostokąt 7">
            <a:extLst>
              <a:ext uri="{FF2B5EF4-FFF2-40B4-BE49-F238E27FC236}">
                <a16:creationId xmlns:a16="http://schemas.microsoft.com/office/drawing/2014/main" id="{BBD522B6-B939-4E82-A874-CA2A45DAF779}"/>
              </a:ext>
            </a:extLst>
          </p:cNvPr>
          <p:cNvSpPr/>
          <p:nvPr userDrawn="1"/>
        </p:nvSpPr>
        <p:spPr>
          <a:xfrm>
            <a:off x="0" y="0"/>
            <a:ext cx="282011" cy="6858000"/>
          </a:xfrm>
          <a:prstGeom prst="rect">
            <a:avLst/>
          </a:prstGeom>
          <a:gradFill>
            <a:gsLst>
              <a:gs pos="0">
                <a:schemeClr val="accent1">
                  <a:lumMod val="5000"/>
                  <a:lumOff val="95000"/>
                </a:schemeClr>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9" name="Symbol zastępczy zawartości 17">
            <a:extLst>
              <a:ext uri="{FF2B5EF4-FFF2-40B4-BE49-F238E27FC236}">
                <a16:creationId xmlns:a16="http://schemas.microsoft.com/office/drawing/2014/main" id="{A55B1DAD-9E86-46A1-8942-61A4ABEE8ACB}"/>
              </a:ext>
            </a:extLst>
          </p:cNvPr>
          <p:cNvSpPr>
            <a:spLocks noGrp="1"/>
          </p:cNvSpPr>
          <p:nvPr>
            <p:ph sz="quarter" idx="11" hasCustomPrompt="1"/>
          </p:nvPr>
        </p:nvSpPr>
        <p:spPr>
          <a:xfrm>
            <a:off x="754064" y="1518251"/>
            <a:ext cx="5099806" cy="4644426"/>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0" name="Symbol zastępczy zawartości 17">
            <a:extLst>
              <a:ext uri="{FF2B5EF4-FFF2-40B4-BE49-F238E27FC236}">
                <a16:creationId xmlns:a16="http://schemas.microsoft.com/office/drawing/2014/main" id="{96605010-7D9B-4C9B-B8FA-A1C318467275}"/>
              </a:ext>
            </a:extLst>
          </p:cNvPr>
          <p:cNvSpPr>
            <a:spLocks noGrp="1"/>
          </p:cNvSpPr>
          <p:nvPr>
            <p:ph sz="quarter" idx="12" hasCustomPrompt="1"/>
          </p:nvPr>
        </p:nvSpPr>
        <p:spPr>
          <a:xfrm>
            <a:off x="6331622" y="1518249"/>
            <a:ext cx="5099806"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1" name="Symbol zastępczy zawartości 15">
            <a:extLst>
              <a:ext uri="{FF2B5EF4-FFF2-40B4-BE49-F238E27FC236}">
                <a16:creationId xmlns:a16="http://schemas.microsoft.com/office/drawing/2014/main" id="{0C96EC86-87DC-41CD-BEE4-491253DECA95}"/>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417540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reść na całej stroni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39681-8703-47E6-98FF-EF33A83B203C}"/>
              </a:ext>
            </a:extLst>
          </p:cNvPr>
          <p:cNvPicPr>
            <a:picLocks noChangeAspect="1"/>
          </p:cNvPicPr>
          <p:nvPr userDrawn="1"/>
        </p:nvPicPr>
        <p:blipFill>
          <a:blip r:embed="rId2"/>
          <a:stretch>
            <a:fillRect/>
          </a:stretch>
        </p:blipFill>
        <p:spPr>
          <a:xfrm>
            <a:off x="11467269" y="5993562"/>
            <a:ext cx="688129" cy="688129"/>
          </a:xfrm>
          <a:prstGeom prst="rect">
            <a:avLst/>
          </a:prstGeom>
          <a:solidFill>
            <a:schemeClr val="bg1"/>
          </a:solidFill>
        </p:spPr>
      </p:pic>
      <p:sp>
        <p:nvSpPr>
          <p:cNvPr id="10" name="Symbol zastępczy zawartości 17">
            <a:extLst>
              <a:ext uri="{FF2B5EF4-FFF2-40B4-BE49-F238E27FC236}">
                <a16:creationId xmlns:a16="http://schemas.microsoft.com/office/drawing/2014/main" id="{68EFC0DE-91CA-40E7-8301-1FB2AE738585}"/>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1" name="Symbol zastępczy zawartości 15">
            <a:extLst>
              <a:ext uri="{FF2B5EF4-FFF2-40B4-BE49-F238E27FC236}">
                <a16:creationId xmlns:a16="http://schemas.microsoft.com/office/drawing/2014/main" id="{D02EE67C-8064-4296-AE62-1F051AFCFA04}"/>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952948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reść na całej stronie">
    <p:spTree>
      <p:nvGrpSpPr>
        <p:cNvPr id="1" name=""/>
        <p:cNvGrpSpPr/>
        <p:nvPr/>
      </p:nvGrpSpPr>
      <p:grpSpPr>
        <a:xfrm>
          <a:off x="0" y="0"/>
          <a:ext cx="0" cy="0"/>
          <a:chOff x="0" y="0"/>
          <a:chExt cx="0" cy="0"/>
        </a:xfrm>
      </p:grpSpPr>
      <p:sp>
        <p:nvSpPr>
          <p:cNvPr id="5" name="Symbol zastępczy zawartości 17">
            <a:extLst>
              <a:ext uri="{FF2B5EF4-FFF2-40B4-BE49-F238E27FC236}">
                <a16:creationId xmlns:a16="http://schemas.microsoft.com/office/drawing/2014/main" id="{704F6FEE-0A34-4D41-AA5C-61F4D93BE178}"/>
              </a:ext>
            </a:extLst>
          </p:cNvPr>
          <p:cNvSpPr>
            <a:spLocks noGrp="1"/>
          </p:cNvSpPr>
          <p:nvPr>
            <p:ph sz="quarter" idx="11" hasCustomPrompt="1"/>
          </p:nvPr>
        </p:nvSpPr>
        <p:spPr>
          <a:xfrm>
            <a:off x="754064" y="1518251"/>
            <a:ext cx="5099806" cy="4644426"/>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9" name="Symbol zastępczy zawartości 17">
            <a:extLst>
              <a:ext uri="{FF2B5EF4-FFF2-40B4-BE49-F238E27FC236}">
                <a16:creationId xmlns:a16="http://schemas.microsoft.com/office/drawing/2014/main" id="{088E7A60-0FDD-45C3-868B-974C779CAEC6}"/>
              </a:ext>
            </a:extLst>
          </p:cNvPr>
          <p:cNvSpPr>
            <a:spLocks noGrp="1"/>
          </p:cNvSpPr>
          <p:nvPr>
            <p:ph sz="quarter" idx="12" hasCustomPrompt="1"/>
          </p:nvPr>
        </p:nvSpPr>
        <p:spPr>
          <a:xfrm>
            <a:off x="6331622" y="1518249"/>
            <a:ext cx="5099806"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0" name="Symbol zastępczy zawartości 15">
            <a:extLst>
              <a:ext uri="{FF2B5EF4-FFF2-40B4-BE49-F238E27FC236}">
                <a16:creationId xmlns:a16="http://schemas.microsoft.com/office/drawing/2014/main" id="{EC58139F-3F7A-419D-9956-9EDE92243C1D}"/>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27310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8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reść na całej stroni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D4286-19A2-4B33-B9B3-1A5A54974EDA}"/>
              </a:ext>
            </a:extLst>
          </p:cNvPr>
          <p:cNvPicPr>
            <a:picLocks noChangeAspect="1"/>
          </p:cNvPicPr>
          <p:nvPr userDrawn="1"/>
        </p:nvPicPr>
        <p:blipFill rotWithShape="1">
          <a:blip r:embed="rId2"/>
          <a:srcRect t="7575" b="6782"/>
          <a:stretch/>
        </p:blipFill>
        <p:spPr>
          <a:xfrm>
            <a:off x="0" y="0"/>
            <a:ext cx="12289535" cy="6858000"/>
          </a:xfrm>
          <a:prstGeom prst="rect">
            <a:avLst/>
          </a:prstGeom>
        </p:spPr>
      </p:pic>
      <p:sp>
        <p:nvSpPr>
          <p:cNvPr id="4" name="Prostokąt 7">
            <a:extLst>
              <a:ext uri="{FF2B5EF4-FFF2-40B4-BE49-F238E27FC236}">
                <a16:creationId xmlns:a16="http://schemas.microsoft.com/office/drawing/2014/main" id="{EC35B2AA-C3DE-41B8-A306-7F45981DA606}"/>
              </a:ext>
            </a:extLst>
          </p:cNvPr>
          <p:cNvSpPr/>
          <p:nvPr userDrawn="1"/>
        </p:nvSpPr>
        <p:spPr>
          <a:xfrm>
            <a:off x="1596" y="0"/>
            <a:ext cx="282011" cy="6858000"/>
          </a:xfrm>
          <a:prstGeom prst="rect">
            <a:avLst/>
          </a:prstGeom>
          <a:gradFill>
            <a:gsLst>
              <a:gs pos="0">
                <a:srgbClr val="C8C4CE"/>
              </a:gs>
              <a:gs pos="74000">
                <a:srgbClr val="9F658B"/>
              </a:gs>
              <a:gs pos="83000">
                <a:srgbClr val="9F658B"/>
              </a:gs>
              <a:gs pos="100000">
                <a:srgbClr val="9F658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dirty="0">
              <a:latin typeface="Roboto" panose="02000000000000000000" pitchFamily="2" charset="0"/>
              <a:ea typeface="Roboto" panose="02000000000000000000" pitchFamily="2" charset="0"/>
              <a:cs typeface="Roboto" panose="02000000000000000000" pitchFamily="2" charset="0"/>
            </a:endParaRPr>
          </a:p>
        </p:txBody>
      </p:sp>
      <p:sp>
        <p:nvSpPr>
          <p:cNvPr id="11" name="Symbol zastępczy zawartości 17">
            <a:extLst>
              <a:ext uri="{FF2B5EF4-FFF2-40B4-BE49-F238E27FC236}">
                <a16:creationId xmlns:a16="http://schemas.microsoft.com/office/drawing/2014/main" id="{E030A45E-6A8C-45E9-8C38-A2C5B17E501B}"/>
              </a:ext>
            </a:extLst>
          </p:cNvPr>
          <p:cNvSpPr>
            <a:spLocks noGrp="1"/>
          </p:cNvSpPr>
          <p:nvPr>
            <p:ph sz="quarter" idx="12" hasCustomPrompt="1"/>
          </p:nvPr>
        </p:nvSpPr>
        <p:spPr>
          <a:xfrm>
            <a:off x="754063" y="1518249"/>
            <a:ext cx="10677365" cy="4644427"/>
          </a:xfrm>
          <a:prstGeom prst="rect">
            <a:avLst/>
          </a:prstGeom>
        </p:spPr>
        <p:txBody>
          <a:bodyPr/>
          <a:lstStyle>
            <a:lvl1pPr marL="0" indent="0">
              <a:buNone/>
              <a:defRPr sz="2400">
                <a:latin typeface="Gill Sans MT" panose="020B0502020104020203" pitchFamily="34" charset="0"/>
              </a:defRPr>
            </a:lvl1pPr>
          </a:lstStyle>
          <a:p>
            <a:pPr lvl="0"/>
            <a:r>
              <a:rPr lang="pl-PL" dirty="0"/>
              <a:t>Kliknij aby edytować treść slajdu</a:t>
            </a:r>
          </a:p>
        </p:txBody>
      </p:sp>
      <p:sp>
        <p:nvSpPr>
          <p:cNvPr id="12" name="Symbol zastępczy zawartości 15">
            <a:extLst>
              <a:ext uri="{FF2B5EF4-FFF2-40B4-BE49-F238E27FC236}">
                <a16:creationId xmlns:a16="http://schemas.microsoft.com/office/drawing/2014/main" id="{66B64C88-73A7-49BF-9F84-F29F11C9F7F0}"/>
              </a:ext>
            </a:extLst>
          </p:cNvPr>
          <p:cNvSpPr>
            <a:spLocks noGrp="1"/>
          </p:cNvSpPr>
          <p:nvPr>
            <p:ph sz="quarter" idx="14" hasCustomPrompt="1"/>
          </p:nvPr>
        </p:nvSpPr>
        <p:spPr>
          <a:xfrm>
            <a:off x="754063" y="695324"/>
            <a:ext cx="10677365" cy="520326"/>
          </a:xfrm>
          <a:prstGeom prst="rect">
            <a:avLst/>
          </a:prstGeom>
        </p:spPr>
        <p:txBody>
          <a:bodyPr/>
          <a:lstStyle>
            <a:lvl1pPr marL="0" indent="0">
              <a:buNone/>
              <a:defRPr sz="4000" baseline="0">
                <a:latin typeface="Segoe UI" panose="020B0502040204020203" pitchFamily="34" charset="0"/>
                <a:cs typeface="Segoe UI" panose="020B0502040204020203" pitchFamily="34" charset="0"/>
              </a:defRPr>
            </a:lvl1pPr>
          </a:lstStyle>
          <a:p>
            <a:pPr lvl="0"/>
            <a:r>
              <a:rPr lang="pl-PL" dirty="0"/>
              <a:t>Edytuj nagłówek slajdu</a:t>
            </a:r>
          </a:p>
        </p:txBody>
      </p:sp>
    </p:spTree>
    <p:extLst>
      <p:ext uri="{BB962C8B-B14F-4D97-AF65-F5344CB8AC3E}">
        <p14:creationId xmlns:p14="http://schemas.microsoft.com/office/powerpoint/2010/main" val="1242310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ECF30-8171-498C-B724-AD0CB0BE3C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4321" y="6233050"/>
            <a:ext cx="457200" cy="457200"/>
          </a:xfrm>
          <a:prstGeom prst="rect">
            <a:avLst/>
          </a:prstGeom>
        </p:spPr>
      </p:pic>
    </p:spTree>
    <p:extLst>
      <p:ext uri="{BB962C8B-B14F-4D97-AF65-F5344CB8AC3E}">
        <p14:creationId xmlns:p14="http://schemas.microsoft.com/office/powerpoint/2010/main" val="1709194988"/>
      </p:ext>
    </p:extLst>
  </p:cSld>
  <p:clrMap bg1="lt1" tx1="dk1" bg2="lt2" tx2="dk2" accent1="accent1" accent2="accent2" accent3="accent3" accent4="accent4" accent5="accent5" accent6="accent6" hlink="hlink" folHlink="folHlink"/>
  <p:sldLayoutIdLst>
    <p:sldLayoutId id="2147483965" r:id="rId1"/>
    <p:sldLayoutId id="2147484003" r:id="rId2"/>
    <p:sldLayoutId id="2147483968" r:id="rId3"/>
    <p:sldLayoutId id="2147483978" r:id="rId4"/>
    <p:sldLayoutId id="2147483966" r:id="rId5"/>
    <p:sldLayoutId id="2147483958" r:id="rId6"/>
    <p:sldLayoutId id="2147483962" r:id="rId7"/>
    <p:sldLayoutId id="2147483951" r:id="rId8"/>
    <p:sldLayoutId id="2147483974" r:id="rId9"/>
    <p:sldLayoutId id="2147483967" r:id="rId10"/>
    <p:sldLayoutId id="2147483944" r:id="rId11"/>
    <p:sldLayoutId id="2147483963" r:id="rId12"/>
    <p:sldLayoutId id="2147483959" r:id="rId13"/>
    <p:sldLayoutId id="2147483952" r:id="rId14"/>
    <p:sldLayoutId id="2147483971" r:id="rId15"/>
    <p:sldLayoutId id="2147483953"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849429"/>
      </p:ext>
    </p:extLst>
  </p:cSld>
  <p:clrMap bg1="lt1" tx1="dk1" bg2="lt2" tx2="dk2" accent1="accent1" accent2="accent2" accent3="accent3" accent4="accent4" accent5="accent5" accent6="accent6" hlink="hlink" folHlink="folHlink"/>
  <p:sldLayoutIdLst>
    <p:sldLayoutId id="2147483984" r:id="rId1"/>
    <p:sldLayoutId id="2147484002" r:id="rId2"/>
    <p:sldLayoutId id="2147483989" r:id="rId3"/>
    <p:sldLayoutId id="2147483992" r:id="rId4"/>
    <p:sldLayoutId id="2147483986" r:id="rId5"/>
    <p:sldLayoutId id="2147483991" r:id="rId6"/>
    <p:sldLayoutId id="2147483993" r:id="rId7"/>
    <p:sldLayoutId id="2147483987"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hyperlink" Target="http://mbebenita.github.io/WasmExplorer/"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ebassembly.studio/" TargetMode="External"/><Relationship Id="rId4" Type="http://schemas.openxmlformats.org/officeDocument/2006/relationships/hyperlink" Target="https://wasdk.github.io/WasmFiddl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Application_protocol" TargetMode="External"/><Relationship Id="rId3" Type="http://schemas.openxmlformats.org/officeDocument/2006/relationships/image" Target="../media/image15.jpeg"/><Relationship Id="rId7" Type="http://schemas.openxmlformats.org/officeDocument/2006/relationships/hyperlink" Target="https://en.wikipedia.org/wiki/Internet"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en.wikipedia.org/wiki/Hypertext_Markup_Language" TargetMode="External"/><Relationship Id="rId5" Type="http://schemas.openxmlformats.org/officeDocument/2006/relationships/hyperlink" Target="https://en.wikipedia.org/wiki/World_Wide_Web" TargetMode="External"/><Relationship Id="rId4" Type="http://schemas.openxmlformats.org/officeDocument/2006/relationships/hyperlink" Target="https://en.wikipedia.org/wiki/Content_format" TargetMode="External"/><Relationship Id="rId9" Type="http://schemas.openxmlformats.org/officeDocument/2006/relationships/hyperlink" Target="https://en.wikipedia.org/wiki/Hypermedi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65.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64.png"/><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hyperlink" Target="https://www.youtube.com/watch?v=Kf1gILChfks"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hyperlink" Target="https://bellard.org/jslinux/vm.html?url=https://bellard.org/jslinux/win2k.cfg&amp;mem=192&amp;graphic=1&amp;w=1024&amp;h=768" TargetMode="External"/><Relationship Id="rId13" Type="http://schemas.openxmlformats.org/officeDocument/2006/relationships/image" Target="../media/image74.png"/><Relationship Id="rId3" Type="http://schemas.openxmlformats.org/officeDocument/2006/relationships/hyperlink" Target="https://www.figma.com/" TargetMode="External"/><Relationship Id="rId7" Type="http://schemas.openxmlformats.org/officeDocument/2006/relationships/hyperlink" Target="https://s3.amazonaws.com/mozilla-games/ZenGarden/EpicZenGarden.html?fbclid=IwAR0_uAensGfTj1Mzp4wXgVoxZjquxRo_uu2YD8yDuleTpPohaXyilDd82X8" TargetMode="External"/><Relationship Id="rId12" Type="http://schemas.openxmlformats.org/officeDocument/2006/relationships/hyperlink" Target="http://www.continuation-labs.com/projects/d3wasm/?fbclid=IwAR2V9OqEDgu3bu-vMNlxcZCUOm0HQAlv6ys-jcZGSMQY56saD8FYrHdVx_s"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7.jpeg"/><Relationship Id="rId11" Type="http://schemas.openxmlformats.org/officeDocument/2006/relationships/hyperlink" Target="https://raytracer-mono-aot.platform.uno/" TargetMode="External"/><Relationship Id="rId5" Type="http://schemas.openxmlformats.org/officeDocument/2006/relationships/image" Target="../media/image70.png"/><Relationship Id="rId10" Type="http://schemas.openxmlformats.org/officeDocument/2006/relationships/hyperlink" Target="http://sqliteefcore-wasm.platform.uno/" TargetMode="External"/><Relationship Id="rId4" Type="http://schemas.openxmlformats.org/officeDocument/2006/relationships/hyperlink" Target="https://www.youtube.com/watch?v=Kf1gILChfks" TargetMode="External"/><Relationship Id="rId9" Type="http://schemas.openxmlformats.org/officeDocument/2006/relationships/hyperlink" Target="https://aesalazar.github.io/AsteroidsWasm/" TargetMode="External"/><Relationship Id="rId1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jlamch.net/" TargetMode="External"/><Relationship Id="rId7" Type="http://schemas.microsoft.com/office/2007/relationships/hdphoto" Target="../media/hdphoto6.wdp"/><Relationship Id="rId12"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2.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98.png"/></Relationships>
</file>

<file path=ppt/slides/_rels/slide66.xml.rels><?xml version="1.0" encoding="UTF-8" standalone="yes"?>
<Relationships xmlns="http://schemas.openxmlformats.org/package/2006/relationships"><Relationship Id="rId8" Type="http://schemas.openxmlformats.org/officeDocument/2006/relationships/hyperlink" Target="https://github.com/migueldeicaza/mono-wasm" TargetMode="External"/><Relationship Id="rId13" Type="http://schemas.openxmlformats.org/officeDocument/2006/relationships/hyperlink" Target="https://dotnetrocks.com/?show=1539" TargetMode="External"/><Relationship Id="rId18" Type="http://schemas.openxmlformats.org/officeDocument/2006/relationships/hyperlink" Target="https://github.com/migueldeicaza/mono-wasm?WT.mc_id=-blog-scottha" TargetMode="External"/><Relationship Id="rId3" Type="http://schemas.openxmlformats.org/officeDocument/2006/relationships/hyperlink" Target="https://www.youtube.com/watch?v=HktWin_LPf4&amp;feature=youtu.be" TargetMode="External"/><Relationship Id="rId21" Type="http://schemas.openxmlformats.org/officeDocument/2006/relationships/hyperlink" Target="https://s3.amazonaws.com/mozilla-games/ZenGarden/EpicZenGarden.html" TargetMode="External"/><Relationship Id="rId7" Type="http://schemas.openxmlformats.org/officeDocument/2006/relationships/hyperlink" Target="https://github.com/mbasso/awesome-wasm" TargetMode="External"/><Relationship Id="rId12" Type="http://schemas.openxmlformats.org/officeDocument/2006/relationships/hyperlink" Target="https://www.mergeconflict.fm/89" TargetMode="External"/><Relationship Id="rId17" Type="http://schemas.openxmlformats.org/officeDocument/2006/relationships/hyperlink" Target="https://hacks.mozilla.org/2018/04/sneak-peek-at-webassembly-studio/" TargetMode="External"/><Relationship Id="rId2" Type="http://schemas.openxmlformats.org/officeDocument/2006/relationships/notesSlide" Target="../notesSlides/notesSlide41.xml"/><Relationship Id="rId16" Type="http://schemas.openxmlformats.org/officeDocument/2006/relationships/hyperlink" Target="https://www.hanselman.com/blog/NETAndWebAssemblyIsThisTheFutureOfTheFrontend.aspx" TargetMode="External"/><Relationship Id="rId20" Type="http://schemas.openxmlformats.org/officeDocument/2006/relationships/hyperlink" Target="https://blog.logrocket.com/working-with-the-blazor-javascript-interop-3c2a8d0eb56c" TargetMode="External"/><Relationship Id="rId1" Type="http://schemas.openxmlformats.org/officeDocument/2006/relationships/slideLayout" Target="../slideLayouts/slideLayout5.xml"/><Relationship Id="rId6" Type="http://schemas.openxmlformats.org/officeDocument/2006/relationships/hyperlink" Target="https://www.youtube.com/watch?v=kS29TT4wk44&amp;feature=youtu.be" TargetMode="External"/><Relationship Id="rId11" Type="http://schemas.openxmlformats.org/officeDocument/2006/relationships/hyperlink" Target="https://github.com/DenisKolodin/yew" TargetMode="External"/><Relationship Id="rId5" Type="http://schemas.openxmlformats.org/officeDocument/2006/relationships/hyperlink" Target="https://www.youtube.com/watch?v=BnYq7JapeDA" TargetMode="External"/><Relationship Id="rId15" Type="http://schemas.openxmlformats.org/officeDocument/2006/relationships/hyperlink" Target="https://dotnetrocks.com/?show=1537" TargetMode="External"/><Relationship Id="rId10" Type="http://schemas.openxmlformats.org/officeDocument/2006/relationships/hyperlink" Target="https://medium.com/@mumarov/how-to-get-started-with-kotlin-native-and-web-assembly-baa2813f0d9" TargetMode="External"/><Relationship Id="rId19" Type="http://schemas.openxmlformats.org/officeDocument/2006/relationships/hyperlink" Target="https://blog.scottlogic.com/ceberhardt/" TargetMode="External"/><Relationship Id="rId4" Type="http://schemas.openxmlformats.org/officeDocument/2006/relationships/hyperlink" Target="https://www.youtube.com/watch?v=pBYqen3B2gc" TargetMode="External"/><Relationship Id="rId9" Type="http://schemas.openxmlformats.org/officeDocument/2006/relationships/hyperlink" Target="https://superkotlin.com/kotlin-and-webassembly/" TargetMode="External"/><Relationship Id="rId14" Type="http://schemas.openxmlformats.org/officeDocument/2006/relationships/hyperlink" Target="https://dotnetrocks.com/?show=154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697E0D-69E2-47CD-BD46-8CA136DD9831}"/>
              </a:ext>
            </a:extLst>
          </p:cNvPr>
          <p:cNvSpPr>
            <a:spLocks noGrp="1"/>
          </p:cNvSpPr>
          <p:nvPr>
            <p:ph sz="quarter" idx="10"/>
          </p:nvPr>
        </p:nvSpPr>
        <p:spPr>
          <a:prstGeom prst="rect">
            <a:avLst/>
          </a:prstGeom>
        </p:spPr>
        <p:txBody>
          <a:bodyPr/>
          <a:lstStyle/>
          <a:p>
            <a:pPr algn="ctr"/>
            <a:endParaRPr lang="en-US" sz="5400" dirty="0"/>
          </a:p>
          <a:p>
            <a:r>
              <a:rPr lang="en-US" sz="5400" dirty="0" err="1"/>
              <a:t>WebAssembly</a:t>
            </a:r>
            <a:r>
              <a:rPr lang="en-US" sz="5400" dirty="0"/>
              <a:t> </a:t>
            </a:r>
            <a:br>
              <a:rPr lang="en-US" sz="5400" dirty="0"/>
            </a:br>
            <a:r>
              <a:rPr lang="en-US" sz="5400" dirty="0"/>
              <a:t>the end of JavaScript?</a:t>
            </a:r>
          </a:p>
        </p:txBody>
      </p:sp>
      <p:sp>
        <p:nvSpPr>
          <p:cNvPr id="5" name="Content Placeholder 4">
            <a:extLst>
              <a:ext uri="{FF2B5EF4-FFF2-40B4-BE49-F238E27FC236}">
                <a16:creationId xmlns:a16="http://schemas.microsoft.com/office/drawing/2014/main" id="{84ED29A6-23B2-4AEF-9A41-BC8005F19FD3}"/>
              </a:ext>
            </a:extLst>
          </p:cNvPr>
          <p:cNvSpPr>
            <a:spLocks noGrp="1"/>
          </p:cNvSpPr>
          <p:nvPr>
            <p:ph sz="quarter" idx="11"/>
          </p:nvPr>
        </p:nvSpPr>
        <p:spPr>
          <a:xfrm>
            <a:off x="754063" y="3429000"/>
            <a:ext cx="10677365" cy="2733676"/>
          </a:xfrm>
          <a:prstGeom prst="rect">
            <a:avLst/>
          </a:prstGeom>
        </p:spPr>
        <p:txBody>
          <a:bodyPr/>
          <a:lstStyle/>
          <a:p>
            <a:endParaRPr lang="en-US" sz="2800" dirty="0"/>
          </a:p>
          <a:p>
            <a:endParaRPr lang="en-US" sz="2800" dirty="0"/>
          </a:p>
          <a:p>
            <a:endParaRPr lang="en-US" sz="2800" dirty="0"/>
          </a:p>
          <a:p>
            <a:pPr algn="r"/>
            <a:endParaRPr lang="en-US" sz="3200" dirty="0"/>
          </a:p>
          <a:p>
            <a:pPr algn="r"/>
            <a:r>
              <a:rPr lang="en-US" sz="3200" dirty="0"/>
              <a:t>Joanna Lamch              </a:t>
            </a:r>
          </a:p>
        </p:txBody>
      </p:sp>
      <p:sp>
        <p:nvSpPr>
          <p:cNvPr id="2" name="TextBox 1">
            <a:extLst>
              <a:ext uri="{FF2B5EF4-FFF2-40B4-BE49-F238E27FC236}">
                <a16:creationId xmlns:a16="http://schemas.microsoft.com/office/drawing/2014/main" id="{8643F7F3-5C8A-4CF2-B1C4-B2BF8B682D21}"/>
              </a:ext>
            </a:extLst>
          </p:cNvPr>
          <p:cNvSpPr txBox="1"/>
          <p:nvPr/>
        </p:nvSpPr>
        <p:spPr>
          <a:xfrm>
            <a:off x="401298" y="6341421"/>
            <a:ext cx="704039" cy="369332"/>
          </a:xfrm>
          <a:prstGeom prst="rect">
            <a:avLst/>
          </a:prstGeom>
          <a:noFill/>
        </p:spPr>
        <p:txBody>
          <a:bodyPr wrap="none" rtlCol="0">
            <a:spAutoFit/>
          </a:bodyPr>
          <a:lstStyle/>
          <a:p>
            <a:r>
              <a:rPr lang="en-US" dirty="0"/>
              <a:t>2019</a:t>
            </a:r>
          </a:p>
        </p:txBody>
      </p:sp>
      <p:pic>
        <p:nvPicPr>
          <p:cNvPr id="6" name="Picture 5">
            <a:extLst>
              <a:ext uri="{FF2B5EF4-FFF2-40B4-BE49-F238E27FC236}">
                <a16:creationId xmlns:a16="http://schemas.microsoft.com/office/drawing/2014/main" id="{FBC693AD-2489-4D80-9E29-D6ABB136CEDC}"/>
              </a:ext>
            </a:extLst>
          </p:cNvPr>
          <p:cNvPicPr>
            <a:picLocks noChangeAspect="1"/>
          </p:cNvPicPr>
          <p:nvPr/>
        </p:nvPicPr>
        <p:blipFill>
          <a:blip r:embed="rId3"/>
          <a:stretch>
            <a:fillRect/>
          </a:stretch>
        </p:blipFill>
        <p:spPr>
          <a:xfrm>
            <a:off x="284615" y="4282836"/>
            <a:ext cx="4273317" cy="2622583"/>
          </a:xfrm>
          <a:prstGeom prst="rect">
            <a:avLst/>
          </a:prstGeom>
        </p:spPr>
      </p:pic>
      <p:pic>
        <p:nvPicPr>
          <p:cNvPr id="7" name="Picture 6">
            <a:extLst>
              <a:ext uri="{FF2B5EF4-FFF2-40B4-BE49-F238E27FC236}">
                <a16:creationId xmlns:a16="http://schemas.microsoft.com/office/drawing/2014/main" id="{D0B6B11C-66A9-41B4-829D-518B373E9335}"/>
              </a:ext>
            </a:extLst>
          </p:cNvPr>
          <p:cNvPicPr>
            <a:picLocks noChangeAspect="1"/>
          </p:cNvPicPr>
          <p:nvPr/>
        </p:nvPicPr>
        <p:blipFill>
          <a:blip r:embed="rId4"/>
          <a:stretch>
            <a:fillRect/>
          </a:stretch>
        </p:blipFill>
        <p:spPr>
          <a:xfrm>
            <a:off x="9917723" y="485216"/>
            <a:ext cx="1520214" cy="3053646"/>
          </a:xfrm>
          <a:prstGeom prst="rect">
            <a:avLst/>
          </a:prstGeom>
        </p:spPr>
      </p:pic>
    </p:spTree>
    <p:extLst>
      <p:ext uri="{BB962C8B-B14F-4D97-AF65-F5344CB8AC3E}">
        <p14:creationId xmlns:p14="http://schemas.microsoft.com/office/powerpoint/2010/main" val="179989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JLamch\AppData\Local\Packages\Microsoft.Office.OneNote_8wekyb3d8bbwe\TempState\msohtmlclip\clip_image001.png">
            <a:extLst>
              <a:ext uri="{FF2B5EF4-FFF2-40B4-BE49-F238E27FC236}">
                <a16:creationId xmlns:a16="http://schemas.microsoft.com/office/drawing/2014/main" id="{50AAFD4F-BBB3-4842-98B5-5E267A166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2" y="1359025"/>
            <a:ext cx="4695922" cy="479426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AEB49BF-06B3-47B1-BB6B-A3B0C525BA18}"/>
              </a:ext>
            </a:extLst>
          </p:cNvPr>
          <p:cNvSpPr>
            <a:spLocks noGrp="1"/>
          </p:cNvSpPr>
          <p:nvPr>
            <p:ph sz="quarter" idx="14"/>
          </p:nvPr>
        </p:nvSpPr>
        <p:spPr>
          <a:prstGeom prst="rect">
            <a:avLst/>
          </a:prstGeom>
        </p:spPr>
        <p:txBody>
          <a:bodyPr/>
          <a:lstStyle/>
          <a:p>
            <a:r>
              <a:rPr lang="en-US" dirty="0"/>
              <a:t>Browser performance wars (2008+)</a:t>
            </a:r>
          </a:p>
        </p:txBody>
      </p:sp>
    </p:spTree>
    <p:extLst>
      <p:ext uri="{BB962C8B-B14F-4D97-AF65-F5344CB8AC3E}">
        <p14:creationId xmlns:p14="http://schemas.microsoft.com/office/powerpoint/2010/main" val="1906151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Lamch\AppData\Local\Packages\Microsoft.Office.OneNote_8wekyb3d8bbwe\TempState\msohtmlclip\clip_image001.png">
            <a:extLst>
              <a:ext uri="{FF2B5EF4-FFF2-40B4-BE49-F238E27FC236}">
                <a16:creationId xmlns:a16="http://schemas.microsoft.com/office/drawing/2014/main" id="{5067E913-2DEF-4D4F-A6AC-D74322E0C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2" y="1359025"/>
            <a:ext cx="4695922" cy="479426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AEB49BF-06B3-47B1-BB6B-A3B0C525BA18}"/>
              </a:ext>
            </a:extLst>
          </p:cNvPr>
          <p:cNvSpPr>
            <a:spLocks noGrp="1"/>
          </p:cNvSpPr>
          <p:nvPr>
            <p:ph sz="quarter" idx="14"/>
          </p:nvPr>
        </p:nvSpPr>
        <p:spPr>
          <a:prstGeom prst="rect">
            <a:avLst/>
          </a:prstGeom>
        </p:spPr>
        <p:txBody>
          <a:bodyPr/>
          <a:lstStyle/>
          <a:p>
            <a:r>
              <a:rPr lang="en-US" dirty="0"/>
              <a:t>Browser performance wars (2008+)</a:t>
            </a:r>
          </a:p>
        </p:txBody>
      </p:sp>
      <p:pic>
        <p:nvPicPr>
          <p:cNvPr id="5" name="Picture 4">
            <a:extLst>
              <a:ext uri="{FF2B5EF4-FFF2-40B4-BE49-F238E27FC236}">
                <a16:creationId xmlns:a16="http://schemas.microsoft.com/office/drawing/2014/main" id="{F20567DA-CC56-4E58-AFD1-ADD080CE9EC2}"/>
              </a:ext>
            </a:extLst>
          </p:cNvPr>
          <p:cNvPicPr>
            <a:picLocks noChangeAspect="1"/>
          </p:cNvPicPr>
          <p:nvPr/>
        </p:nvPicPr>
        <p:blipFill rotWithShape="1">
          <a:blip r:embed="rId4"/>
          <a:srcRect l="2362" t="26757" r="75912" b="31394"/>
          <a:stretch/>
        </p:blipFill>
        <p:spPr>
          <a:xfrm>
            <a:off x="7705345" y="1812756"/>
            <a:ext cx="2318371" cy="2511994"/>
          </a:xfrm>
          <a:prstGeom prst="rect">
            <a:avLst/>
          </a:prstGeom>
        </p:spPr>
      </p:pic>
      <p:pic>
        <p:nvPicPr>
          <p:cNvPr id="3076" name="Picture 4" descr="Image result for mozilla">
            <a:extLst>
              <a:ext uri="{FF2B5EF4-FFF2-40B4-BE49-F238E27FC236}">
                <a16:creationId xmlns:a16="http://schemas.microsoft.com/office/drawing/2014/main" id="{AA7A8DDE-EFD9-4416-8BF8-907E1AA81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4756" y="4860088"/>
            <a:ext cx="401955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24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EB49BF-06B3-47B1-BB6B-A3B0C525BA18}"/>
              </a:ext>
            </a:extLst>
          </p:cNvPr>
          <p:cNvSpPr>
            <a:spLocks noGrp="1"/>
          </p:cNvSpPr>
          <p:nvPr>
            <p:ph sz="quarter" idx="14"/>
          </p:nvPr>
        </p:nvSpPr>
        <p:spPr>
          <a:prstGeom prst="rect">
            <a:avLst/>
          </a:prstGeom>
        </p:spPr>
        <p:txBody>
          <a:bodyPr/>
          <a:lstStyle/>
          <a:p>
            <a:r>
              <a:rPr lang="en-US" dirty="0"/>
              <a:t>Browser performance wars (2008+)</a:t>
            </a:r>
          </a:p>
        </p:txBody>
      </p:sp>
      <p:pic>
        <p:nvPicPr>
          <p:cNvPr id="6" name="Content Placeholder 5">
            <a:extLst>
              <a:ext uri="{FF2B5EF4-FFF2-40B4-BE49-F238E27FC236}">
                <a16:creationId xmlns:a16="http://schemas.microsoft.com/office/drawing/2014/main" id="{3FEA33B7-4F32-4031-93DA-8FFF244FC21E}"/>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754063" y="2486819"/>
            <a:ext cx="10677525" cy="1884362"/>
          </a:xfrm>
          <a:prstGeom prst="rect">
            <a:avLst/>
          </a:prstGeom>
        </p:spPr>
      </p:pic>
      <p:sp>
        <p:nvSpPr>
          <p:cNvPr id="2" name="Rectangle 1">
            <a:extLst>
              <a:ext uri="{FF2B5EF4-FFF2-40B4-BE49-F238E27FC236}">
                <a16:creationId xmlns:a16="http://schemas.microsoft.com/office/drawing/2014/main" id="{D8BCF652-01E0-458E-A813-EAD7D208BC6B}"/>
              </a:ext>
            </a:extLst>
          </p:cNvPr>
          <p:cNvSpPr/>
          <p:nvPr/>
        </p:nvSpPr>
        <p:spPr>
          <a:xfrm>
            <a:off x="754064" y="6193315"/>
            <a:ext cx="10677364" cy="307777"/>
          </a:xfrm>
          <a:prstGeom prst="rect">
            <a:avLst/>
          </a:prstGeom>
        </p:spPr>
        <p:txBody>
          <a:bodyPr wrap="square">
            <a:spAutoFit/>
          </a:bodyPr>
          <a:lstStyle/>
          <a:p>
            <a:r>
              <a:rPr lang="en-US" sz="1400" dirty="0"/>
              <a:t>https://blog.mozilla.org/luke/2014/01/14/asm-js-aot-compilation-and-startup-performance/</a:t>
            </a:r>
          </a:p>
        </p:txBody>
      </p:sp>
      <p:sp>
        <p:nvSpPr>
          <p:cNvPr id="11" name="Arrow: Curved Up 10">
            <a:extLst>
              <a:ext uri="{FF2B5EF4-FFF2-40B4-BE49-F238E27FC236}">
                <a16:creationId xmlns:a16="http://schemas.microsoft.com/office/drawing/2014/main" id="{91B65982-B4E3-468C-8ACB-CCE87F9820F6}"/>
              </a:ext>
            </a:extLst>
          </p:cNvPr>
          <p:cNvSpPr/>
          <p:nvPr/>
        </p:nvSpPr>
        <p:spPr>
          <a:xfrm>
            <a:off x="2991394" y="4463141"/>
            <a:ext cx="6165669" cy="9013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C48A032C-9CBD-4F84-9693-A1C50CBD9873}"/>
              </a:ext>
            </a:extLst>
          </p:cNvPr>
          <p:cNvSpPr txBox="1"/>
          <p:nvPr/>
        </p:nvSpPr>
        <p:spPr>
          <a:xfrm>
            <a:off x="5373483" y="4966453"/>
            <a:ext cx="1175322" cy="461665"/>
          </a:xfrm>
          <a:prstGeom prst="rect">
            <a:avLst/>
          </a:prstGeom>
          <a:noFill/>
        </p:spPr>
        <p:txBody>
          <a:bodyPr wrap="none" rtlCol="0">
            <a:spAutoFit/>
          </a:bodyPr>
          <a:lstStyle/>
          <a:p>
            <a:r>
              <a:rPr lang="en-US" sz="2400" b="1" dirty="0">
                <a:latin typeface="Segoe UI" panose="020B0502040204020203" pitchFamily="34" charset="0"/>
                <a:cs typeface="Segoe UI" panose="020B0502040204020203" pitchFamily="34" charset="0"/>
              </a:rPr>
              <a:t>ASM.js</a:t>
            </a:r>
          </a:p>
        </p:txBody>
      </p:sp>
      <p:sp>
        <p:nvSpPr>
          <p:cNvPr id="7" name="TextBox 6">
            <a:extLst>
              <a:ext uri="{FF2B5EF4-FFF2-40B4-BE49-F238E27FC236}">
                <a16:creationId xmlns:a16="http://schemas.microsoft.com/office/drawing/2014/main" id="{25B68960-437E-4B11-8561-55E8698B21AC}"/>
              </a:ext>
            </a:extLst>
          </p:cNvPr>
          <p:cNvSpPr txBox="1"/>
          <p:nvPr/>
        </p:nvSpPr>
        <p:spPr>
          <a:xfrm>
            <a:off x="4498179" y="6863886"/>
            <a:ext cx="1462965" cy="338554"/>
          </a:xfrm>
          <a:prstGeom prst="rect">
            <a:avLst/>
          </a:prstGeom>
          <a:noFill/>
        </p:spPr>
        <p:txBody>
          <a:bodyPr wrap="none" rtlCol="0">
            <a:spAutoFit/>
          </a:bodyPr>
          <a:lstStyle/>
          <a:p>
            <a:r>
              <a:rPr lang="en-US" sz="1600" dirty="0" err="1">
                <a:latin typeface="Segoe UI" panose="020B0502040204020203" pitchFamily="34" charset="0"/>
                <a:cs typeface="Segoe UI" panose="020B0502040204020203" pitchFamily="34" charset="0"/>
              </a:rPr>
              <a:t>OdinMonkey</a:t>
            </a:r>
            <a:r>
              <a:rPr lang="pl-PL" sz="1600" dirty="0">
                <a:latin typeface="Segoe UI" panose="020B0502040204020203" pitchFamily="34" charset="0"/>
                <a:cs typeface="Segoe UI" panose="020B0502040204020203" pitchFamily="34" charset="0"/>
              </a:rPr>
              <a:t>  </a:t>
            </a:r>
            <a:endParaRPr lang="en-US" sz="2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026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EB49BF-06B3-47B1-BB6B-A3B0C525BA18}"/>
              </a:ext>
            </a:extLst>
          </p:cNvPr>
          <p:cNvSpPr>
            <a:spLocks noGrp="1"/>
          </p:cNvSpPr>
          <p:nvPr>
            <p:ph sz="quarter" idx="14"/>
          </p:nvPr>
        </p:nvSpPr>
        <p:spPr>
          <a:prstGeom prst="rect">
            <a:avLst/>
          </a:prstGeom>
        </p:spPr>
        <p:txBody>
          <a:bodyPr/>
          <a:lstStyle/>
          <a:p>
            <a:r>
              <a:rPr lang="en-US" dirty="0"/>
              <a:t>Browser performance wars (2008+)</a:t>
            </a:r>
          </a:p>
        </p:txBody>
      </p:sp>
      <p:pic>
        <p:nvPicPr>
          <p:cNvPr id="5" name="Content Placeholder 4">
            <a:extLst>
              <a:ext uri="{FF2B5EF4-FFF2-40B4-BE49-F238E27FC236}">
                <a16:creationId xmlns:a16="http://schemas.microsoft.com/office/drawing/2014/main" id="{16596E59-DB3E-4399-9647-842BCE146C53}"/>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844595" y="2643187"/>
            <a:ext cx="8496300" cy="1571625"/>
          </a:xfrm>
          <a:prstGeom prst="rect">
            <a:avLst/>
          </a:prstGeom>
        </p:spPr>
      </p:pic>
      <p:sp>
        <p:nvSpPr>
          <p:cNvPr id="2" name="TextBox 1">
            <a:extLst>
              <a:ext uri="{FF2B5EF4-FFF2-40B4-BE49-F238E27FC236}">
                <a16:creationId xmlns:a16="http://schemas.microsoft.com/office/drawing/2014/main" id="{16FB1FD6-A539-4A34-A4C0-FC3144545F1B}"/>
              </a:ext>
            </a:extLst>
          </p:cNvPr>
          <p:cNvSpPr txBox="1"/>
          <p:nvPr/>
        </p:nvSpPr>
        <p:spPr>
          <a:xfrm>
            <a:off x="9212826" y="3637936"/>
            <a:ext cx="1235423" cy="923330"/>
          </a:xfrm>
          <a:prstGeom prst="rect">
            <a:avLst/>
          </a:prstGeom>
          <a:solidFill>
            <a:schemeClr val="bg1"/>
          </a:solidFill>
        </p:spPr>
        <p:txBody>
          <a:bodyPr wrap="square" rtlCol="0">
            <a:spAutoFit/>
          </a:bodyPr>
          <a:lstStyle/>
          <a:p>
            <a:r>
              <a:rPr lang="en-US" dirty="0"/>
              <a:t>Garbage collection</a:t>
            </a:r>
          </a:p>
          <a:p>
            <a:endParaRPr lang="en-US" dirty="0"/>
          </a:p>
        </p:txBody>
      </p:sp>
      <p:sp>
        <p:nvSpPr>
          <p:cNvPr id="6" name="TextBox 5">
            <a:extLst>
              <a:ext uri="{FF2B5EF4-FFF2-40B4-BE49-F238E27FC236}">
                <a16:creationId xmlns:a16="http://schemas.microsoft.com/office/drawing/2014/main" id="{70BA4AF1-AA71-48D9-99C9-B3052AD74B93}"/>
              </a:ext>
            </a:extLst>
          </p:cNvPr>
          <p:cNvSpPr txBox="1"/>
          <p:nvPr/>
        </p:nvSpPr>
        <p:spPr>
          <a:xfrm>
            <a:off x="1851105" y="2659626"/>
            <a:ext cx="1056990" cy="369332"/>
          </a:xfrm>
          <a:prstGeom prst="rect">
            <a:avLst/>
          </a:prstGeom>
          <a:solidFill>
            <a:schemeClr val="bg1"/>
          </a:solidFill>
        </p:spPr>
        <p:txBody>
          <a:bodyPr wrap="square" rtlCol="0">
            <a:spAutoFit/>
          </a:bodyPr>
          <a:lstStyle/>
          <a:p>
            <a:r>
              <a:rPr lang="en-US" dirty="0"/>
              <a:t>Parse</a:t>
            </a:r>
          </a:p>
        </p:txBody>
      </p:sp>
      <p:sp>
        <p:nvSpPr>
          <p:cNvPr id="7" name="TextBox 6">
            <a:extLst>
              <a:ext uri="{FF2B5EF4-FFF2-40B4-BE49-F238E27FC236}">
                <a16:creationId xmlns:a16="http://schemas.microsoft.com/office/drawing/2014/main" id="{F79257D7-3613-4390-B11C-A4ABA843076D}"/>
              </a:ext>
            </a:extLst>
          </p:cNvPr>
          <p:cNvSpPr txBox="1"/>
          <p:nvPr/>
        </p:nvSpPr>
        <p:spPr>
          <a:xfrm>
            <a:off x="3429510" y="2659626"/>
            <a:ext cx="2413843" cy="369332"/>
          </a:xfrm>
          <a:prstGeom prst="rect">
            <a:avLst/>
          </a:prstGeom>
          <a:solidFill>
            <a:schemeClr val="bg1"/>
          </a:solidFill>
        </p:spPr>
        <p:txBody>
          <a:bodyPr wrap="square" rtlCol="0">
            <a:spAutoFit/>
          </a:bodyPr>
          <a:lstStyle/>
          <a:p>
            <a:r>
              <a:rPr lang="en-US" dirty="0"/>
              <a:t>Compile and organize</a:t>
            </a:r>
          </a:p>
        </p:txBody>
      </p:sp>
      <p:sp>
        <p:nvSpPr>
          <p:cNvPr id="8" name="TextBox 7">
            <a:extLst>
              <a:ext uri="{FF2B5EF4-FFF2-40B4-BE49-F238E27FC236}">
                <a16:creationId xmlns:a16="http://schemas.microsoft.com/office/drawing/2014/main" id="{ED1EBF6D-33C1-40D6-8724-ACA91A879BC0}"/>
              </a:ext>
            </a:extLst>
          </p:cNvPr>
          <p:cNvSpPr txBox="1"/>
          <p:nvPr/>
        </p:nvSpPr>
        <p:spPr>
          <a:xfrm>
            <a:off x="5166839" y="3731344"/>
            <a:ext cx="1750141" cy="369332"/>
          </a:xfrm>
          <a:prstGeom prst="rect">
            <a:avLst/>
          </a:prstGeom>
          <a:solidFill>
            <a:schemeClr val="bg1"/>
          </a:solidFill>
        </p:spPr>
        <p:txBody>
          <a:bodyPr wrap="square" rtlCol="0">
            <a:spAutoFit/>
          </a:bodyPr>
          <a:lstStyle/>
          <a:p>
            <a:r>
              <a:rPr lang="en-US" dirty="0"/>
              <a:t>Re-organize</a:t>
            </a:r>
          </a:p>
        </p:txBody>
      </p:sp>
      <p:sp>
        <p:nvSpPr>
          <p:cNvPr id="9" name="TextBox 8">
            <a:extLst>
              <a:ext uri="{FF2B5EF4-FFF2-40B4-BE49-F238E27FC236}">
                <a16:creationId xmlns:a16="http://schemas.microsoft.com/office/drawing/2014/main" id="{A6366F08-B816-4235-A54E-082F8B17A5F4}"/>
              </a:ext>
            </a:extLst>
          </p:cNvPr>
          <p:cNvSpPr txBox="1"/>
          <p:nvPr/>
        </p:nvSpPr>
        <p:spPr>
          <a:xfrm>
            <a:off x="7428268" y="2659626"/>
            <a:ext cx="1750141" cy="369332"/>
          </a:xfrm>
          <a:prstGeom prst="rect">
            <a:avLst/>
          </a:prstGeom>
          <a:solidFill>
            <a:schemeClr val="bg1"/>
          </a:solidFill>
        </p:spPr>
        <p:txBody>
          <a:bodyPr wrap="square" rtlCol="0">
            <a:spAutoFit/>
          </a:bodyPr>
          <a:lstStyle/>
          <a:p>
            <a:r>
              <a:rPr lang="en-US" dirty="0"/>
              <a:t>Run / Execute</a:t>
            </a:r>
          </a:p>
        </p:txBody>
      </p:sp>
    </p:spTree>
    <p:extLst>
      <p:ext uri="{BB962C8B-B14F-4D97-AF65-F5344CB8AC3E}">
        <p14:creationId xmlns:p14="http://schemas.microsoft.com/office/powerpoint/2010/main" val="223067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86612D-C06A-49F8-8999-966D73111BDC}"/>
              </a:ext>
            </a:extLst>
          </p:cNvPr>
          <p:cNvSpPr>
            <a:spLocks noGrp="1"/>
          </p:cNvSpPr>
          <p:nvPr>
            <p:ph sz="quarter" idx="12"/>
          </p:nvPr>
        </p:nvSpPr>
        <p:spPr>
          <a:prstGeom prst="rect">
            <a:avLst/>
          </a:prstGeom>
        </p:spPr>
        <p:txBody>
          <a:bodyPr/>
          <a:lstStyle/>
          <a:p>
            <a:pPr marL="457189" lvl="1" indent="0">
              <a:buNone/>
            </a:pPr>
            <a:endParaRPr lang="en-US" sz="2800" dirty="0"/>
          </a:p>
          <a:p>
            <a:pPr marL="457189" lvl="1" indent="0">
              <a:buNone/>
            </a:pPr>
            <a:r>
              <a:rPr lang="en-US" sz="2800" dirty="0"/>
              <a:t>Different way the same language</a:t>
            </a:r>
          </a:p>
          <a:p>
            <a:pPr marL="457189" lvl="1" indent="0">
              <a:buNone/>
            </a:pPr>
            <a:endParaRPr lang="en-US" dirty="0"/>
          </a:p>
          <a:p>
            <a:pPr marL="457189" lvl="1" indent="0">
              <a:buNone/>
            </a:pPr>
            <a:r>
              <a:rPr lang="en-US" sz="2800" dirty="0"/>
              <a:t>there is a LOT of JavaScript</a:t>
            </a:r>
          </a:p>
        </p:txBody>
      </p:sp>
      <p:sp>
        <p:nvSpPr>
          <p:cNvPr id="2" name="Content Placeholder 1">
            <a:extLst>
              <a:ext uri="{FF2B5EF4-FFF2-40B4-BE49-F238E27FC236}">
                <a16:creationId xmlns:a16="http://schemas.microsoft.com/office/drawing/2014/main" id="{2CC5CAAD-02C0-40CA-800E-1A2093A091B7}"/>
              </a:ext>
            </a:extLst>
          </p:cNvPr>
          <p:cNvSpPr>
            <a:spLocks noGrp="1"/>
          </p:cNvSpPr>
          <p:nvPr>
            <p:ph sz="quarter" idx="14"/>
          </p:nvPr>
        </p:nvSpPr>
        <p:spPr/>
        <p:txBody>
          <a:bodyPr/>
          <a:lstStyle/>
          <a:p>
            <a:r>
              <a:rPr lang="en-US" dirty="0"/>
              <a:t>Todays JavaScript</a:t>
            </a:r>
          </a:p>
        </p:txBody>
      </p:sp>
      <p:pic>
        <p:nvPicPr>
          <p:cNvPr id="7" name="Picture 6">
            <a:extLst>
              <a:ext uri="{FF2B5EF4-FFF2-40B4-BE49-F238E27FC236}">
                <a16:creationId xmlns:a16="http://schemas.microsoft.com/office/drawing/2014/main" id="{8F337AEC-B10C-4DD0-A55F-D27792B65752}"/>
              </a:ext>
            </a:extLst>
          </p:cNvPr>
          <p:cNvPicPr>
            <a:picLocks noChangeAspect="1"/>
          </p:cNvPicPr>
          <p:nvPr/>
        </p:nvPicPr>
        <p:blipFill>
          <a:blip r:embed="rId3"/>
          <a:stretch>
            <a:fillRect/>
          </a:stretch>
        </p:blipFill>
        <p:spPr>
          <a:xfrm>
            <a:off x="10225548" y="550549"/>
            <a:ext cx="1224462" cy="1392196"/>
          </a:xfrm>
          <a:prstGeom prst="rect">
            <a:avLst/>
          </a:prstGeom>
        </p:spPr>
      </p:pic>
      <p:pic>
        <p:nvPicPr>
          <p:cNvPr id="1026" name="Picture 2" descr="Image result for cockroach icon gif">
            <a:extLst>
              <a:ext uri="{FF2B5EF4-FFF2-40B4-BE49-F238E27FC236}">
                <a16:creationId xmlns:a16="http://schemas.microsoft.com/office/drawing/2014/main" id="{E77675DD-CCB3-423F-89F7-0B40EE58E9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18326" y="3330680"/>
            <a:ext cx="655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3F6BC60C-A5B4-42FD-86FD-F8D5C5359DF9}"/>
              </a:ext>
            </a:extLst>
          </p:cNvPr>
          <p:cNvSpPr txBox="1">
            <a:spLocks/>
          </p:cNvSpPr>
          <p:nvPr/>
        </p:nvSpPr>
        <p:spPr>
          <a:xfrm>
            <a:off x="753317" y="3608614"/>
            <a:ext cx="10829083" cy="14473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t>JavaScript is </a:t>
            </a:r>
          </a:p>
          <a:p>
            <a:pPr lvl="1"/>
            <a:r>
              <a:rPr lang="en-US" sz="2400" dirty="0"/>
              <a:t>the language of the Web</a:t>
            </a:r>
          </a:p>
          <a:p>
            <a:pPr lvl="1"/>
            <a:endParaRPr lang="en-US" sz="2400" dirty="0"/>
          </a:p>
          <a:p>
            <a:pPr lvl="1"/>
            <a:r>
              <a:rPr lang="en-US" sz="2400" dirty="0"/>
              <a:t>But it’s not very good </a:t>
            </a:r>
          </a:p>
          <a:p>
            <a:pPr lvl="1"/>
            <a:r>
              <a:rPr lang="en-US" sz="2400" dirty="0"/>
              <a:t>Assembly Language</a:t>
            </a:r>
            <a:br>
              <a:rPr lang="en-US" sz="2400" dirty="0"/>
            </a:br>
            <a:r>
              <a:rPr lang="en-US" dirty="0"/>
              <a:t>(still human readable simple language)</a:t>
            </a:r>
            <a:endParaRPr lang="en-US" sz="2400" dirty="0"/>
          </a:p>
          <a:p>
            <a:pPr lvl="1"/>
            <a:endParaRPr lang="en-US" sz="2400" dirty="0"/>
          </a:p>
          <a:p>
            <a:pPr algn="ctr"/>
            <a:endParaRPr lang="en-US" sz="2400" dirty="0"/>
          </a:p>
        </p:txBody>
      </p:sp>
    </p:spTree>
    <p:extLst>
      <p:ext uri="{BB962C8B-B14F-4D97-AF65-F5344CB8AC3E}">
        <p14:creationId xmlns:p14="http://schemas.microsoft.com/office/powerpoint/2010/main" val="25459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oBDgYIMWfgHgvE47BQPjR64pD1fyMGesLX6jCIWjSFmx4MerJ0k6-a5SCSjtzVQiIDVaM3EmgCwIca8eqCmAMEnQt9O6-fs6urys7WNHUAvbYkL1XGNwFSb2HgGIevmEAK7_FLCrZBnR8_IdQ5OISBqYHRimnLrfaGgyqQQaZGxpXrrUIVQK-36xFtmwuAKxYOX8b_NYYcJEX8FoMBn5SS_dOnFiPxyRVl7R204l-FCEVENpfzz3-1BYunAHVR4encxRE6XH3LwZEpaeiSlM-Lqnm5Vg0kxpmvAu0xARK_W7rmig0yukafKJiPUPoI5H0uB_d4-Sew8NU2iCx50UGN2ciixjkDyjW5NxlFy4D4vRrpfWyJJycaatrkERuAkTyWxoUOCgdY7WKjfBdYu6v9KQkYedPQvm3f5IpX0GyK9lZ2dxmqnpz6ODNVabpJo7KcHhwgZFf81beqP_2OKysjTnPhPAMgKuHxh3vXvvmMcARxN-6i93pPj2JpFGx8UxsJo_TzahL5ImCKVHQ_8JmZ3-VCDOx8udxISaavfcip-WJIT-8QTqi68GQT8iBB32BMMOp0a_oHcaY9olZ5UMQqrgvszFu0WZ0-QoLZ9DzJQUA3fXNo129qHC4L0anbi5mS-O1edTlH6i9jFHBFHFBVkx7DX20ZG1=w750-h389-no">
            <a:extLst>
              <a:ext uri="{FF2B5EF4-FFF2-40B4-BE49-F238E27FC236}">
                <a16:creationId xmlns:a16="http://schemas.microsoft.com/office/drawing/2014/main" id="{E4E879A2-3B50-422B-8DA5-03026140D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036" y="2487561"/>
            <a:ext cx="6759644" cy="3506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DD0D810-B944-426C-9BE1-4E5F1D9B3B95}"/>
              </a:ext>
            </a:extLst>
          </p:cNvPr>
          <p:cNvSpPr>
            <a:spLocks noGrp="1"/>
          </p:cNvSpPr>
          <p:nvPr>
            <p:ph sz="quarter" idx="14"/>
          </p:nvPr>
        </p:nvSpPr>
        <p:spPr/>
        <p:txBody>
          <a:bodyPr/>
          <a:lstStyle/>
          <a:p>
            <a:r>
              <a:rPr lang="en-US" dirty="0"/>
              <a:t>Todays JavaScript</a:t>
            </a:r>
          </a:p>
          <a:p>
            <a:endParaRPr lang="en-US" dirty="0"/>
          </a:p>
        </p:txBody>
      </p:sp>
      <p:pic>
        <p:nvPicPr>
          <p:cNvPr id="7" name="Picture 6">
            <a:extLst>
              <a:ext uri="{FF2B5EF4-FFF2-40B4-BE49-F238E27FC236}">
                <a16:creationId xmlns:a16="http://schemas.microsoft.com/office/drawing/2014/main" id="{62124932-3920-4566-906E-A891575A1CE3}"/>
              </a:ext>
            </a:extLst>
          </p:cNvPr>
          <p:cNvPicPr>
            <a:picLocks noChangeAspect="1"/>
          </p:cNvPicPr>
          <p:nvPr/>
        </p:nvPicPr>
        <p:blipFill>
          <a:blip r:embed="rId4"/>
          <a:stretch>
            <a:fillRect/>
          </a:stretch>
        </p:blipFill>
        <p:spPr>
          <a:xfrm>
            <a:off x="10225548" y="550549"/>
            <a:ext cx="1224462" cy="1392196"/>
          </a:xfrm>
          <a:prstGeom prst="rect">
            <a:avLst/>
          </a:prstGeom>
        </p:spPr>
      </p:pic>
      <p:pic>
        <p:nvPicPr>
          <p:cNvPr id="1026" name="Picture 2" descr="Image result for cockroach icon gif">
            <a:extLst>
              <a:ext uri="{FF2B5EF4-FFF2-40B4-BE49-F238E27FC236}">
                <a16:creationId xmlns:a16="http://schemas.microsoft.com/office/drawing/2014/main" id="{3428AE37-E4BB-4CEE-879F-5BF5D3155B0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46676" y="1919689"/>
            <a:ext cx="4572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18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30834E5D-9294-4045-9EED-6C19A2597B79}"/>
              </a:ext>
            </a:extLst>
          </p:cNvPr>
          <p:cNvSpPr/>
          <p:nvPr/>
        </p:nvSpPr>
        <p:spPr>
          <a:xfrm>
            <a:off x="6010005" y="2285620"/>
            <a:ext cx="292234" cy="24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
        <p:nvSpPr>
          <p:cNvPr id="9" name="Content Placeholder 8">
            <a:extLst>
              <a:ext uri="{FF2B5EF4-FFF2-40B4-BE49-F238E27FC236}">
                <a16:creationId xmlns:a16="http://schemas.microsoft.com/office/drawing/2014/main" id="{94FEAD59-5505-47F5-81B8-B08E30F8EF2C}"/>
              </a:ext>
            </a:extLst>
          </p:cNvPr>
          <p:cNvSpPr>
            <a:spLocks noGrp="1"/>
          </p:cNvSpPr>
          <p:nvPr>
            <p:ph sz="quarter" idx="14"/>
          </p:nvPr>
        </p:nvSpPr>
        <p:spPr/>
        <p:txBody>
          <a:bodyPr/>
          <a:lstStyle/>
          <a:p>
            <a:r>
              <a:rPr lang="en-US" dirty="0"/>
              <a:t>WebAssembly What? Why?</a:t>
            </a:r>
          </a:p>
          <a:p>
            <a:endParaRPr lang="en-US" dirty="0"/>
          </a:p>
        </p:txBody>
      </p:sp>
      <p:sp>
        <p:nvSpPr>
          <p:cNvPr id="10" name="Content Placeholder 2">
            <a:extLst>
              <a:ext uri="{FF2B5EF4-FFF2-40B4-BE49-F238E27FC236}">
                <a16:creationId xmlns:a16="http://schemas.microsoft.com/office/drawing/2014/main" id="{AA089E4F-E3FF-4DC8-A0C6-0C820ABAFD5C}"/>
              </a:ext>
            </a:extLst>
          </p:cNvPr>
          <p:cNvSpPr txBox="1">
            <a:spLocks/>
          </p:cNvSpPr>
          <p:nvPr/>
        </p:nvSpPr>
        <p:spPr>
          <a:xfrm>
            <a:off x="754063" y="1825064"/>
            <a:ext cx="10677365" cy="14130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low-level </a:t>
            </a:r>
            <a:r>
              <a:rPr lang="en-US" sz="2000" b="1" dirty="0"/>
              <a:t>binary</a:t>
            </a:r>
            <a:r>
              <a:rPr lang="en-US" sz="2000" dirty="0"/>
              <a:t> format </a:t>
            </a:r>
            <a:r>
              <a:rPr lang="en-US" sz="2000" b="1" dirty="0"/>
              <a:t>for the web </a:t>
            </a:r>
            <a:r>
              <a:rPr lang="en-US" sz="2000" dirty="0"/>
              <a:t>(WASM)</a:t>
            </a:r>
          </a:p>
          <a:p>
            <a:r>
              <a:rPr lang="en-US" sz="2000" b="1" dirty="0"/>
              <a:t>It’s a bytecode for web </a:t>
            </a:r>
            <a:r>
              <a:rPr lang="pl-PL" sz="2000" b="1" dirty="0"/>
              <a:t>/ </a:t>
            </a:r>
            <a:r>
              <a:rPr lang="en-US" sz="2000" b="1" dirty="0"/>
              <a:t>compilation target</a:t>
            </a:r>
            <a:r>
              <a:rPr lang="pl-PL" sz="2000" b="1" dirty="0"/>
              <a:t> </a:t>
            </a:r>
            <a:r>
              <a:rPr lang="en-US" sz="2000" b="1" dirty="0"/>
              <a:t>=&gt; maximized performance</a:t>
            </a:r>
            <a:endParaRPr lang="en-US" sz="2000" dirty="0"/>
          </a:p>
        </p:txBody>
      </p:sp>
      <p:pic>
        <p:nvPicPr>
          <p:cNvPr id="11" name="Picture 4" descr="Image result for webassembly">
            <a:extLst>
              <a:ext uri="{FF2B5EF4-FFF2-40B4-BE49-F238E27FC236}">
                <a16:creationId xmlns:a16="http://schemas.microsoft.com/office/drawing/2014/main" id="{E7E039CC-BD6F-4AF3-8E52-0B9F402DB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679" y="1784042"/>
            <a:ext cx="1244294" cy="124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37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F42466-D925-4CC7-AFC5-01E39AFBEC07}"/>
              </a:ext>
            </a:extLst>
          </p:cNvPr>
          <p:cNvPicPr>
            <a:picLocks noChangeAspect="1"/>
          </p:cNvPicPr>
          <p:nvPr/>
        </p:nvPicPr>
        <p:blipFill>
          <a:blip r:embed="rId2"/>
          <a:stretch>
            <a:fillRect/>
          </a:stretch>
        </p:blipFill>
        <p:spPr>
          <a:xfrm>
            <a:off x="8976850" y="2508237"/>
            <a:ext cx="3123909" cy="2445447"/>
          </a:xfrm>
          <a:prstGeom prst="rect">
            <a:avLst/>
          </a:prstGeom>
        </p:spPr>
      </p:pic>
      <p:sp>
        <p:nvSpPr>
          <p:cNvPr id="2" name="Content Placeholder 1">
            <a:extLst>
              <a:ext uri="{FF2B5EF4-FFF2-40B4-BE49-F238E27FC236}">
                <a16:creationId xmlns:a16="http://schemas.microsoft.com/office/drawing/2014/main" id="{C7F6CA14-AA5D-4531-91A7-BAFA98D1DB14}"/>
              </a:ext>
            </a:extLst>
          </p:cNvPr>
          <p:cNvSpPr>
            <a:spLocks noGrp="1"/>
          </p:cNvSpPr>
          <p:nvPr>
            <p:ph sz="quarter" idx="12"/>
          </p:nvPr>
        </p:nvSpPr>
        <p:spPr/>
        <p:txBody>
          <a:bodyPr/>
          <a:lstStyle/>
          <a:p>
            <a:r>
              <a:rPr lang="en-US" dirty="0"/>
              <a:t>Let’s revisit how we humans, communicate with machines</a:t>
            </a:r>
          </a:p>
        </p:txBody>
      </p:sp>
      <p:sp>
        <p:nvSpPr>
          <p:cNvPr id="3" name="Content Placeholder 2">
            <a:extLst>
              <a:ext uri="{FF2B5EF4-FFF2-40B4-BE49-F238E27FC236}">
                <a16:creationId xmlns:a16="http://schemas.microsoft.com/office/drawing/2014/main" id="{B6477FA1-1934-4740-8A96-C0F26B8C0F77}"/>
              </a:ext>
            </a:extLst>
          </p:cNvPr>
          <p:cNvSpPr>
            <a:spLocks noGrp="1"/>
          </p:cNvSpPr>
          <p:nvPr>
            <p:ph sz="quarter" idx="14"/>
          </p:nvPr>
        </p:nvSpPr>
        <p:spPr/>
        <p:txBody>
          <a:bodyPr/>
          <a:lstStyle/>
          <a:p>
            <a:r>
              <a:rPr lang="pl-PL" dirty="0" err="1"/>
              <a:t>Wait</a:t>
            </a:r>
            <a:r>
              <a:rPr lang="pl-PL" dirty="0"/>
              <a:t>… </a:t>
            </a:r>
            <a:r>
              <a:rPr lang="pl-PL" dirty="0" err="1"/>
              <a:t>What</a:t>
            </a:r>
            <a:r>
              <a:rPr lang="pl-PL" dirty="0"/>
              <a:t>?</a:t>
            </a:r>
            <a:endParaRPr lang="en-US" dirty="0"/>
          </a:p>
        </p:txBody>
      </p:sp>
    </p:spTree>
    <p:extLst>
      <p:ext uri="{BB962C8B-B14F-4D97-AF65-F5344CB8AC3E}">
        <p14:creationId xmlns:p14="http://schemas.microsoft.com/office/powerpoint/2010/main" val="258339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DDA26577-ED28-463F-A01D-1442727E3309}"/>
              </a:ext>
            </a:extLst>
          </p:cNvPr>
          <p:cNvSpPr/>
          <p:nvPr/>
        </p:nvSpPr>
        <p:spPr>
          <a:xfrm>
            <a:off x="6744929" y="3136490"/>
            <a:ext cx="2458065"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a:solidFill>
                  <a:schemeClr val="tx1"/>
                </a:solidFill>
              </a:rPr>
              <a:t>01110001010101</a:t>
            </a:r>
            <a:endParaRPr lang="en-US" dirty="0">
              <a:solidFill>
                <a:schemeClr val="tx1"/>
              </a:solidFill>
            </a:endParaRPr>
          </a:p>
        </p:txBody>
      </p:sp>
      <p:pic>
        <p:nvPicPr>
          <p:cNvPr id="13" name="Picture 12">
            <a:extLst>
              <a:ext uri="{FF2B5EF4-FFF2-40B4-BE49-F238E27FC236}">
                <a16:creationId xmlns:a16="http://schemas.microsoft.com/office/drawing/2014/main" id="{F3F42466-D925-4CC7-AFC5-01E39AFBEC07}"/>
              </a:ext>
            </a:extLst>
          </p:cNvPr>
          <p:cNvPicPr>
            <a:picLocks noChangeAspect="1"/>
          </p:cNvPicPr>
          <p:nvPr/>
        </p:nvPicPr>
        <p:blipFill>
          <a:blip r:embed="rId2"/>
          <a:stretch>
            <a:fillRect/>
          </a:stretch>
        </p:blipFill>
        <p:spPr>
          <a:xfrm>
            <a:off x="8976850" y="2508237"/>
            <a:ext cx="3123909" cy="2445447"/>
          </a:xfrm>
          <a:prstGeom prst="rect">
            <a:avLst/>
          </a:prstGeom>
        </p:spPr>
      </p:pic>
      <p:sp>
        <p:nvSpPr>
          <p:cNvPr id="6" name="Thought Bubble: Cloud 5">
            <a:extLst>
              <a:ext uri="{FF2B5EF4-FFF2-40B4-BE49-F238E27FC236}">
                <a16:creationId xmlns:a16="http://schemas.microsoft.com/office/drawing/2014/main" id="{08147EC0-9AC8-454B-B0B7-8BA464FCDBFB}"/>
              </a:ext>
            </a:extLst>
          </p:cNvPr>
          <p:cNvSpPr/>
          <p:nvPr/>
        </p:nvSpPr>
        <p:spPr>
          <a:xfrm>
            <a:off x="8883079" y="442451"/>
            <a:ext cx="2876303" cy="1927123"/>
          </a:xfrm>
          <a:prstGeom prst="cloudCallout">
            <a:avLst>
              <a:gd name="adj1" fmla="val 31810"/>
              <a:gd name="adj2" fmla="val 80357"/>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b="1" dirty="0">
                <a:solidFill>
                  <a:schemeClr val="tx1"/>
                </a:solidFill>
              </a:rPr>
              <a:t>000100111011 </a:t>
            </a:r>
          </a:p>
          <a:p>
            <a:pPr algn="ctr"/>
            <a:r>
              <a:rPr lang="pl-PL" b="1" dirty="0">
                <a:solidFill>
                  <a:schemeClr val="tx1"/>
                </a:solidFill>
              </a:rPr>
              <a:t>1101001010 01</a:t>
            </a:r>
            <a:endParaRPr lang="en-US" b="1" dirty="0">
              <a:solidFill>
                <a:schemeClr val="tx1"/>
              </a:solidFill>
            </a:endParaRPr>
          </a:p>
        </p:txBody>
      </p:sp>
      <p:sp>
        <p:nvSpPr>
          <p:cNvPr id="3" name="Content Placeholder 2">
            <a:extLst>
              <a:ext uri="{FF2B5EF4-FFF2-40B4-BE49-F238E27FC236}">
                <a16:creationId xmlns:a16="http://schemas.microsoft.com/office/drawing/2014/main" id="{A567D6E3-C803-49D5-915B-1088AC350E2C}"/>
              </a:ext>
            </a:extLst>
          </p:cNvPr>
          <p:cNvSpPr>
            <a:spLocks noGrp="1"/>
          </p:cNvSpPr>
          <p:nvPr>
            <p:ph sz="quarter" idx="12"/>
          </p:nvPr>
        </p:nvSpPr>
        <p:spPr/>
        <p:txBody>
          <a:bodyPr/>
          <a:lstStyle/>
          <a:p>
            <a:r>
              <a:rPr lang="en-US" dirty="0"/>
              <a:t>Let’s revisit how we humans, communicate with machines</a:t>
            </a:r>
          </a:p>
        </p:txBody>
      </p:sp>
      <p:sp>
        <p:nvSpPr>
          <p:cNvPr id="4" name="Content Placeholder 3">
            <a:extLst>
              <a:ext uri="{FF2B5EF4-FFF2-40B4-BE49-F238E27FC236}">
                <a16:creationId xmlns:a16="http://schemas.microsoft.com/office/drawing/2014/main" id="{310E1228-15D7-439B-ADDB-B71A56CF1CD3}"/>
              </a:ext>
            </a:extLst>
          </p:cNvPr>
          <p:cNvSpPr>
            <a:spLocks noGrp="1"/>
          </p:cNvSpPr>
          <p:nvPr>
            <p:ph sz="quarter" idx="14"/>
          </p:nvPr>
        </p:nvSpPr>
        <p:spPr/>
        <p:txBody>
          <a:bodyPr/>
          <a:lstStyle/>
          <a:p>
            <a:r>
              <a:rPr lang="pl-PL" dirty="0" err="1"/>
              <a:t>Wait</a:t>
            </a:r>
            <a:r>
              <a:rPr lang="pl-PL" dirty="0"/>
              <a:t>… </a:t>
            </a:r>
            <a:r>
              <a:rPr lang="pl-PL" dirty="0" err="1"/>
              <a:t>What</a:t>
            </a:r>
            <a:r>
              <a:rPr lang="pl-PL" dirty="0"/>
              <a:t>?</a:t>
            </a:r>
            <a:endParaRPr lang="en-US" dirty="0"/>
          </a:p>
        </p:txBody>
      </p:sp>
    </p:spTree>
    <p:extLst>
      <p:ext uri="{BB962C8B-B14F-4D97-AF65-F5344CB8AC3E}">
        <p14:creationId xmlns:p14="http://schemas.microsoft.com/office/powerpoint/2010/main" val="313463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DDA26577-ED28-463F-A01D-1442727E3309}"/>
              </a:ext>
            </a:extLst>
          </p:cNvPr>
          <p:cNvSpPr/>
          <p:nvPr/>
        </p:nvSpPr>
        <p:spPr>
          <a:xfrm>
            <a:off x="6744929" y="3136490"/>
            <a:ext cx="2458065"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a:solidFill>
                  <a:schemeClr val="tx1"/>
                </a:solidFill>
              </a:rPr>
              <a:t>01110001010101</a:t>
            </a:r>
            <a:endParaRPr lang="en-US" dirty="0">
              <a:solidFill>
                <a:schemeClr val="tx1"/>
              </a:solidFill>
            </a:endParaRPr>
          </a:p>
        </p:txBody>
      </p:sp>
      <p:sp>
        <p:nvSpPr>
          <p:cNvPr id="9" name="Thought Bubble: Cloud 8">
            <a:extLst>
              <a:ext uri="{FF2B5EF4-FFF2-40B4-BE49-F238E27FC236}">
                <a16:creationId xmlns:a16="http://schemas.microsoft.com/office/drawing/2014/main" id="{99363712-C3A7-4B09-8990-A0977A743277}"/>
              </a:ext>
            </a:extLst>
          </p:cNvPr>
          <p:cNvSpPr/>
          <p:nvPr/>
        </p:nvSpPr>
        <p:spPr>
          <a:xfrm>
            <a:off x="4817806" y="283944"/>
            <a:ext cx="2762865" cy="1851120"/>
          </a:xfrm>
          <a:prstGeom prst="cloudCallout">
            <a:avLst>
              <a:gd name="adj1" fmla="val -43986"/>
              <a:gd name="adj2" fmla="val 12878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solidFill>
                  <a:schemeClr val="tx1"/>
                </a:solidFill>
              </a:rPr>
              <a:t>push</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err="1">
                <a:solidFill>
                  <a:schemeClr val="tx1"/>
                </a:solidFill>
              </a:rPr>
              <a:t>mov</a:t>
            </a:r>
            <a:r>
              <a:rPr lang="pl-PL" dirty="0">
                <a:solidFill>
                  <a:schemeClr val="tx1"/>
                </a:solidFill>
              </a:rPr>
              <a:t> 90, </a:t>
            </a:r>
            <a:r>
              <a:rPr lang="pl-PL" dirty="0" err="1">
                <a:solidFill>
                  <a:schemeClr val="tx1"/>
                </a:solidFill>
              </a:rPr>
              <a:t>ecx</a:t>
            </a:r>
            <a:endParaRPr lang="pl-PL" dirty="0">
              <a:solidFill>
                <a:schemeClr val="tx1"/>
              </a:solidFill>
            </a:endParaRPr>
          </a:p>
          <a:p>
            <a:pPr algn="ctr"/>
            <a:r>
              <a:rPr lang="pl-PL" dirty="0" err="1">
                <a:solidFill>
                  <a:schemeClr val="tx1"/>
                </a:solidFill>
              </a:rPr>
              <a:t>xor</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rax</a:t>
            </a:r>
            <a:endParaRPr lang="pl-PL" dirty="0">
              <a:solidFill>
                <a:schemeClr val="tx1"/>
              </a:solidFill>
            </a:endParaRPr>
          </a:p>
          <a:p>
            <a:pPr algn="ctr"/>
            <a:r>
              <a:rPr lang="pl-PL" dirty="0" err="1">
                <a:solidFill>
                  <a:schemeClr val="tx1"/>
                </a:solidFill>
              </a:rPr>
              <a:t>add</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a:solidFill>
                  <a:schemeClr val="tx1"/>
                </a:solidFill>
              </a:rPr>
              <a:t>pop </a:t>
            </a:r>
            <a:r>
              <a:rPr lang="pl-PL" dirty="0" err="1">
                <a:solidFill>
                  <a:schemeClr val="tx1"/>
                </a:solidFill>
              </a:rPr>
              <a:t>rbx</a:t>
            </a:r>
            <a:endParaRPr lang="en-US" dirty="0">
              <a:solidFill>
                <a:schemeClr val="tx1"/>
              </a:solidFill>
            </a:endParaRPr>
          </a:p>
        </p:txBody>
      </p:sp>
      <p:sp>
        <p:nvSpPr>
          <p:cNvPr id="11" name="TextBox 10">
            <a:extLst>
              <a:ext uri="{FF2B5EF4-FFF2-40B4-BE49-F238E27FC236}">
                <a16:creationId xmlns:a16="http://schemas.microsoft.com/office/drawing/2014/main" id="{715C8102-8714-461C-B8DE-371379EFBCC4}"/>
              </a:ext>
            </a:extLst>
          </p:cNvPr>
          <p:cNvSpPr txBox="1"/>
          <p:nvPr/>
        </p:nvSpPr>
        <p:spPr>
          <a:xfrm>
            <a:off x="4502846" y="4070555"/>
            <a:ext cx="1641988" cy="461665"/>
          </a:xfrm>
          <a:prstGeom prst="rect">
            <a:avLst/>
          </a:prstGeom>
          <a:noFill/>
        </p:spPr>
        <p:txBody>
          <a:bodyPr wrap="square" rtlCol="0">
            <a:spAutoFit/>
          </a:bodyPr>
          <a:lstStyle/>
          <a:p>
            <a:r>
              <a:rPr lang="pl-PL" sz="2400" dirty="0"/>
              <a:t>Assembler</a:t>
            </a:r>
            <a:endParaRPr lang="en-US" sz="2400" dirty="0"/>
          </a:p>
        </p:txBody>
      </p:sp>
      <p:pic>
        <p:nvPicPr>
          <p:cNvPr id="13" name="Picture 12">
            <a:extLst>
              <a:ext uri="{FF2B5EF4-FFF2-40B4-BE49-F238E27FC236}">
                <a16:creationId xmlns:a16="http://schemas.microsoft.com/office/drawing/2014/main" id="{F3F42466-D925-4CC7-AFC5-01E39AFBEC07}"/>
              </a:ext>
            </a:extLst>
          </p:cNvPr>
          <p:cNvPicPr>
            <a:picLocks noChangeAspect="1"/>
          </p:cNvPicPr>
          <p:nvPr/>
        </p:nvPicPr>
        <p:blipFill>
          <a:blip r:embed="rId2"/>
          <a:stretch>
            <a:fillRect/>
          </a:stretch>
        </p:blipFill>
        <p:spPr>
          <a:xfrm>
            <a:off x="8976850" y="2508237"/>
            <a:ext cx="3123909" cy="2445447"/>
          </a:xfrm>
          <a:prstGeom prst="rect">
            <a:avLst/>
          </a:prstGeom>
        </p:spPr>
      </p:pic>
      <p:sp>
        <p:nvSpPr>
          <p:cNvPr id="6" name="Thought Bubble: Cloud 5">
            <a:extLst>
              <a:ext uri="{FF2B5EF4-FFF2-40B4-BE49-F238E27FC236}">
                <a16:creationId xmlns:a16="http://schemas.microsoft.com/office/drawing/2014/main" id="{08147EC0-9AC8-454B-B0B7-8BA464FCDBFB}"/>
              </a:ext>
            </a:extLst>
          </p:cNvPr>
          <p:cNvSpPr/>
          <p:nvPr/>
        </p:nvSpPr>
        <p:spPr>
          <a:xfrm>
            <a:off x="8883079" y="442451"/>
            <a:ext cx="2876303" cy="1927123"/>
          </a:xfrm>
          <a:prstGeom prst="cloudCallout">
            <a:avLst>
              <a:gd name="adj1" fmla="val 31810"/>
              <a:gd name="adj2" fmla="val 80357"/>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b="1" dirty="0">
                <a:solidFill>
                  <a:schemeClr val="tx1"/>
                </a:solidFill>
              </a:rPr>
              <a:t>000100111011 </a:t>
            </a:r>
          </a:p>
          <a:p>
            <a:pPr algn="ctr"/>
            <a:r>
              <a:rPr lang="pl-PL" b="1" dirty="0">
                <a:solidFill>
                  <a:schemeClr val="tx1"/>
                </a:solidFill>
              </a:rPr>
              <a:t>1101001010 01</a:t>
            </a:r>
            <a:endParaRPr lang="en-US" b="1" dirty="0">
              <a:solidFill>
                <a:schemeClr val="tx1"/>
              </a:solidFill>
            </a:endParaRPr>
          </a:p>
        </p:txBody>
      </p:sp>
      <p:pic>
        <p:nvPicPr>
          <p:cNvPr id="14" name="Picture 13">
            <a:extLst>
              <a:ext uri="{FF2B5EF4-FFF2-40B4-BE49-F238E27FC236}">
                <a16:creationId xmlns:a16="http://schemas.microsoft.com/office/drawing/2014/main" id="{55DA2E2B-0227-414A-907B-A18DED4BD25F}"/>
              </a:ext>
            </a:extLst>
          </p:cNvPr>
          <p:cNvPicPr>
            <a:picLocks noChangeAspect="1"/>
          </p:cNvPicPr>
          <p:nvPr/>
        </p:nvPicPr>
        <p:blipFill>
          <a:blip r:embed="rId3"/>
          <a:stretch>
            <a:fillRect/>
          </a:stretch>
        </p:blipFill>
        <p:spPr>
          <a:xfrm>
            <a:off x="4567555" y="2648980"/>
            <a:ext cx="2458066" cy="1883240"/>
          </a:xfrm>
          <a:prstGeom prst="rect">
            <a:avLst/>
          </a:prstGeom>
        </p:spPr>
      </p:pic>
      <p:sp>
        <p:nvSpPr>
          <p:cNvPr id="18" name="Arrow: Right 17">
            <a:extLst>
              <a:ext uri="{FF2B5EF4-FFF2-40B4-BE49-F238E27FC236}">
                <a16:creationId xmlns:a16="http://schemas.microsoft.com/office/drawing/2014/main" id="{49088D17-D2B6-4491-AD58-CDFAB4B8C5B0}"/>
              </a:ext>
            </a:extLst>
          </p:cNvPr>
          <p:cNvSpPr/>
          <p:nvPr/>
        </p:nvSpPr>
        <p:spPr>
          <a:xfrm>
            <a:off x="3243479" y="3136489"/>
            <a:ext cx="1259368"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err="1">
                <a:solidFill>
                  <a:schemeClr val="tx1"/>
                </a:solidFill>
              </a:rPr>
              <a:t>mov</a:t>
            </a:r>
            <a:r>
              <a:rPr lang="pl-PL" dirty="0">
                <a:solidFill>
                  <a:schemeClr val="tx1"/>
                </a:solidFill>
              </a:rPr>
              <a:t> </a:t>
            </a:r>
            <a:r>
              <a:rPr lang="pl-PL" dirty="0" err="1">
                <a:solidFill>
                  <a:schemeClr val="tx1"/>
                </a:solidFill>
              </a:rPr>
              <a:t>add</a:t>
            </a:r>
            <a:endParaRPr lang="en-US" dirty="0">
              <a:solidFill>
                <a:schemeClr val="tx1"/>
              </a:solidFill>
            </a:endParaRPr>
          </a:p>
        </p:txBody>
      </p:sp>
    </p:spTree>
    <p:extLst>
      <p:ext uri="{BB962C8B-B14F-4D97-AF65-F5344CB8AC3E}">
        <p14:creationId xmlns:p14="http://schemas.microsoft.com/office/powerpoint/2010/main" val="3443333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464174-30BC-448C-AE28-E988A3710D55}"/>
              </a:ext>
            </a:extLst>
          </p:cNvPr>
          <p:cNvSpPr>
            <a:spLocks noGrp="1"/>
          </p:cNvSpPr>
          <p:nvPr>
            <p:ph sz="quarter" idx="10"/>
          </p:nvPr>
        </p:nvSpPr>
        <p:spPr/>
        <p:txBody>
          <a:bodyPr/>
          <a:lstStyle/>
          <a:p>
            <a:r>
              <a:rPr lang="en-US" sz="4000" dirty="0"/>
              <a:t>Back in the days…</a:t>
            </a:r>
          </a:p>
        </p:txBody>
      </p:sp>
      <p:sp>
        <p:nvSpPr>
          <p:cNvPr id="3" name="Content Placeholder 2">
            <a:extLst>
              <a:ext uri="{FF2B5EF4-FFF2-40B4-BE49-F238E27FC236}">
                <a16:creationId xmlns:a16="http://schemas.microsoft.com/office/drawing/2014/main" id="{1549EBF2-D39A-4156-A01F-DE56427B5A0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25005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DDA26577-ED28-463F-A01D-1442727E3309}"/>
              </a:ext>
            </a:extLst>
          </p:cNvPr>
          <p:cNvSpPr/>
          <p:nvPr/>
        </p:nvSpPr>
        <p:spPr>
          <a:xfrm>
            <a:off x="6744929" y="3136490"/>
            <a:ext cx="2458065"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a:solidFill>
                  <a:schemeClr val="tx1"/>
                </a:solidFill>
              </a:rPr>
              <a:t>01110001010101</a:t>
            </a:r>
            <a:endParaRPr lang="en-US" dirty="0">
              <a:solidFill>
                <a:schemeClr val="tx1"/>
              </a:solidFill>
            </a:endParaRPr>
          </a:p>
        </p:txBody>
      </p:sp>
      <p:sp>
        <p:nvSpPr>
          <p:cNvPr id="9" name="Thought Bubble: Cloud 8">
            <a:extLst>
              <a:ext uri="{FF2B5EF4-FFF2-40B4-BE49-F238E27FC236}">
                <a16:creationId xmlns:a16="http://schemas.microsoft.com/office/drawing/2014/main" id="{99363712-C3A7-4B09-8990-A0977A743277}"/>
              </a:ext>
            </a:extLst>
          </p:cNvPr>
          <p:cNvSpPr/>
          <p:nvPr/>
        </p:nvSpPr>
        <p:spPr>
          <a:xfrm>
            <a:off x="4817806" y="283944"/>
            <a:ext cx="2762865" cy="1851120"/>
          </a:xfrm>
          <a:prstGeom prst="cloudCallout">
            <a:avLst>
              <a:gd name="adj1" fmla="val -43986"/>
              <a:gd name="adj2" fmla="val 12878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solidFill>
                  <a:schemeClr val="tx1"/>
                </a:solidFill>
              </a:rPr>
              <a:t>push</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err="1">
                <a:solidFill>
                  <a:schemeClr val="tx1"/>
                </a:solidFill>
              </a:rPr>
              <a:t>mov</a:t>
            </a:r>
            <a:r>
              <a:rPr lang="pl-PL" dirty="0">
                <a:solidFill>
                  <a:schemeClr val="tx1"/>
                </a:solidFill>
              </a:rPr>
              <a:t> 90, </a:t>
            </a:r>
            <a:r>
              <a:rPr lang="pl-PL" dirty="0" err="1">
                <a:solidFill>
                  <a:schemeClr val="tx1"/>
                </a:solidFill>
              </a:rPr>
              <a:t>ecx</a:t>
            </a:r>
            <a:endParaRPr lang="pl-PL" dirty="0">
              <a:solidFill>
                <a:schemeClr val="tx1"/>
              </a:solidFill>
            </a:endParaRPr>
          </a:p>
          <a:p>
            <a:pPr algn="ctr"/>
            <a:r>
              <a:rPr lang="pl-PL" dirty="0" err="1">
                <a:solidFill>
                  <a:schemeClr val="tx1"/>
                </a:solidFill>
              </a:rPr>
              <a:t>xor</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rax</a:t>
            </a:r>
            <a:endParaRPr lang="pl-PL" dirty="0">
              <a:solidFill>
                <a:schemeClr val="tx1"/>
              </a:solidFill>
            </a:endParaRPr>
          </a:p>
          <a:p>
            <a:pPr algn="ctr"/>
            <a:r>
              <a:rPr lang="pl-PL" dirty="0" err="1">
                <a:solidFill>
                  <a:schemeClr val="tx1"/>
                </a:solidFill>
              </a:rPr>
              <a:t>add</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a:solidFill>
                  <a:schemeClr val="tx1"/>
                </a:solidFill>
              </a:rPr>
              <a:t>pop </a:t>
            </a:r>
            <a:r>
              <a:rPr lang="pl-PL" dirty="0" err="1">
                <a:solidFill>
                  <a:schemeClr val="tx1"/>
                </a:solidFill>
              </a:rPr>
              <a:t>rbx</a:t>
            </a:r>
            <a:endParaRPr lang="en-US" dirty="0">
              <a:solidFill>
                <a:schemeClr val="tx1"/>
              </a:solidFill>
            </a:endParaRPr>
          </a:p>
        </p:txBody>
      </p:sp>
      <p:pic>
        <p:nvPicPr>
          <p:cNvPr id="13" name="Picture 12">
            <a:extLst>
              <a:ext uri="{FF2B5EF4-FFF2-40B4-BE49-F238E27FC236}">
                <a16:creationId xmlns:a16="http://schemas.microsoft.com/office/drawing/2014/main" id="{F3F42466-D925-4CC7-AFC5-01E39AFBEC07}"/>
              </a:ext>
            </a:extLst>
          </p:cNvPr>
          <p:cNvPicPr>
            <a:picLocks noChangeAspect="1"/>
          </p:cNvPicPr>
          <p:nvPr/>
        </p:nvPicPr>
        <p:blipFill>
          <a:blip r:embed="rId2"/>
          <a:stretch>
            <a:fillRect/>
          </a:stretch>
        </p:blipFill>
        <p:spPr>
          <a:xfrm>
            <a:off x="8976850" y="2508237"/>
            <a:ext cx="3123909" cy="2445447"/>
          </a:xfrm>
          <a:prstGeom prst="rect">
            <a:avLst/>
          </a:prstGeom>
        </p:spPr>
      </p:pic>
      <p:sp>
        <p:nvSpPr>
          <p:cNvPr id="6" name="Thought Bubble: Cloud 5">
            <a:extLst>
              <a:ext uri="{FF2B5EF4-FFF2-40B4-BE49-F238E27FC236}">
                <a16:creationId xmlns:a16="http://schemas.microsoft.com/office/drawing/2014/main" id="{08147EC0-9AC8-454B-B0B7-8BA464FCDBFB}"/>
              </a:ext>
            </a:extLst>
          </p:cNvPr>
          <p:cNvSpPr/>
          <p:nvPr/>
        </p:nvSpPr>
        <p:spPr>
          <a:xfrm>
            <a:off x="8883079" y="442451"/>
            <a:ext cx="2876303" cy="1927123"/>
          </a:xfrm>
          <a:prstGeom prst="cloudCallout">
            <a:avLst>
              <a:gd name="adj1" fmla="val 31810"/>
              <a:gd name="adj2" fmla="val 80357"/>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b="1" dirty="0">
                <a:solidFill>
                  <a:schemeClr val="tx1"/>
                </a:solidFill>
              </a:rPr>
              <a:t>000100111011 </a:t>
            </a:r>
          </a:p>
          <a:p>
            <a:pPr algn="ctr"/>
            <a:r>
              <a:rPr lang="pl-PL" b="1" dirty="0">
                <a:solidFill>
                  <a:schemeClr val="tx1"/>
                </a:solidFill>
              </a:rPr>
              <a:t>1101001010 01</a:t>
            </a:r>
            <a:endParaRPr lang="en-US" b="1" dirty="0">
              <a:solidFill>
                <a:schemeClr val="tx1"/>
              </a:solidFill>
            </a:endParaRPr>
          </a:p>
        </p:txBody>
      </p:sp>
      <p:pic>
        <p:nvPicPr>
          <p:cNvPr id="14" name="Picture 13">
            <a:extLst>
              <a:ext uri="{FF2B5EF4-FFF2-40B4-BE49-F238E27FC236}">
                <a16:creationId xmlns:a16="http://schemas.microsoft.com/office/drawing/2014/main" id="{55DA2E2B-0227-414A-907B-A18DED4BD25F}"/>
              </a:ext>
            </a:extLst>
          </p:cNvPr>
          <p:cNvPicPr>
            <a:picLocks noChangeAspect="1"/>
          </p:cNvPicPr>
          <p:nvPr/>
        </p:nvPicPr>
        <p:blipFill>
          <a:blip r:embed="rId3"/>
          <a:stretch>
            <a:fillRect/>
          </a:stretch>
        </p:blipFill>
        <p:spPr>
          <a:xfrm>
            <a:off x="4567555" y="2648980"/>
            <a:ext cx="2458066" cy="1883240"/>
          </a:xfrm>
          <a:prstGeom prst="rect">
            <a:avLst/>
          </a:prstGeom>
        </p:spPr>
      </p:pic>
      <p:pic>
        <p:nvPicPr>
          <p:cNvPr id="15" name="Picture 14">
            <a:extLst>
              <a:ext uri="{FF2B5EF4-FFF2-40B4-BE49-F238E27FC236}">
                <a16:creationId xmlns:a16="http://schemas.microsoft.com/office/drawing/2014/main" id="{EE1DF58A-9EBA-474D-A1D7-F9BA3CA5CD4D}"/>
              </a:ext>
            </a:extLst>
          </p:cNvPr>
          <p:cNvPicPr>
            <a:picLocks noChangeAspect="1"/>
          </p:cNvPicPr>
          <p:nvPr/>
        </p:nvPicPr>
        <p:blipFill>
          <a:blip r:embed="rId4">
            <a:duotone>
              <a:prstClr val="black"/>
              <a:schemeClr val="accent6">
                <a:lumMod val="75000"/>
                <a:tint val="45000"/>
                <a:satMod val="400000"/>
              </a:schemeClr>
            </a:duotone>
          </a:blip>
          <a:stretch>
            <a:fillRect/>
          </a:stretch>
        </p:blipFill>
        <p:spPr>
          <a:xfrm>
            <a:off x="-676675" y="1060189"/>
            <a:ext cx="4692930" cy="4152601"/>
          </a:xfrm>
          <a:prstGeom prst="rect">
            <a:avLst/>
          </a:prstGeom>
        </p:spPr>
      </p:pic>
      <p:sp>
        <p:nvSpPr>
          <p:cNvPr id="10" name="Arrow: Right 9">
            <a:extLst>
              <a:ext uri="{FF2B5EF4-FFF2-40B4-BE49-F238E27FC236}">
                <a16:creationId xmlns:a16="http://schemas.microsoft.com/office/drawing/2014/main" id="{1F426926-3A4D-4B8F-A371-4DDEB2DBFED4}"/>
              </a:ext>
            </a:extLst>
          </p:cNvPr>
          <p:cNvSpPr/>
          <p:nvPr/>
        </p:nvSpPr>
        <p:spPr>
          <a:xfrm>
            <a:off x="3243479" y="3136489"/>
            <a:ext cx="1259368"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err="1">
                <a:solidFill>
                  <a:schemeClr val="tx1"/>
                </a:solidFill>
              </a:rPr>
              <a:t>mov</a:t>
            </a:r>
            <a:r>
              <a:rPr lang="pl-PL" dirty="0">
                <a:solidFill>
                  <a:schemeClr val="tx1"/>
                </a:solidFill>
              </a:rPr>
              <a:t> </a:t>
            </a:r>
            <a:r>
              <a:rPr lang="pl-PL" dirty="0" err="1">
                <a:solidFill>
                  <a:schemeClr val="tx1"/>
                </a:solidFill>
              </a:rPr>
              <a:t>add</a:t>
            </a:r>
            <a:endParaRPr lang="en-US" dirty="0">
              <a:solidFill>
                <a:schemeClr val="tx1"/>
              </a:solidFill>
            </a:endParaRPr>
          </a:p>
        </p:txBody>
      </p:sp>
      <p:sp>
        <p:nvSpPr>
          <p:cNvPr id="16" name="Speech Bubble: Rectangle 15">
            <a:extLst>
              <a:ext uri="{FF2B5EF4-FFF2-40B4-BE49-F238E27FC236}">
                <a16:creationId xmlns:a16="http://schemas.microsoft.com/office/drawing/2014/main" id="{8C2E6E00-64CA-45FC-997C-CAC3FD9EFD43}"/>
              </a:ext>
            </a:extLst>
          </p:cNvPr>
          <p:cNvSpPr/>
          <p:nvPr/>
        </p:nvSpPr>
        <p:spPr>
          <a:xfrm>
            <a:off x="2605194" y="5137065"/>
            <a:ext cx="4551510" cy="660746"/>
          </a:xfrm>
          <a:prstGeom prst="wedgeRectCallout">
            <a:avLst>
              <a:gd name="adj1" fmla="val -93127"/>
              <a:gd name="adj2" fmla="val -172953"/>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chemeClr val="tx1"/>
                </a:solidFill>
              </a:rPr>
              <a:t>Compilation magic </a:t>
            </a:r>
            <a:r>
              <a:rPr lang="en-US" sz="3200" b="1" dirty="0">
                <a:solidFill>
                  <a:srgbClr val="FF0000"/>
                </a:solidFill>
              </a:rPr>
              <a:t>🌟</a:t>
            </a:r>
            <a:endParaRPr lang="en-US" sz="3200" b="1" dirty="0">
              <a:solidFill>
                <a:srgbClr val="FFFF00"/>
              </a:solidFill>
            </a:endParaRPr>
          </a:p>
        </p:txBody>
      </p:sp>
    </p:spTree>
    <p:extLst>
      <p:ext uri="{BB962C8B-B14F-4D97-AF65-F5344CB8AC3E}">
        <p14:creationId xmlns:p14="http://schemas.microsoft.com/office/powerpoint/2010/main" val="191113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DDA26577-ED28-463F-A01D-1442727E3309}"/>
              </a:ext>
            </a:extLst>
          </p:cNvPr>
          <p:cNvSpPr/>
          <p:nvPr/>
        </p:nvSpPr>
        <p:spPr>
          <a:xfrm>
            <a:off x="6744929" y="3136490"/>
            <a:ext cx="2458065"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a:solidFill>
                  <a:schemeClr val="tx1"/>
                </a:solidFill>
              </a:rPr>
              <a:t>01110001010101</a:t>
            </a:r>
            <a:endParaRPr lang="en-US" dirty="0">
              <a:solidFill>
                <a:schemeClr val="tx1"/>
              </a:solidFill>
            </a:endParaRPr>
          </a:p>
        </p:txBody>
      </p:sp>
      <p:sp>
        <p:nvSpPr>
          <p:cNvPr id="9" name="Thought Bubble: Cloud 8">
            <a:extLst>
              <a:ext uri="{FF2B5EF4-FFF2-40B4-BE49-F238E27FC236}">
                <a16:creationId xmlns:a16="http://schemas.microsoft.com/office/drawing/2014/main" id="{99363712-C3A7-4B09-8990-A0977A743277}"/>
              </a:ext>
            </a:extLst>
          </p:cNvPr>
          <p:cNvSpPr/>
          <p:nvPr/>
        </p:nvSpPr>
        <p:spPr>
          <a:xfrm>
            <a:off x="4817806" y="283944"/>
            <a:ext cx="2762865" cy="1851120"/>
          </a:xfrm>
          <a:prstGeom prst="cloudCallout">
            <a:avLst>
              <a:gd name="adj1" fmla="val -43986"/>
              <a:gd name="adj2" fmla="val 128785"/>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err="1">
                <a:solidFill>
                  <a:schemeClr val="tx1"/>
                </a:solidFill>
              </a:rPr>
              <a:t>push</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err="1">
                <a:solidFill>
                  <a:schemeClr val="tx1"/>
                </a:solidFill>
              </a:rPr>
              <a:t>mov</a:t>
            </a:r>
            <a:r>
              <a:rPr lang="pl-PL" dirty="0">
                <a:solidFill>
                  <a:schemeClr val="tx1"/>
                </a:solidFill>
              </a:rPr>
              <a:t> 90, </a:t>
            </a:r>
            <a:r>
              <a:rPr lang="pl-PL" dirty="0" err="1">
                <a:solidFill>
                  <a:schemeClr val="tx1"/>
                </a:solidFill>
              </a:rPr>
              <a:t>ecx</a:t>
            </a:r>
            <a:endParaRPr lang="pl-PL" dirty="0">
              <a:solidFill>
                <a:schemeClr val="tx1"/>
              </a:solidFill>
            </a:endParaRPr>
          </a:p>
          <a:p>
            <a:pPr algn="ctr"/>
            <a:r>
              <a:rPr lang="pl-PL" dirty="0" err="1">
                <a:solidFill>
                  <a:schemeClr val="tx1"/>
                </a:solidFill>
              </a:rPr>
              <a:t>xor</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rax</a:t>
            </a:r>
            <a:endParaRPr lang="pl-PL" dirty="0">
              <a:solidFill>
                <a:schemeClr val="tx1"/>
              </a:solidFill>
            </a:endParaRPr>
          </a:p>
          <a:p>
            <a:pPr algn="ctr"/>
            <a:r>
              <a:rPr lang="pl-PL" dirty="0" err="1">
                <a:solidFill>
                  <a:schemeClr val="tx1"/>
                </a:solidFill>
              </a:rPr>
              <a:t>add</a:t>
            </a:r>
            <a:r>
              <a:rPr lang="pl-PL" dirty="0">
                <a:solidFill>
                  <a:schemeClr val="tx1"/>
                </a:solidFill>
              </a:rPr>
              <a:t> </a:t>
            </a:r>
            <a:r>
              <a:rPr lang="pl-PL" dirty="0" err="1">
                <a:solidFill>
                  <a:schemeClr val="tx1"/>
                </a:solidFill>
              </a:rPr>
              <a:t>rax</a:t>
            </a:r>
            <a:r>
              <a:rPr lang="pl-PL" dirty="0">
                <a:solidFill>
                  <a:schemeClr val="tx1"/>
                </a:solidFill>
              </a:rPr>
              <a:t>, </a:t>
            </a:r>
            <a:r>
              <a:rPr lang="pl-PL" dirty="0" err="1">
                <a:solidFill>
                  <a:schemeClr val="tx1"/>
                </a:solidFill>
              </a:rPr>
              <a:t>rbx</a:t>
            </a:r>
            <a:endParaRPr lang="pl-PL" dirty="0">
              <a:solidFill>
                <a:schemeClr val="tx1"/>
              </a:solidFill>
            </a:endParaRPr>
          </a:p>
          <a:p>
            <a:pPr algn="ctr"/>
            <a:r>
              <a:rPr lang="pl-PL" dirty="0">
                <a:solidFill>
                  <a:schemeClr val="tx1"/>
                </a:solidFill>
              </a:rPr>
              <a:t>pop </a:t>
            </a:r>
            <a:r>
              <a:rPr lang="pl-PL" dirty="0" err="1">
                <a:solidFill>
                  <a:schemeClr val="tx1"/>
                </a:solidFill>
              </a:rPr>
              <a:t>rbx</a:t>
            </a:r>
            <a:endParaRPr lang="en-US" dirty="0">
              <a:solidFill>
                <a:schemeClr val="tx1"/>
              </a:solidFill>
            </a:endParaRPr>
          </a:p>
        </p:txBody>
      </p:sp>
      <p:sp>
        <p:nvSpPr>
          <p:cNvPr id="11" name="TextBox 10">
            <a:extLst>
              <a:ext uri="{FF2B5EF4-FFF2-40B4-BE49-F238E27FC236}">
                <a16:creationId xmlns:a16="http://schemas.microsoft.com/office/drawing/2014/main" id="{715C8102-8714-461C-B8DE-371379EFBCC4}"/>
              </a:ext>
            </a:extLst>
          </p:cNvPr>
          <p:cNvSpPr txBox="1"/>
          <p:nvPr/>
        </p:nvSpPr>
        <p:spPr>
          <a:xfrm>
            <a:off x="4502846" y="4070555"/>
            <a:ext cx="1641988" cy="461665"/>
          </a:xfrm>
          <a:prstGeom prst="rect">
            <a:avLst/>
          </a:prstGeom>
          <a:noFill/>
        </p:spPr>
        <p:txBody>
          <a:bodyPr wrap="square" rtlCol="0">
            <a:spAutoFit/>
          </a:bodyPr>
          <a:lstStyle/>
          <a:p>
            <a:r>
              <a:rPr lang="pl-PL" sz="2400" dirty="0"/>
              <a:t>Assembler</a:t>
            </a:r>
            <a:endParaRPr lang="en-US" sz="2400" dirty="0"/>
          </a:p>
        </p:txBody>
      </p:sp>
      <p:pic>
        <p:nvPicPr>
          <p:cNvPr id="13" name="Picture 12">
            <a:extLst>
              <a:ext uri="{FF2B5EF4-FFF2-40B4-BE49-F238E27FC236}">
                <a16:creationId xmlns:a16="http://schemas.microsoft.com/office/drawing/2014/main" id="{F3F42466-D925-4CC7-AFC5-01E39AFBEC07}"/>
              </a:ext>
            </a:extLst>
          </p:cNvPr>
          <p:cNvPicPr>
            <a:picLocks noChangeAspect="1"/>
          </p:cNvPicPr>
          <p:nvPr/>
        </p:nvPicPr>
        <p:blipFill>
          <a:blip r:embed="rId2"/>
          <a:stretch>
            <a:fillRect/>
          </a:stretch>
        </p:blipFill>
        <p:spPr>
          <a:xfrm>
            <a:off x="8976850" y="2508237"/>
            <a:ext cx="3123909" cy="2445447"/>
          </a:xfrm>
          <a:prstGeom prst="rect">
            <a:avLst/>
          </a:prstGeom>
        </p:spPr>
      </p:pic>
      <p:sp>
        <p:nvSpPr>
          <p:cNvPr id="6" name="Thought Bubble: Cloud 5">
            <a:extLst>
              <a:ext uri="{FF2B5EF4-FFF2-40B4-BE49-F238E27FC236}">
                <a16:creationId xmlns:a16="http://schemas.microsoft.com/office/drawing/2014/main" id="{08147EC0-9AC8-454B-B0B7-8BA464FCDBFB}"/>
              </a:ext>
            </a:extLst>
          </p:cNvPr>
          <p:cNvSpPr/>
          <p:nvPr/>
        </p:nvSpPr>
        <p:spPr>
          <a:xfrm>
            <a:off x="8883079" y="442451"/>
            <a:ext cx="2876303" cy="1927123"/>
          </a:xfrm>
          <a:prstGeom prst="cloudCallout">
            <a:avLst>
              <a:gd name="adj1" fmla="val 31810"/>
              <a:gd name="adj2" fmla="val 80357"/>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b="1" dirty="0">
                <a:solidFill>
                  <a:schemeClr val="tx1"/>
                </a:solidFill>
              </a:rPr>
              <a:t>000100111011 </a:t>
            </a:r>
          </a:p>
          <a:p>
            <a:pPr algn="ctr"/>
            <a:r>
              <a:rPr lang="pl-PL" b="1" dirty="0">
                <a:solidFill>
                  <a:schemeClr val="tx1"/>
                </a:solidFill>
              </a:rPr>
              <a:t>1101001010 01</a:t>
            </a:r>
            <a:endParaRPr lang="en-US" b="1" dirty="0">
              <a:solidFill>
                <a:schemeClr val="tx1"/>
              </a:solidFill>
            </a:endParaRPr>
          </a:p>
        </p:txBody>
      </p:sp>
      <p:pic>
        <p:nvPicPr>
          <p:cNvPr id="14" name="Picture 13">
            <a:extLst>
              <a:ext uri="{FF2B5EF4-FFF2-40B4-BE49-F238E27FC236}">
                <a16:creationId xmlns:a16="http://schemas.microsoft.com/office/drawing/2014/main" id="{55DA2E2B-0227-414A-907B-A18DED4BD25F}"/>
              </a:ext>
            </a:extLst>
          </p:cNvPr>
          <p:cNvPicPr>
            <a:picLocks noChangeAspect="1"/>
          </p:cNvPicPr>
          <p:nvPr/>
        </p:nvPicPr>
        <p:blipFill>
          <a:blip r:embed="rId3"/>
          <a:stretch>
            <a:fillRect/>
          </a:stretch>
        </p:blipFill>
        <p:spPr>
          <a:xfrm>
            <a:off x="4567555" y="2648980"/>
            <a:ext cx="2458066" cy="1883240"/>
          </a:xfrm>
          <a:prstGeom prst="rect">
            <a:avLst/>
          </a:prstGeom>
        </p:spPr>
      </p:pic>
      <p:pic>
        <p:nvPicPr>
          <p:cNvPr id="15" name="Picture 14">
            <a:extLst>
              <a:ext uri="{FF2B5EF4-FFF2-40B4-BE49-F238E27FC236}">
                <a16:creationId xmlns:a16="http://schemas.microsoft.com/office/drawing/2014/main" id="{EE1DF58A-9EBA-474D-A1D7-F9BA3CA5CD4D}"/>
              </a:ext>
            </a:extLst>
          </p:cNvPr>
          <p:cNvPicPr>
            <a:picLocks noChangeAspect="1"/>
          </p:cNvPicPr>
          <p:nvPr/>
        </p:nvPicPr>
        <p:blipFill>
          <a:blip r:embed="rId4">
            <a:duotone>
              <a:prstClr val="black"/>
              <a:schemeClr val="accent6">
                <a:lumMod val="75000"/>
                <a:tint val="45000"/>
                <a:satMod val="400000"/>
              </a:schemeClr>
            </a:duotone>
          </a:blip>
          <a:stretch>
            <a:fillRect/>
          </a:stretch>
        </p:blipFill>
        <p:spPr>
          <a:xfrm>
            <a:off x="-676675" y="1060189"/>
            <a:ext cx="4692930" cy="4152601"/>
          </a:xfrm>
          <a:prstGeom prst="rect">
            <a:avLst/>
          </a:prstGeom>
        </p:spPr>
      </p:pic>
      <p:sp>
        <p:nvSpPr>
          <p:cNvPr id="19" name="Thought Bubble: Cloud 18">
            <a:extLst>
              <a:ext uri="{FF2B5EF4-FFF2-40B4-BE49-F238E27FC236}">
                <a16:creationId xmlns:a16="http://schemas.microsoft.com/office/drawing/2014/main" id="{B742C5EB-8E26-4B47-8684-9F39798CE63E}"/>
              </a:ext>
            </a:extLst>
          </p:cNvPr>
          <p:cNvSpPr/>
          <p:nvPr/>
        </p:nvSpPr>
        <p:spPr>
          <a:xfrm>
            <a:off x="1862046" y="0"/>
            <a:ext cx="2762865" cy="1851120"/>
          </a:xfrm>
          <a:prstGeom prst="cloudCallout">
            <a:avLst>
              <a:gd name="adj1" fmla="val -74876"/>
              <a:gd name="adj2" fmla="val 5139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chemeClr val="tx1"/>
                </a:solidFill>
              </a:rPr>
              <a:t>C#      C++</a:t>
            </a:r>
          </a:p>
          <a:p>
            <a:pPr algn="ctr"/>
            <a:r>
              <a:rPr lang="pl-PL" dirty="0">
                <a:solidFill>
                  <a:schemeClr val="tx1"/>
                </a:solidFill>
              </a:rPr>
              <a:t>Java      Kotlin</a:t>
            </a:r>
          </a:p>
          <a:p>
            <a:pPr algn="ctr"/>
            <a:r>
              <a:rPr lang="pl-PL" dirty="0" err="1">
                <a:solidFill>
                  <a:schemeClr val="tx1"/>
                </a:solidFill>
              </a:rPr>
              <a:t>Rust</a:t>
            </a:r>
            <a:r>
              <a:rPr lang="pl-PL" dirty="0">
                <a:solidFill>
                  <a:schemeClr val="tx1"/>
                </a:solidFill>
              </a:rPr>
              <a:t>     Swift</a:t>
            </a:r>
            <a:endParaRPr lang="en-US" dirty="0">
              <a:solidFill>
                <a:schemeClr val="tx1"/>
              </a:solidFill>
            </a:endParaRPr>
          </a:p>
        </p:txBody>
      </p:sp>
      <p:sp>
        <p:nvSpPr>
          <p:cNvPr id="12" name="Arrow: Right 11">
            <a:extLst>
              <a:ext uri="{FF2B5EF4-FFF2-40B4-BE49-F238E27FC236}">
                <a16:creationId xmlns:a16="http://schemas.microsoft.com/office/drawing/2014/main" id="{D26BA9D1-1C65-41E1-AC88-E35257485D1E}"/>
              </a:ext>
            </a:extLst>
          </p:cNvPr>
          <p:cNvSpPr/>
          <p:nvPr/>
        </p:nvSpPr>
        <p:spPr>
          <a:xfrm>
            <a:off x="3243479" y="3136489"/>
            <a:ext cx="1259368" cy="66859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pl-PL" dirty="0" err="1">
                <a:solidFill>
                  <a:schemeClr val="tx1"/>
                </a:solidFill>
              </a:rPr>
              <a:t>mov</a:t>
            </a:r>
            <a:r>
              <a:rPr lang="pl-PL" dirty="0">
                <a:solidFill>
                  <a:schemeClr val="tx1"/>
                </a:solidFill>
              </a:rPr>
              <a:t> </a:t>
            </a:r>
            <a:r>
              <a:rPr lang="pl-PL" dirty="0" err="1">
                <a:solidFill>
                  <a:schemeClr val="tx1"/>
                </a:solidFill>
              </a:rPr>
              <a:t>add</a:t>
            </a:r>
            <a:endParaRPr lang="en-US" dirty="0">
              <a:solidFill>
                <a:schemeClr val="tx1"/>
              </a:solidFill>
            </a:endParaRPr>
          </a:p>
        </p:txBody>
      </p:sp>
      <p:sp>
        <p:nvSpPr>
          <p:cNvPr id="17" name="Speech Bubble: Rectangle 16">
            <a:extLst>
              <a:ext uri="{FF2B5EF4-FFF2-40B4-BE49-F238E27FC236}">
                <a16:creationId xmlns:a16="http://schemas.microsoft.com/office/drawing/2014/main" id="{4FC65A4C-DC21-487E-B8F8-979C644037FC}"/>
              </a:ext>
            </a:extLst>
          </p:cNvPr>
          <p:cNvSpPr/>
          <p:nvPr/>
        </p:nvSpPr>
        <p:spPr>
          <a:xfrm>
            <a:off x="2605194" y="5137065"/>
            <a:ext cx="4551510" cy="660746"/>
          </a:xfrm>
          <a:prstGeom prst="wedgeRectCallout">
            <a:avLst>
              <a:gd name="adj1" fmla="val -93127"/>
              <a:gd name="adj2" fmla="val -172953"/>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chemeClr val="tx1"/>
                </a:solidFill>
              </a:rPr>
              <a:t>Compilation magic </a:t>
            </a:r>
            <a:r>
              <a:rPr lang="en-US" sz="3200" b="1" dirty="0">
                <a:solidFill>
                  <a:srgbClr val="FF0000"/>
                </a:solidFill>
              </a:rPr>
              <a:t>🌟</a:t>
            </a:r>
            <a:endParaRPr lang="en-US" sz="3200" b="1" dirty="0">
              <a:solidFill>
                <a:srgbClr val="FFFF00"/>
              </a:solidFill>
            </a:endParaRPr>
          </a:p>
        </p:txBody>
      </p:sp>
    </p:spTree>
    <p:extLst>
      <p:ext uri="{BB962C8B-B14F-4D97-AF65-F5344CB8AC3E}">
        <p14:creationId xmlns:p14="http://schemas.microsoft.com/office/powerpoint/2010/main" val="1733762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B87AF-CA62-49D4-90B1-45E0484C66D2}"/>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381401" y="1608419"/>
            <a:ext cx="3022940" cy="3022940"/>
          </a:xfrm>
          <a:prstGeom prst="rect">
            <a:avLst/>
          </a:prstGeom>
        </p:spPr>
      </p:pic>
      <p:pic>
        <p:nvPicPr>
          <p:cNvPr id="10" name="Picture 9">
            <a:extLst>
              <a:ext uri="{FF2B5EF4-FFF2-40B4-BE49-F238E27FC236}">
                <a16:creationId xmlns:a16="http://schemas.microsoft.com/office/drawing/2014/main" id="{57DC8D9A-7569-48C4-8CFC-6CB4FD3724A1}"/>
              </a:ext>
            </a:extLst>
          </p:cNvPr>
          <p:cNvPicPr>
            <a:picLocks noChangeAspect="1"/>
          </p:cNvPicPr>
          <p:nvPr/>
        </p:nvPicPr>
        <p:blipFill>
          <a:blip r:embed="rId4">
            <a:duotone>
              <a:prstClr val="black"/>
              <a:schemeClr val="accent6">
                <a:tint val="45000"/>
                <a:satMod val="400000"/>
              </a:schemeClr>
            </a:duotone>
          </a:blip>
          <a:stretch>
            <a:fillRect/>
          </a:stretch>
        </p:blipFill>
        <p:spPr>
          <a:xfrm>
            <a:off x="5583213" y="2106982"/>
            <a:ext cx="1890393" cy="1448319"/>
          </a:xfrm>
          <a:prstGeom prst="rect">
            <a:avLst/>
          </a:prstGeom>
        </p:spPr>
      </p:pic>
      <p:pic>
        <p:nvPicPr>
          <p:cNvPr id="11" name="Picture 10">
            <a:extLst>
              <a:ext uri="{FF2B5EF4-FFF2-40B4-BE49-F238E27FC236}">
                <a16:creationId xmlns:a16="http://schemas.microsoft.com/office/drawing/2014/main" id="{D2019E80-0A66-45E8-8B3F-637D353A4AB0}"/>
              </a:ext>
            </a:extLst>
          </p:cNvPr>
          <p:cNvPicPr>
            <a:picLocks noChangeAspect="1"/>
          </p:cNvPicPr>
          <p:nvPr/>
        </p:nvPicPr>
        <p:blipFill rotWithShape="1">
          <a:blip r:embed="rId5">
            <a:duotone>
              <a:prstClr val="black"/>
              <a:schemeClr val="accent6">
                <a:lumMod val="75000"/>
                <a:tint val="45000"/>
                <a:satMod val="400000"/>
              </a:schemeClr>
            </a:duotone>
          </a:blip>
          <a:srcRect b="47348"/>
          <a:stretch/>
        </p:blipFill>
        <p:spPr>
          <a:xfrm>
            <a:off x="-4222079" y="2970793"/>
            <a:ext cx="4692930" cy="2186424"/>
          </a:xfrm>
          <a:prstGeom prst="rect">
            <a:avLst/>
          </a:prstGeom>
        </p:spPr>
      </p:pic>
      <p:pic>
        <p:nvPicPr>
          <p:cNvPr id="8" name="Picture 7">
            <a:extLst>
              <a:ext uri="{FF2B5EF4-FFF2-40B4-BE49-F238E27FC236}">
                <a16:creationId xmlns:a16="http://schemas.microsoft.com/office/drawing/2014/main" id="{98DF724C-0423-40BE-B5F7-EBE3930BBCB1}"/>
              </a:ext>
            </a:extLst>
          </p:cNvPr>
          <p:cNvPicPr>
            <a:picLocks noChangeAspect="1"/>
          </p:cNvPicPr>
          <p:nvPr/>
        </p:nvPicPr>
        <p:blipFill>
          <a:blip r:embed="rId6"/>
          <a:stretch>
            <a:fillRect/>
          </a:stretch>
        </p:blipFill>
        <p:spPr>
          <a:xfrm>
            <a:off x="8499330" y="1608419"/>
            <a:ext cx="3123909" cy="2445447"/>
          </a:xfrm>
          <a:prstGeom prst="rect">
            <a:avLst/>
          </a:prstGeom>
        </p:spPr>
      </p:pic>
      <p:sp>
        <p:nvSpPr>
          <p:cNvPr id="4" name="TextBox 3">
            <a:extLst>
              <a:ext uri="{FF2B5EF4-FFF2-40B4-BE49-F238E27FC236}">
                <a16:creationId xmlns:a16="http://schemas.microsoft.com/office/drawing/2014/main" id="{977C2A78-9FB9-4BE9-A17A-1452A0D12413}"/>
              </a:ext>
            </a:extLst>
          </p:cNvPr>
          <p:cNvSpPr txBox="1"/>
          <p:nvPr/>
        </p:nvSpPr>
        <p:spPr>
          <a:xfrm>
            <a:off x="8961448" y="2226842"/>
            <a:ext cx="1273146" cy="646331"/>
          </a:xfrm>
          <a:prstGeom prst="rect">
            <a:avLst/>
          </a:prstGeom>
          <a:noFill/>
        </p:spPr>
        <p:txBody>
          <a:bodyPr wrap="square" rtlCol="0">
            <a:spAutoFit/>
          </a:bodyPr>
          <a:lstStyle/>
          <a:p>
            <a:r>
              <a:rPr lang="pl-PL" b="1" dirty="0">
                <a:solidFill>
                  <a:schemeClr val="accent1">
                    <a:lumMod val="75000"/>
                  </a:schemeClr>
                </a:solidFill>
              </a:rPr>
              <a:t>0110001010101011</a:t>
            </a:r>
            <a:endParaRPr lang="en-US" b="1" dirty="0">
              <a:solidFill>
                <a:schemeClr val="accent1">
                  <a:lumMod val="75000"/>
                </a:schemeClr>
              </a:solidFill>
            </a:endParaRPr>
          </a:p>
        </p:txBody>
      </p:sp>
      <p:grpSp>
        <p:nvGrpSpPr>
          <p:cNvPr id="15" name="Group 14">
            <a:extLst>
              <a:ext uri="{FF2B5EF4-FFF2-40B4-BE49-F238E27FC236}">
                <a16:creationId xmlns:a16="http://schemas.microsoft.com/office/drawing/2014/main" id="{0A69C27D-1402-4065-ACD4-F2A9D6F20DC0}"/>
              </a:ext>
            </a:extLst>
          </p:cNvPr>
          <p:cNvGrpSpPr/>
          <p:nvPr/>
        </p:nvGrpSpPr>
        <p:grpSpPr>
          <a:xfrm>
            <a:off x="470852" y="1909505"/>
            <a:ext cx="2056899" cy="1755880"/>
            <a:chOff x="-85741" y="3851649"/>
            <a:chExt cx="2056899" cy="1755880"/>
          </a:xfrm>
        </p:grpSpPr>
        <p:pic>
          <p:nvPicPr>
            <p:cNvPr id="17" name="Picture 16">
              <a:extLst>
                <a:ext uri="{FF2B5EF4-FFF2-40B4-BE49-F238E27FC236}">
                  <a16:creationId xmlns:a16="http://schemas.microsoft.com/office/drawing/2014/main" id="{1FE67886-FB31-4623-A544-F5CEF42E6E3C}"/>
                </a:ext>
              </a:extLst>
            </p:cNvPr>
            <p:cNvPicPr>
              <a:picLocks noChangeAspect="1"/>
            </p:cNvPicPr>
            <p:nvPr/>
          </p:nvPicPr>
          <p:blipFill>
            <a:blip r:embed="rId7"/>
            <a:stretch>
              <a:fillRect/>
            </a:stretch>
          </p:blipFill>
          <p:spPr>
            <a:xfrm>
              <a:off x="50407" y="3851649"/>
              <a:ext cx="696904" cy="792370"/>
            </a:xfrm>
            <a:prstGeom prst="rect">
              <a:avLst/>
            </a:prstGeom>
          </p:spPr>
        </p:pic>
        <p:pic>
          <p:nvPicPr>
            <p:cNvPr id="16" name="Picture 15">
              <a:extLst>
                <a:ext uri="{FF2B5EF4-FFF2-40B4-BE49-F238E27FC236}">
                  <a16:creationId xmlns:a16="http://schemas.microsoft.com/office/drawing/2014/main" id="{13577DA3-A679-45EC-A017-56209F1086BD}"/>
                </a:ext>
              </a:extLst>
            </p:cNvPr>
            <p:cNvPicPr>
              <a:picLocks noChangeAspect="1"/>
            </p:cNvPicPr>
            <p:nvPr/>
          </p:nvPicPr>
          <p:blipFill rotWithShape="1">
            <a:blip r:embed="rId5">
              <a:duotone>
                <a:prstClr val="black"/>
                <a:schemeClr val="accent6">
                  <a:lumMod val="75000"/>
                  <a:tint val="45000"/>
                  <a:satMod val="400000"/>
                </a:schemeClr>
              </a:duotone>
            </a:blip>
            <a:srcRect l="16011" t="15783" r="40159" b="52726"/>
            <a:stretch/>
          </p:blipFill>
          <p:spPr>
            <a:xfrm>
              <a:off x="-85741" y="4299839"/>
              <a:ext cx="2056899" cy="1307690"/>
            </a:xfrm>
            <a:prstGeom prst="rect">
              <a:avLst/>
            </a:prstGeom>
          </p:spPr>
        </p:pic>
      </p:grpSp>
      <p:sp>
        <p:nvSpPr>
          <p:cNvPr id="13" name="Arrow: Right 12">
            <a:extLst>
              <a:ext uri="{FF2B5EF4-FFF2-40B4-BE49-F238E27FC236}">
                <a16:creationId xmlns:a16="http://schemas.microsoft.com/office/drawing/2014/main" id="{012C2773-62ED-478C-AD82-6A3AD099A94E}"/>
              </a:ext>
            </a:extLst>
          </p:cNvPr>
          <p:cNvSpPr/>
          <p:nvPr/>
        </p:nvSpPr>
        <p:spPr>
          <a:xfrm>
            <a:off x="2451739" y="2817964"/>
            <a:ext cx="929661" cy="305657"/>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14" name="Arrow: Right 13">
            <a:extLst>
              <a:ext uri="{FF2B5EF4-FFF2-40B4-BE49-F238E27FC236}">
                <a16:creationId xmlns:a16="http://schemas.microsoft.com/office/drawing/2014/main" id="{4509E50C-1D9C-4FD1-884F-FBD3581D28C4}"/>
              </a:ext>
            </a:extLst>
          </p:cNvPr>
          <p:cNvSpPr/>
          <p:nvPr/>
        </p:nvSpPr>
        <p:spPr>
          <a:xfrm>
            <a:off x="2451738" y="2817964"/>
            <a:ext cx="929661" cy="305657"/>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19" name="Arrow: Right 18">
            <a:extLst>
              <a:ext uri="{FF2B5EF4-FFF2-40B4-BE49-F238E27FC236}">
                <a16:creationId xmlns:a16="http://schemas.microsoft.com/office/drawing/2014/main" id="{86E2A1D5-0909-4A40-BD0B-0BBDD2284D25}"/>
              </a:ext>
            </a:extLst>
          </p:cNvPr>
          <p:cNvSpPr/>
          <p:nvPr/>
        </p:nvSpPr>
        <p:spPr>
          <a:xfrm>
            <a:off x="7430065" y="2484644"/>
            <a:ext cx="1273147" cy="333319"/>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000" dirty="0">
                <a:solidFill>
                  <a:schemeClr val="tx1"/>
                </a:solidFill>
              </a:rPr>
              <a:t>01110001010101</a:t>
            </a:r>
            <a:endParaRPr lang="en-US" sz="1000" dirty="0">
              <a:solidFill>
                <a:schemeClr val="tx1"/>
              </a:solidFill>
            </a:endParaRPr>
          </a:p>
        </p:txBody>
      </p:sp>
    </p:spTree>
    <p:extLst>
      <p:ext uri="{BB962C8B-B14F-4D97-AF65-F5344CB8AC3E}">
        <p14:creationId xmlns:p14="http://schemas.microsoft.com/office/powerpoint/2010/main" val="1786419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Image result for webassembly">
            <a:extLst>
              <a:ext uri="{FF2B5EF4-FFF2-40B4-BE49-F238E27FC236}">
                <a16:creationId xmlns:a16="http://schemas.microsoft.com/office/drawing/2014/main" id="{8C59AE62-F42E-4580-8341-AB3123CCA65D}"/>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17846" y="2372734"/>
            <a:ext cx="3964955" cy="39649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2F45E2E-CB5B-4F01-BE11-EE710B097185}"/>
              </a:ext>
            </a:extLst>
          </p:cNvPr>
          <p:cNvPicPr>
            <a:picLocks noChangeAspect="1"/>
          </p:cNvPicPr>
          <p:nvPr/>
        </p:nvPicPr>
        <p:blipFill rotWithShape="1">
          <a:blip r:embed="rId3">
            <a:duotone>
              <a:schemeClr val="bg2">
                <a:shade val="45000"/>
                <a:satMod val="135000"/>
              </a:schemeClr>
              <a:prstClr val="white"/>
            </a:duotone>
          </a:blip>
          <a:srcRect l="16011" t="15783" r="40159" b="52726"/>
          <a:stretch/>
        </p:blipFill>
        <p:spPr>
          <a:xfrm>
            <a:off x="-3127078" y="1916613"/>
            <a:ext cx="7143269" cy="4115351"/>
          </a:xfrm>
          <a:prstGeom prst="rect">
            <a:avLst/>
          </a:prstGeom>
        </p:spPr>
      </p:pic>
      <p:pic>
        <p:nvPicPr>
          <p:cNvPr id="19" name="Picture 4" descr="Image result for webassembly">
            <a:extLst>
              <a:ext uri="{FF2B5EF4-FFF2-40B4-BE49-F238E27FC236}">
                <a16:creationId xmlns:a16="http://schemas.microsoft.com/office/drawing/2014/main" id="{0F722936-8FC2-4669-8D9F-2C20579B2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5012115"/>
            <a:ext cx="1244294" cy="1244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8B87AF-CA62-49D4-90B1-45E0484C66D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381401" y="1608419"/>
            <a:ext cx="3022940" cy="3022940"/>
          </a:xfrm>
          <a:prstGeom prst="rect">
            <a:avLst/>
          </a:prstGeom>
        </p:spPr>
      </p:pic>
      <p:pic>
        <p:nvPicPr>
          <p:cNvPr id="10" name="Picture 9">
            <a:extLst>
              <a:ext uri="{FF2B5EF4-FFF2-40B4-BE49-F238E27FC236}">
                <a16:creationId xmlns:a16="http://schemas.microsoft.com/office/drawing/2014/main" id="{57DC8D9A-7569-48C4-8CFC-6CB4FD3724A1}"/>
              </a:ext>
            </a:extLst>
          </p:cNvPr>
          <p:cNvPicPr>
            <a:picLocks noChangeAspect="1"/>
          </p:cNvPicPr>
          <p:nvPr/>
        </p:nvPicPr>
        <p:blipFill>
          <a:blip r:embed="rId6">
            <a:duotone>
              <a:prstClr val="black"/>
              <a:schemeClr val="accent6">
                <a:tint val="45000"/>
                <a:satMod val="400000"/>
              </a:schemeClr>
            </a:duotone>
          </a:blip>
          <a:stretch>
            <a:fillRect/>
          </a:stretch>
        </p:blipFill>
        <p:spPr>
          <a:xfrm>
            <a:off x="5583213" y="2106982"/>
            <a:ext cx="1890393" cy="1448319"/>
          </a:xfrm>
          <a:prstGeom prst="rect">
            <a:avLst/>
          </a:prstGeom>
        </p:spPr>
      </p:pic>
      <p:pic>
        <p:nvPicPr>
          <p:cNvPr id="11" name="Picture 10">
            <a:extLst>
              <a:ext uri="{FF2B5EF4-FFF2-40B4-BE49-F238E27FC236}">
                <a16:creationId xmlns:a16="http://schemas.microsoft.com/office/drawing/2014/main" id="{D2019E80-0A66-45E8-8B3F-637D353A4AB0}"/>
              </a:ext>
            </a:extLst>
          </p:cNvPr>
          <p:cNvPicPr>
            <a:picLocks noChangeAspect="1"/>
          </p:cNvPicPr>
          <p:nvPr/>
        </p:nvPicPr>
        <p:blipFill>
          <a:blip r:embed="rId3">
            <a:duotone>
              <a:prstClr val="black"/>
              <a:schemeClr val="accent6">
                <a:lumMod val="75000"/>
                <a:tint val="45000"/>
                <a:satMod val="400000"/>
              </a:schemeClr>
            </a:duotone>
          </a:blip>
          <a:stretch>
            <a:fillRect/>
          </a:stretch>
        </p:blipFill>
        <p:spPr>
          <a:xfrm>
            <a:off x="-101286" y="2730881"/>
            <a:ext cx="3960057" cy="3504109"/>
          </a:xfrm>
          <a:prstGeom prst="rect">
            <a:avLst/>
          </a:prstGeom>
        </p:spPr>
      </p:pic>
      <p:sp>
        <p:nvSpPr>
          <p:cNvPr id="12" name="Arrow: Right 11">
            <a:extLst>
              <a:ext uri="{FF2B5EF4-FFF2-40B4-BE49-F238E27FC236}">
                <a16:creationId xmlns:a16="http://schemas.microsoft.com/office/drawing/2014/main" id="{741D878E-F47D-4F9A-ADC8-48CB824BD709}"/>
              </a:ext>
            </a:extLst>
          </p:cNvPr>
          <p:cNvSpPr/>
          <p:nvPr/>
        </p:nvSpPr>
        <p:spPr>
          <a:xfrm>
            <a:off x="2451739" y="1610956"/>
            <a:ext cx="929661" cy="305657"/>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pic>
        <p:nvPicPr>
          <p:cNvPr id="8" name="Picture 7">
            <a:extLst>
              <a:ext uri="{FF2B5EF4-FFF2-40B4-BE49-F238E27FC236}">
                <a16:creationId xmlns:a16="http://schemas.microsoft.com/office/drawing/2014/main" id="{98DF724C-0423-40BE-B5F7-EBE3930BBCB1}"/>
              </a:ext>
            </a:extLst>
          </p:cNvPr>
          <p:cNvPicPr>
            <a:picLocks noChangeAspect="1"/>
          </p:cNvPicPr>
          <p:nvPr/>
        </p:nvPicPr>
        <p:blipFill>
          <a:blip r:embed="rId7"/>
          <a:stretch>
            <a:fillRect/>
          </a:stretch>
        </p:blipFill>
        <p:spPr>
          <a:xfrm>
            <a:off x="8499330" y="1608419"/>
            <a:ext cx="3123909" cy="2445447"/>
          </a:xfrm>
          <a:prstGeom prst="rect">
            <a:avLst/>
          </a:prstGeom>
        </p:spPr>
      </p:pic>
      <p:sp>
        <p:nvSpPr>
          <p:cNvPr id="4" name="TextBox 3">
            <a:extLst>
              <a:ext uri="{FF2B5EF4-FFF2-40B4-BE49-F238E27FC236}">
                <a16:creationId xmlns:a16="http://schemas.microsoft.com/office/drawing/2014/main" id="{977C2A78-9FB9-4BE9-A17A-1452A0D12413}"/>
              </a:ext>
            </a:extLst>
          </p:cNvPr>
          <p:cNvSpPr txBox="1"/>
          <p:nvPr/>
        </p:nvSpPr>
        <p:spPr>
          <a:xfrm>
            <a:off x="8961448" y="2226842"/>
            <a:ext cx="1273146" cy="646331"/>
          </a:xfrm>
          <a:prstGeom prst="rect">
            <a:avLst/>
          </a:prstGeom>
          <a:noFill/>
        </p:spPr>
        <p:txBody>
          <a:bodyPr wrap="square" rtlCol="0">
            <a:spAutoFit/>
          </a:bodyPr>
          <a:lstStyle/>
          <a:p>
            <a:r>
              <a:rPr lang="pl-PL" b="1" dirty="0">
                <a:solidFill>
                  <a:schemeClr val="accent1">
                    <a:lumMod val="75000"/>
                  </a:schemeClr>
                </a:solidFill>
              </a:rPr>
              <a:t>0110001010101011</a:t>
            </a:r>
            <a:endParaRPr lang="en-US" b="1" dirty="0">
              <a:solidFill>
                <a:schemeClr val="accent1">
                  <a:lumMod val="75000"/>
                </a:schemeClr>
              </a:solidFill>
            </a:endParaRPr>
          </a:p>
        </p:txBody>
      </p:sp>
      <p:grpSp>
        <p:nvGrpSpPr>
          <p:cNvPr id="15" name="Group 14">
            <a:extLst>
              <a:ext uri="{FF2B5EF4-FFF2-40B4-BE49-F238E27FC236}">
                <a16:creationId xmlns:a16="http://schemas.microsoft.com/office/drawing/2014/main" id="{0A69C27D-1402-4065-ACD4-F2A9D6F20DC0}"/>
              </a:ext>
            </a:extLst>
          </p:cNvPr>
          <p:cNvGrpSpPr/>
          <p:nvPr/>
        </p:nvGrpSpPr>
        <p:grpSpPr>
          <a:xfrm>
            <a:off x="470852" y="619185"/>
            <a:ext cx="2056899" cy="1755880"/>
            <a:chOff x="-85741" y="3851649"/>
            <a:chExt cx="2056899" cy="1755880"/>
          </a:xfrm>
        </p:grpSpPr>
        <p:pic>
          <p:nvPicPr>
            <p:cNvPr id="17" name="Picture 16">
              <a:extLst>
                <a:ext uri="{FF2B5EF4-FFF2-40B4-BE49-F238E27FC236}">
                  <a16:creationId xmlns:a16="http://schemas.microsoft.com/office/drawing/2014/main" id="{1FE67886-FB31-4623-A544-F5CEF42E6E3C}"/>
                </a:ext>
              </a:extLst>
            </p:cNvPr>
            <p:cNvPicPr>
              <a:picLocks noChangeAspect="1"/>
            </p:cNvPicPr>
            <p:nvPr/>
          </p:nvPicPr>
          <p:blipFill>
            <a:blip r:embed="rId8"/>
            <a:stretch>
              <a:fillRect/>
            </a:stretch>
          </p:blipFill>
          <p:spPr>
            <a:xfrm>
              <a:off x="50407" y="3851649"/>
              <a:ext cx="696904" cy="792370"/>
            </a:xfrm>
            <a:prstGeom prst="rect">
              <a:avLst/>
            </a:prstGeom>
          </p:spPr>
        </p:pic>
        <p:pic>
          <p:nvPicPr>
            <p:cNvPr id="16" name="Picture 15">
              <a:extLst>
                <a:ext uri="{FF2B5EF4-FFF2-40B4-BE49-F238E27FC236}">
                  <a16:creationId xmlns:a16="http://schemas.microsoft.com/office/drawing/2014/main" id="{13577DA3-A679-45EC-A017-56209F1086BD}"/>
                </a:ext>
              </a:extLst>
            </p:cNvPr>
            <p:cNvPicPr>
              <a:picLocks noChangeAspect="1"/>
            </p:cNvPicPr>
            <p:nvPr/>
          </p:nvPicPr>
          <p:blipFill rotWithShape="1">
            <a:blip r:embed="rId3">
              <a:duotone>
                <a:prstClr val="black"/>
                <a:schemeClr val="accent6">
                  <a:lumMod val="75000"/>
                  <a:tint val="45000"/>
                  <a:satMod val="400000"/>
                </a:schemeClr>
              </a:duotone>
            </a:blip>
            <a:srcRect l="16011" t="15783" r="40159" b="52726"/>
            <a:stretch/>
          </p:blipFill>
          <p:spPr>
            <a:xfrm>
              <a:off x="-85741" y="4299839"/>
              <a:ext cx="2056899" cy="1307690"/>
            </a:xfrm>
            <a:prstGeom prst="rect">
              <a:avLst/>
            </a:prstGeom>
          </p:spPr>
        </p:pic>
      </p:grpSp>
      <p:pic>
        <p:nvPicPr>
          <p:cNvPr id="20" name="Picture 19">
            <a:extLst>
              <a:ext uri="{FF2B5EF4-FFF2-40B4-BE49-F238E27FC236}">
                <a16:creationId xmlns:a16="http://schemas.microsoft.com/office/drawing/2014/main" id="{2828B0F2-FCED-41B3-A49A-AF6D8AE43031}"/>
              </a:ext>
            </a:extLst>
          </p:cNvPr>
          <p:cNvPicPr>
            <a:picLocks noChangeAspect="1"/>
          </p:cNvPicPr>
          <p:nvPr/>
        </p:nvPicPr>
        <p:blipFill rotWithShape="1">
          <a:blip r:embed="rId3">
            <a:duotone>
              <a:schemeClr val="accent1">
                <a:shade val="45000"/>
                <a:satMod val="135000"/>
              </a:schemeClr>
              <a:prstClr val="white"/>
            </a:duotone>
          </a:blip>
          <a:srcRect l="16011" t="15783" r="40159" b="52726"/>
          <a:stretch/>
        </p:blipFill>
        <p:spPr>
          <a:xfrm>
            <a:off x="141516" y="2493591"/>
            <a:ext cx="1461594" cy="929220"/>
          </a:xfrm>
          <a:prstGeom prst="rect">
            <a:avLst/>
          </a:prstGeom>
        </p:spPr>
      </p:pic>
      <p:pic>
        <p:nvPicPr>
          <p:cNvPr id="24" name="Picture 23">
            <a:extLst>
              <a:ext uri="{FF2B5EF4-FFF2-40B4-BE49-F238E27FC236}">
                <a16:creationId xmlns:a16="http://schemas.microsoft.com/office/drawing/2014/main" id="{40856799-1B41-4FF6-91BB-773CD7DF5CB7}"/>
              </a:ext>
            </a:extLst>
          </p:cNvPr>
          <p:cNvPicPr>
            <a:picLocks noChangeAspect="1"/>
          </p:cNvPicPr>
          <p:nvPr/>
        </p:nvPicPr>
        <p:blipFill rotWithShape="1">
          <a:blip r:embed="rId3">
            <a:duotone>
              <a:prstClr val="black"/>
              <a:schemeClr val="accent5">
                <a:tint val="45000"/>
                <a:satMod val="400000"/>
              </a:schemeClr>
            </a:duotone>
          </a:blip>
          <a:srcRect l="16011" t="15783" r="40159" b="52726"/>
          <a:stretch/>
        </p:blipFill>
        <p:spPr>
          <a:xfrm>
            <a:off x="1462856" y="2794121"/>
            <a:ext cx="988883" cy="628690"/>
          </a:xfrm>
          <a:prstGeom prst="rect">
            <a:avLst/>
          </a:prstGeom>
        </p:spPr>
      </p:pic>
      <p:pic>
        <p:nvPicPr>
          <p:cNvPr id="25" name="Picture 24">
            <a:extLst>
              <a:ext uri="{FF2B5EF4-FFF2-40B4-BE49-F238E27FC236}">
                <a16:creationId xmlns:a16="http://schemas.microsoft.com/office/drawing/2014/main" id="{63713BF9-FD5D-4864-8B0E-892B51B1CAD4}"/>
              </a:ext>
            </a:extLst>
          </p:cNvPr>
          <p:cNvPicPr>
            <a:picLocks noChangeAspect="1"/>
          </p:cNvPicPr>
          <p:nvPr/>
        </p:nvPicPr>
        <p:blipFill rotWithShape="1">
          <a:blip r:embed="rId3">
            <a:duotone>
              <a:schemeClr val="accent5">
                <a:shade val="45000"/>
                <a:satMod val="135000"/>
              </a:schemeClr>
              <a:prstClr val="white"/>
            </a:duotone>
          </a:blip>
          <a:srcRect l="16011" t="15783" r="40159" b="52726"/>
          <a:stretch/>
        </p:blipFill>
        <p:spPr>
          <a:xfrm>
            <a:off x="-33431" y="4200210"/>
            <a:ext cx="988883" cy="628690"/>
          </a:xfrm>
          <a:prstGeom prst="rect">
            <a:avLst/>
          </a:prstGeom>
        </p:spPr>
      </p:pic>
      <p:pic>
        <p:nvPicPr>
          <p:cNvPr id="26" name="Picture 25">
            <a:extLst>
              <a:ext uri="{FF2B5EF4-FFF2-40B4-BE49-F238E27FC236}">
                <a16:creationId xmlns:a16="http://schemas.microsoft.com/office/drawing/2014/main" id="{82256E0B-6FC5-4928-B5C8-C73643B62906}"/>
              </a:ext>
            </a:extLst>
          </p:cNvPr>
          <p:cNvPicPr>
            <a:picLocks noChangeAspect="1"/>
          </p:cNvPicPr>
          <p:nvPr/>
        </p:nvPicPr>
        <p:blipFill rotWithShape="1">
          <a:blip r:embed="rId3">
            <a:duotone>
              <a:prstClr val="black"/>
              <a:srgbClr val="FF0000">
                <a:tint val="45000"/>
                <a:satMod val="400000"/>
              </a:srgbClr>
            </a:duotone>
          </a:blip>
          <a:srcRect l="16011" t="15783" r="40159" b="52726"/>
          <a:stretch/>
        </p:blipFill>
        <p:spPr>
          <a:xfrm>
            <a:off x="858170" y="4303375"/>
            <a:ext cx="749169" cy="476290"/>
          </a:xfrm>
          <a:prstGeom prst="rect">
            <a:avLst/>
          </a:prstGeom>
        </p:spPr>
      </p:pic>
      <p:sp>
        <p:nvSpPr>
          <p:cNvPr id="28" name="Arrow: Right 27">
            <a:extLst>
              <a:ext uri="{FF2B5EF4-FFF2-40B4-BE49-F238E27FC236}">
                <a16:creationId xmlns:a16="http://schemas.microsoft.com/office/drawing/2014/main" id="{3AE0BCD0-4963-402B-BE37-D7D77456F8C7}"/>
              </a:ext>
            </a:extLst>
          </p:cNvPr>
          <p:cNvSpPr/>
          <p:nvPr/>
        </p:nvSpPr>
        <p:spPr>
          <a:xfrm>
            <a:off x="2451738" y="3997718"/>
            <a:ext cx="929661" cy="305657"/>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23" name="Arrow: Right 22">
            <a:extLst>
              <a:ext uri="{FF2B5EF4-FFF2-40B4-BE49-F238E27FC236}">
                <a16:creationId xmlns:a16="http://schemas.microsoft.com/office/drawing/2014/main" id="{0528F165-7F78-411F-99E5-C461CC81140D}"/>
              </a:ext>
            </a:extLst>
          </p:cNvPr>
          <p:cNvSpPr/>
          <p:nvPr/>
        </p:nvSpPr>
        <p:spPr>
          <a:xfrm>
            <a:off x="7430065" y="2484644"/>
            <a:ext cx="1273147" cy="333319"/>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000" dirty="0">
                <a:solidFill>
                  <a:schemeClr val="tx1"/>
                </a:solidFill>
              </a:rPr>
              <a:t>01110001010101</a:t>
            </a:r>
            <a:endParaRPr lang="en-US" sz="1000" dirty="0">
              <a:solidFill>
                <a:schemeClr val="tx1"/>
              </a:solidFill>
            </a:endParaRPr>
          </a:p>
        </p:txBody>
      </p:sp>
    </p:spTree>
    <p:extLst>
      <p:ext uri="{BB962C8B-B14F-4D97-AF65-F5344CB8AC3E}">
        <p14:creationId xmlns:p14="http://schemas.microsoft.com/office/powerpoint/2010/main" val="2064274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30834E5D-9294-4045-9EED-6C19A2597B79}"/>
              </a:ext>
            </a:extLst>
          </p:cNvPr>
          <p:cNvSpPr/>
          <p:nvPr/>
        </p:nvSpPr>
        <p:spPr>
          <a:xfrm>
            <a:off x="6010005" y="2285620"/>
            <a:ext cx="292234" cy="24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CAC57C47-E42F-4DAB-8366-AAEE033BBE88}"/>
              </a:ext>
            </a:extLst>
          </p:cNvPr>
          <p:cNvSpPr>
            <a:spLocks noGrp="1"/>
          </p:cNvSpPr>
          <p:nvPr>
            <p:ph sz="quarter" idx="14"/>
          </p:nvPr>
        </p:nvSpPr>
        <p:spPr/>
        <p:txBody>
          <a:bodyPr/>
          <a:lstStyle/>
          <a:p>
            <a:r>
              <a:rPr lang="en-US" dirty="0" err="1"/>
              <a:t>WebAssembly</a:t>
            </a:r>
            <a:r>
              <a:rPr lang="en-US" dirty="0"/>
              <a:t> What? Why?</a:t>
            </a:r>
          </a:p>
          <a:p>
            <a:endParaRPr lang="en-US" dirty="0"/>
          </a:p>
        </p:txBody>
      </p:sp>
      <p:sp>
        <p:nvSpPr>
          <p:cNvPr id="10" name="Content Placeholder 2">
            <a:extLst>
              <a:ext uri="{FF2B5EF4-FFF2-40B4-BE49-F238E27FC236}">
                <a16:creationId xmlns:a16="http://schemas.microsoft.com/office/drawing/2014/main" id="{AA089E4F-E3FF-4DC8-A0C6-0C820ABAFD5C}"/>
              </a:ext>
            </a:extLst>
          </p:cNvPr>
          <p:cNvSpPr txBox="1">
            <a:spLocks/>
          </p:cNvSpPr>
          <p:nvPr/>
        </p:nvSpPr>
        <p:spPr>
          <a:xfrm>
            <a:off x="754063" y="1825064"/>
            <a:ext cx="10677365" cy="14130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low-level </a:t>
            </a:r>
            <a:r>
              <a:rPr lang="en-US" sz="2000" b="1" dirty="0"/>
              <a:t>binary</a:t>
            </a:r>
            <a:r>
              <a:rPr lang="en-US" sz="2000" dirty="0"/>
              <a:t> format </a:t>
            </a:r>
            <a:r>
              <a:rPr lang="en-US" sz="2000" b="1" dirty="0"/>
              <a:t>for the web </a:t>
            </a:r>
            <a:r>
              <a:rPr lang="en-US" sz="2000" dirty="0"/>
              <a:t>(WASM)</a:t>
            </a:r>
          </a:p>
          <a:p>
            <a:r>
              <a:rPr lang="en-US" sz="2000" b="1" dirty="0"/>
              <a:t>It’s a bytecode for web </a:t>
            </a:r>
            <a:r>
              <a:rPr lang="pl-PL" sz="2000" b="1" dirty="0"/>
              <a:t>/ </a:t>
            </a:r>
            <a:r>
              <a:rPr lang="en-US" sz="2000" b="1" dirty="0"/>
              <a:t>compilation target</a:t>
            </a:r>
            <a:r>
              <a:rPr lang="pl-PL" sz="2000" b="1" dirty="0"/>
              <a:t> </a:t>
            </a:r>
            <a:r>
              <a:rPr lang="en-US" sz="2000" b="1" dirty="0"/>
              <a:t>=&gt; maximized performance</a:t>
            </a:r>
            <a:endParaRPr lang="en-US" sz="2000" dirty="0"/>
          </a:p>
        </p:txBody>
      </p:sp>
      <p:pic>
        <p:nvPicPr>
          <p:cNvPr id="11" name="Picture 4" descr="Image result for webassembly">
            <a:extLst>
              <a:ext uri="{FF2B5EF4-FFF2-40B4-BE49-F238E27FC236}">
                <a16:creationId xmlns:a16="http://schemas.microsoft.com/office/drawing/2014/main" id="{E7E039CC-BD6F-4AF3-8E52-0B9F402DB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679" y="1784042"/>
            <a:ext cx="1244294" cy="124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65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30834E5D-9294-4045-9EED-6C19A2597B79}"/>
              </a:ext>
            </a:extLst>
          </p:cNvPr>
          <p:cNvSpPr/>
          <p:nvPr/>
        </p:nvSpPr>
        <p:spPr>
          <a:xfrm>
            <a:off x="6010005" y="2285620"/>
            <a:ext cx="292234" cy="24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Content Placeholder 2">
            <a:extLst>
              <a:ext uri="{FF2B5EF4-FFF2-40B4-BE49-F238E27FC236}">
                <a16:creationId xmlns:a16="http://schemas.microsoft.com/office/drawing/2014/main" id="{50211525-D4A2-45CE-9F3D-F57F770E0CCE}"/>
              </a:ext>
            </a:extLst>
          </p:cNvPr>
          <p:cNvSpPr>
            <a:spLocks noGrp="1"/>
          </p:cNvSpPr>
          <p:nvPr>
            <p:ph sz="quarter" idx="14"/>
          </p:nvPr>
        </p:nvSpPr>
        <p:spPr/>
        <p:txBody>
          <a:bodyPr/>
          <a:lstStyle/>
          <a:p>
            <a:r>
              <a:rPr lang="en-US" dirty="0" err="1"/>
              <a:t>WebAssembly</a:t>
            </a:r>
            <a:r>
              <a:rPr lang="en-US" dirty="0"/>
              <a:t> What? Why?</a:t>
            </a:r>
          </a:p>
          <a:p>
            <a:endParaRPr lang="en-US" dirty="0"/>
          </a:p>
        </p:txBody>
      </p:sp>
      <p:sp>
        <p:nvSpPr>
          <p:cNvPr id="10" name="Content Placeholder 2">
            <a:extLst>
              <a:ext uri="{FF2B5EF4-FFF2-40B4-BE49-F238E27FC236}">
                <a16:creationId xmlns:a16="http://schemas.microsoft.com/office/drawing/2014/main" id="{AA089E4F-E3FF-4DC8-A0C6-0C820ABAFD5C}"/>
              </a:ext>
            </a:extLst>
          </p:cNvPr>
          <p:cNvSpPr txBox="1">
            <a:spLocks/>
          </p:cNvSpPr>
          <p:nvPr/>
        </p:nvSpPr>
        <p:spPr>
          <a:xfrm>
            <a:off x="754063" y="1825064"/>
            <a:ext cx="10677365" cy="14130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low-level </a:t>
            </a:r>
            <a:r>
              <a:rPr lang="en-US" sz="2000" b="1" dirty="0"/>
              <a:t>binary</a:t>
            </a:r>
            <a:r>
              <a:rPr lang="en-US" sz="2000" dirty="0"/>
              <a:t> format </a:t>
            </a:r>
            <a:r>
              <a:rPr lang="en-US" sz="2000" b="1" dirty="0"/>
              <a:t>for the web </a:t>
            </a:r>
            <a:r>
              <a:rPr lang="en-US" sz="2000" dirty="0"/>
              <a:t>(WASM)</a:t>
            </a:r>
          </a:p>
          <a:p>
            <a:r>
              <a:rPr lang="en-US" sz="2000" b="1" dirty="0"/>
              <a:t>It’s a bytecode for web </a:t>
            </a:r>
            <a:r>
              <a:rPr lang="pl-PL" sz="2000" b="1" dirty="0"/>
              <a:t>/ </a:t>
            </a:r>
            <a:r>
              <a:rPr lang="en-US" sz="2000" b="1" dirty="0"/>
              <a:t>compilation target</a:t>
            </a:r>
            <a:r>
              <a:rPr lang="pl-PL" sz="2000" b="1" dirty="0"/>
              <a:t> </a:t>
            </a:r>
            <a:r>
              <a:rPr lang="en-US" sz="2000" b="1" dirty="0"/>
              <a:t>=&gt; maximized performance</a:t>
            </a:r>
            <a:endParaRPr lang="en-US" sz="2000" dirty="0"/>
          </a:p>
        </p:txBody>
      </p:sp>
      <p:pic>
        <p:nvPicPr>
          <p:cNvPr id="11" name="Picture 4" descr="Image result for webassembly">
            <a:extLst>
              <a:ext uri="{FF2B5EF4-FFF2-40B4-BE49-F238E27FC236}">
                <a16:creationId xmlns:a16="http://schemas.microsoft.com/office/drawing/2014/main" id="{E7E039CC-BD6F-4AF3-8E52-0B9F402DB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679" y="1784042"/>
            <a:ext cx="1244294" cy="12442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CF7BA91-3ACF-4488-98CF-B8CA039A21B0}"/>
              </a:ext>
            </a:extLst>
          </p:cNvPr>
          <p:cNvPicPr>
            <a:picLocks noChangeAspect="1"/>
          </p:cNvPicPr>
          <p:nvPr/>
        </p:nvPicPr>
        <p:blipFill rotWithShape="1">
          <a:blip r:embed="rId4"/>
          <a:srcRect t="22686" b="21465"/>
          <a:stretch/>
        </p:blipFill>
        <p:spPr>
          <a:xfrm>
            <a:off x="1346067" y="3028335"/>
            <a:ext cx="4286250" cy="819229"/>
          </a:xfrm>
          <a:prstGeom prst="rect">
            <a:avLst/>
          </a:prstGeom>
        </p:spPr>
      </p:pic>
      <p:sp>
        <p:nvSpPr>
          <p:cNvPr id="16" name="TextBox 15">
            <a:extLst>
              <a:ext uri="{FF2B5EF4-FFF2-40B4-BE49-F238E27FC236}">
                <a16:creationId xmlns:a16="http://schemas.microsoft.com/office/drawing/2014/main" id="{D489F8D0-24F0-4416-A0E7-1D38FC8C9FF2}"/>
              </a:ext>
            </a:extLst>
          </p:cNvPr>
          <p:cNvSpPr txBox="1"/>
          <p:nvPr/>
        </p:nvSpPr>
        <p:spPr>
          <a:xfrm>
            <a:off x="2133581" y="3765753"/>
            <a:ext cx="2425126" cy="369332"/>
          </a:xfrm>
          <a:prstGeom prst="rect">
            <a:avLst/>
          </a:prstGeom>
          <a:solidFill>
            <a:schemeClr val="bg1"/>
          </a:solidFill>
        </p:spPr>
        <p:txBody>
          <a:bodyPr wrap="square" rtlCol="0">
            <a:spAutoFit/>
          </a:bodyPr>
          <a:lstStyle/>
          <a:p>
            <a:r>
              <a:rPr lang="en-US" dirty="0"/>
              <a:t>Compile + optimize</a:t>
            </a:r>
          </a:p>
        </p:txBody>
      </p:sp>
      <p:sp>
        <p:nvSpPr>
          <p:cNvPr id="17" name="TextBox 16">
            <a:extLst>
              <a:ext uri="{FF2B5EF4-FFF2-40B4-BE49-F238E27FC236}">
                <a16:creationId xmlns:a16="http://schemas.microsoft.com/office/drawing/2014/main" id="{F0D6F70F-2103-48F7-99D5-70B238BAF4A5}"/>
              </a:ext>
            </a:extLst>
          </p:cNvPr>
          <p:cNvSpPr txBox="1"/>
          <p:nvPr/>
        </p:nvSpPr>
        <p:spPr>
          <a:xfrm>
            <a:off x="1568226" y="2713455"/>
            <a:ext cx="1283128" cy="369332"/>
          </a:xfrm>
          <a:prstGeom prst="rect">
            <a:avLst/>
          </a:prstGeom>
          <a:solidFill>
            <a:schemeClr val="bg1"/>
          </a:solidFill>
        </p:spPr>
        <p:txBody>
          <a:bodyPr wrap="square" rtlCol="0">
            <a:spAutoFit/>
          </a:bodyPr>
          <a:lstStyle/>
          <a:p>
            <a:r>
              <a:rPr lang="en-US" dirty="0"/>
              <a:t>Decode</a:t>
            </a:r>
          </a:p>
        </p:txBody>
      </p:sp>
      <p:sp>
        <p:nvSpPr>
          <p:cNvPr id="18" name="TextBox 17">
            <a:extLst>
              <a:ext uri="{FF2B5EF4-FFF2-40B4-BE49-F238E27FC236}">
                <a16:creationId xmlns:a16="http://schemas.microsoft.com/office/drawing/2014/main" id="{DF30D5E0-A4AD-4E3F-ABC8-9EA2457B3CDA}"/>
              </a:ext>
            </a:extLst>
          </p:cNvPr>
          <p:cNvSpPr txBox="1"/>
          <p:nvPr/>
        </p:nvSpPr>
        <p:spPr>
          <a:xfrm>
            <a:off x="3667619" y="2708663"/>
            <a:ext cx="2425126" cy="369332"/>
          </a:xfrm>
          <a:prstGeom prst="rect">
            <a:avLst/>
          </a:prstGeom>
          <a:solidFill>
            <a:schemeClr val="bg1"/>
          </a:solidFill>
        </p:spPr>
        <p:txBody>
          <a:bodyPr wrap="square" rtlCol="0">
            <a:spAutoFit/>
          </a:bodyPr>
          <a:lstStyle/>
          <a:p>
            <a:r>
              <a:rPr lang="en-US" dirty="0"/>
              <a:t>Execute</a:t>
            </a:r>
          </a:p>
        </p:txBody>
      </p:sp>
    </p:spTree>
    <p:extLst>
      <p:ext uri="{BB962C8B-B14F-4D97-AF65-F5344CB8AC3E}">
        <p14:creationId xmlns:p14="http://schemas.microsoft.com/office/powerpoint/2010/main" val="38740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71E525-E1D2-4687-8EE1-9665C6316FB1}"/>
              </a:ext>
            </a:extLst>
          </p:cNvPr>
          <p:cNvPicPr>
            <a:picLocks noChangeAspect="1"/>
          </p:cNvPicPr>
          <p:nvPr/>
        </p:nvPicPr>
        <p:blipFill>
          <a:blip r:embed="rId3"/>
          <a:stretch>
            <a:fillRect/>
          </a:stretch>
        </p:blipFill>
        <p:spPr>
          <a:xfrm>
            <a:off x="10209301" y="550548"/>
            <a:ext cx="1228636" cy="2467955"/>
          </a:xfrm>
          <a:prstGeom prst="rect">
            <a:avLst/>
          </a:prstGeom>
        </p:spPr>
      </p:pic>
      <p:sp>
        <p:nvSpPr>
          <p:cNvPr id="7" name="Content Placeholder 6">
            <a:extLst>
              <a:ext uri="{FF2B5EF4-FFF2-40B4-BE49-F238E27FC236}">
                <a16:creationId xmlns:a16="http://schemas.microsoft.com/office/drawing/2014/main" id="{3B2FF1F5-BE40-4B4D-9E2E-83F900F5FA20}"/>
              </a:ext>
            </a:extLst>
          </p:cNvPr>
          <p:cNvSpPr>
            <a:spLocks noGrp="1"/>
          </p:cNvSpPr>
          <p:nvPr>
            <p:ph sz="quarter" idx="14"/>
          </p:nvPr>
        </p:nvSpPr>
        <p:spPr/>
        <p:txBody>
          <a:bodyPr/>
          <a:lstStyle/>
          <a:p>
            <a:r>
              <a:rPr lang="en-US" dirty="0"/>
              <a:t>WebAssembly What? Why?</a:t>
            </a:r>
          </a:p>
        </p:txBody>
      </p:sp>
      <p:pic>
        <p:nvPicPr>
          <p:cNvPr id="1028" name="Picture 4" descr="Image result for webassembly">
            <a:extLst>
              <a:ext uri="{FF2B5EF4-FFF2-40B4-BE49-F238E27FC236}">
                <a16:creationId xmlns:a16="http://schemas.microsoft.com/office/drawing/2014/main" id="{F31CA917-FBF1-418F-9273-B8D90403B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679" y="1784042"/>
            <a:ext cx="1244294" cy="1244294"/>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Right 16">
            <a:extLst>
              <a:ext uri="{FF2B5EF4-FFF2-40B4-BE49-F238E27FC236}">
                <a16:creationId xmlns:a16="http://schemas.microsoft.com/office/drawing/2014/main" id="{B4101137-C919-4FF5-9F8F-14D8E8D33D27}"/>
              </a:ext>
            </a:extLst>
          </p:cNvPr>
          <p:cNvSpPr/>
          <p:nvPr/>
        </p:nvSpPr>
        <p:spPr>
          <a:xfrm>
            <a:off x="6010005" y="2285620"/>
            <a:ext cx="292234" cy="24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
        <p:nvSpPr>
          <p:cNvPr id="13" name="Content Placeholder 2">
            <a:extLst>
              <a:ext uri="{FF2B5EF4-FFF2-40B4-BE49-F238E27FC236}">
                <a16:creationId xmlns:a16="http://schemas.microsoft.com/office/drawing/2014/main" id="{58255192-A5FE-4904-8CE9-516CEBC77D86}"/>
              </a:ext>
            </a:extLst>
          </p:cNvPr>
          <p:cNvSpPr txBox="1">
            <a:spLocks/>
          </p:cNvSpPr>
          <p:nvPr/>
        </p:nvSpPr>
        <p:spPr>
          <a:xfrm>
            <a:off x="748565" y="3730498"/>
            <a:ext cx="6738085" cy="74287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Sandboxed runtime in JS virtual machine</a:t>
            </a:r>
            <a:br>
              <a:rPr lang="en-US" sz="2800" dirty="0"/>
            </a:br>
            <a:r>
              <a:rPr lang="en-US" sz="2800" b="1" dirty="0"/>
              <a:t>Security</a:t>
            </a:r>
            <a:r>
              <a:rPr lang="en-US" sz="2800" dirty="0"/>
              <a:t> it runs locally </a:t>
            </a:r>
            <a:r>
              <a:rPr lang="pl-PL" sz="2800" dirty="0"/>
              <a:t>in JS VM</a:t>
            </a:r>
            <a:endParaRPr lang="en-US" sz="2800" dirty="0"/>
          </a:p>
        </p:txBody>
      </p:sp>
      <p:sp>
        <p:nvSpPr>
          <p:cNvPr id="15" name="Content Placeholder 2">
            <a:extLst>
              <a:ext uri="{FF2B5EF4-FFF2-40B4-BE49-F238E27FC236}">
                <a16:creationId xmlns:a16="http://schemas.microsoft.com/office/drawing/2014/main" id="{8293B525-019C-4DC0-9AA8-79243DAFF2FC}"/>
              </a:ext>
            </a:extLst>
          </p:cNvPr>
          <p:cNvSpPr txBox="1">
            <a:spLocks/>
          </p:cNvSpPr>
          <p:nvPr/>
        </p:nvSpPr>
        <p:spPr>
          <a:xfrm>
            <a:off x="748565" y="3379317"/>
            <a:ext cx="8023959" cy="401249"/>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WebAssembly </a:t>
            </a:r>
            <a:r>
              <a:rPr lang="en-US" sz="2400" b="1" dirty="0"/>
              <a:t>is not designed to replace </a:t>
            </a:r>
            <a:r>
              <a:rPr lang="en-US" sz="2400" dirty="0"/>
              <a:t>JS, but to coexist </a:t>
            </a:r>
          </a:p>
        </p:txBody>
      </p:sp>
      <p:sp>
        <p:nvSpPr>
          <p:cNvPr id="14" name="Content Placeholder 2">
            <a:extLst>
              <a:ext uri="{FF2B5EF4-FFF2-40B4-BE49-F238E27FC236}">
                <a16:creationId xmlns:a16="http://schemas.microsoft.com/office/drawing/2014/main" id="{826440B6-4C8C-4C19-AC8C-900B8CE9383A}"/>
              </a:ext>
            </a:extLst>
          </p:cNvPr>
          <p:cNvSpPr txBox="1">
            <a:spLocks/>
          </p:cNvSpPr>
          <p:nvPr/>
        </p:nvSpPr>
        <p:spPr>
          <a:xfrm>
            <a:off x="754063" y="1825064"/>
            <a:ext cx="10677365" cy="14130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low-level </a:t>
            </a:r>
            <a:r>
              <a:rPr lang="en-US" sz="2000" b="1" dirty="0"/>
              <a:t>binary</a:t>
            </a:r>
            <a:r>
              <a:rPr lang="en-US" sz="2000" dirty="0"/>
              <a:t> format </a:t>
            </a:r>
            <a:r>
              <a:rPr lang="en-US" sz="2000" b="1" dirty="0"/>
              <a:t>for the web </a:t>
            </a:r>
            <a:r>
              <a:rPr lang="en-US" sz="2000" dirty="0"/>
              <a:t>(WASM)</a:t>
            </a:r>
          </a:p>
          <a:p>
            <a:r>
              <a:rPr lang="en-US" sz="2000" b="1" dirty="0"/>
              <a:t>It’s a bytecode for web </a:t>
            </a:r>
            <a:r>
              <a:rPr lang="pl-PL" sz="2000" b="1" dirty="0"/>
              <a:t>/ </a:t>
            </a:r>
            <a:r>
              <a:rPr lang="en-US" sz="2000" b="1" dirty="0"/>
              <a:t>compilation target</a:t>
            </a:r>
            <a:r>
              <a:rPr lang="pl-PL" sz="2000" b="1" dirty="0"/>
              <a:t> </a:t>
            </a:r>
            <a:r>
              <a:rPr lang="en-US" sz="2000" b="1" dirty="0"/>
              <a:t>=&gt; maximized performance</a:t>
            </a:r>
            <a:endParaRPr lang="en-US" sz="2000" dirty="0"/>
          </a:p>
        </p:txBody>
      </p:sp>
      <p:pic>
        <p:nvPicPr>
          <p:cNvPr id="11" name="Picture 10">
            <a:extLst>
              <a:ext uri="{FF2B5EF4-FFF2-40B4-BE49-F238E27FC236}">
                <a16:creationId xmlns:a16="http://schemas.microsoft.com/office/drawing/2014/main" id="{07ADA0F7-EC5D-43BE-9C28-570EA501853D}"/>
              </a:ext>
            </a:extLst>
          </p:cNvPr>
          <p:cNvPicPr>
            <a:picLocks noChangeAspect="1"/>
          </p:cNvPicPr>
          <p:nvPr/>
        </p:nvPicPr>
        <p:blipFill rotWithShape="1">
          <a:blip r:embed="rId5"/>
          <a:srcRect t="26239" b="19219"/>
          <a:stretch/>
        </p:blipFill>
        <p:spPr>
          <a:xfrm>
            <a:off x="5688765" y="2782528"/>
            <a:ext cx="2924749" cy="496643"/>
          </a:xfrm>
          <a:prstGeom prst="rect">
            <a:avLst/>
          </a:prstGeom>
        </p:spPr>
      </p:pic>
      <p:sp>
        <p:nvSpPr>
          <p:cNvPr id="16" name="TextBox 15">
            <a:extLst>
              <a:ext uri="{FF2B5EF4-FFF2-40B4-BE49-F238E27FC236}">
                <a16:creationId xmlns:a16="http://schemas.microsoft.com/office/drawing/2014/main" id="{97DFC908-4400-4397-879C-D7D5CF74DE30}"/>
              </a:ext>
            </a:extLst>
          </p:cNvPr>
          <p:cNvSpPr txBox="1"/>
          <p:nvPr/>
        </p:nvSpPr>
        <p:spPr>
          <a:xfrm>
            <a:off x="6226130" y="3048204"/>
            <a:ext cx="1654800" cy="238827"/>
          </a:xfrm>
          <a:prstGeom prst="rect">
            <a:avLst/>
          </a:prstGeom>
          <a:solidFill>
            <a:schemeClr val="bg1"/>
          </a:solidFill>
        </p:spPr>
        <p:txBody>
          <a:bodyPr wrap="square" rtlCol="0">
            <a:spAutoFit/>
          </a:bodyPr>
          <a:lstStyle/>
          <a:p>
            <a:r>
              <a:rPr lang="en-US" sz="1100" dirty="0"/>
              <a:t>Compile + optimize</a:t>
            </a:r>
          </a:p>
        </p:txBody>
      </p:sp>
      <p:sp>
        <p:nvSpPr>
          <p:cNvPr id="18" name="TextBox 17">
            <a:extLst>
              <a:ext uri="{FF2B5EF4-FFF2-40B4-BE49-F238E27FC236}">
                <a16:creationId xmlns:a16="http://schemas.microsoft.com/office/drawing/2014/main" id="{CE05BF71-65B0-45B9-BA2D-E288ED1365BA}"/>
              </a:ext>
            </a:extLst>
          </p:cNvPr>
          <p:cNvSpPr txBox="1"/>
          <p:nvPr/>
        </p:nvSpPr>
        <p:spPr>
          <a:xfrm>
            <a:off x="5840357" y="2619186"/>
            <a:ext cx="875550" cy="238827"/>
          </a:xfrm>
          <a:prstGeom prst="rect">
            <a:avLst/>
          </a:prstGeom>
          <a:solidFill>
            <a:schemeClr val="bg1"/>
          </a:solidFill>
        </p:spPr>
        <p:txBody>
          <a:bodyPr wrap="square" rtlCol="0">
            <a:spAutoFit/>
          </a:bodyPr>
          <a:lstStyle/>
          <a:p>
            <a:r>
              <a:rPr lang="en-US" sz="1100" dirty="0"/>
              <a:t>Decode</a:t>
            </a:r>
          </a:p>
        </p:txBody>
      </p:sp>
      <p:sp>
        <p:nvSpPr>
          <p:cNvPr id="19" name="TextBox 18">
            <a:extLst>
              <a:ext uri="{FF2B5EF4-FFF2-40B4-BE49-F238E27FC236}">
                <a16:creationId xmlns:a16="http://schemas.microsoft.com/office/drawing/2014/main" id="{E5580282-E526-4327-830A-51870A8F6923}"/>
              </a:ext>
            </a:extLst>
          </p:cNvPr>
          <p:cNvSpPr txBox="1"/>
          <p:nvPr/>
        </p:nvSpPr>
        <p:spPr>
          <a:xfrm>
            <a:off x="7272890" y="2617053"/>
            <a:ext cx="1654800" cy="238827"/>
          </a:xfrm>
          <a:prstGeom prst="rect">
            <a:avLst/>
          </a:prstGeom>
          <a:solidFill>
            <a:schemeClr val="bg1"/>
          </a:solidFill>
        </p:spPr>
        <p:txBody>
          <a:bodyPr wrap="square" rtlCol="0">
            <a:spAutoFit/>
          </a:bodyPr>
          <a:lstStyle/>
          <a:p>
            <a:r>
              <a:rPr lang="en-US" sz="1100" dirty="0"/>
              <a:t>Execute</a:t>
            </a:r>
          </a:p>
        </p:txBody>
      </p:sp>
    </p:spTree>
    <p:extLst>
      <p:ext uri="{BB962C8B-B14F-4D97-AF65-F5344CB8AC3E}">
        <p14:creationId xmlns:p14="http://schemas.microsoft.com/office/powerpoint/2010/main" val="3924889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959EA8CB-0134-4509-B1AC-359F9360A454}"/>
              </a:ext>
            </a:extLst>
          </p:cNvPr>
          <p:cNvPicPr>
            <a:picLocks noChangeAspect="1"/>
          </p:cNvPicPr>
          <p:nvPr/>
        </p:nvPicPr>
        <p:blipFill rotWithShape="1">
          <a:blip r:embed="rId3"/>
          <a:srcRect l="7440" t="30801" r="8156" b="31069"/>
          <a:stretch/>
        </p:blipFill>
        <p:spPr>
          <a:xfrm>
            <a:off x="748566" y="7282264"/>
            <a:ext cx="4338693" cy="1102507"/>
          </a:xfrm>
          <a:prstGeom prst="rect">
            <a:avLst/>
          </a:prstGeom>
        </p:spPr>
      </p:pic>
      <p:sp>
        <p:nvSpPr>
          <p:cNvPr id="7" name="Content Placeholder 6">
            <a:extLst>
              <a:ext uri="{FF2B5EF4-FFF2-40B4-BE49-F238E27FC236}">
                <a16:creationId xmlns:a16="http://schemas.microsoft.com/office/drawing/2014/main" id="{3A3B7B8F-BFE6-4F46-8FFB-CCA5704023F7}"/>
              </a:ext>
            </a:extLst>
          </p:cNvPr>
          <p:cNvSpPr>
            <a:spLocks noGrp="1"/>
          </p:cNvSpPr>
          <p:nvPr>
            <p:ph sz="quarter" idx="14"/>
          </p:nvPr>
        </p:nvSpPr>
        <p:spPr/>
        <p:txBody>
          <a:bodyPr/>
          <a:lstStyle/>
          <a:p>
            <a:r>
              <a:rPr lang="en-US" dirty="0"/>
              <a:t>WebAssembly What? Why?</a:t>
            </a:r>
          </a:p>
        </p:txBody>
      </p:sp>
      <p:sp>
        <p:nvSpPr>
          <p:cNvPr id="12" name="Content Placeholder 2">
            <a:extLst>
              <a:ext uri="{FF2B5EF4-FFF2-40B4-BE49-F238E27FC236}">
                <a16:creationId xmlns:a16="http://schemas.microsoft.com/office/drawing/2014/main" id="{4492B489-62BB-4CA3-94BC-FEE6E5E632C0}"/>
              </a:ext>
            </a:extLst>
          </p:cNvPr>
          <p:cNvSpPr txBox="1">
            <a:spLocks/>
          </p:cNvSpPr>
          <p:nvPr/>
        </p:nvSpPr>
        <p:spPr>
          <a:xfrm>
            <a:off x="748566" y="2827158"/>
            <a:ext cx="4401218" cy="74287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Sandboxed runtime in JS virtual machine</a:t>
            </a:r>
            <a:br>
              <a:rPr lang="en-US" sz="1200" dirty="0"/>
            </a:br>
            <a:r>
              <a:rPr lang="en-US" sz="1200" b="1" dirty="0"/>
              <a:t>Security</a:t>
            </a:r>
            <a:r>
              <a:rPr lang="en-US" sz="1200" dirty="0"/>
              <a:t> it runs locally </a:t>
            </a:r>
            <a:r>
              <a:rPr lang="pl-PL" sz="1200" dirty="0"/>
              <a:t>in JS VM</a:t>
            </a:r>
            <a:endParaRPr lang="en-US" sz="1200" dirty="0"/>
          </a:p>
        </p:txBody>
      </p:sp>
      <p:sp>
        <p:nvSpPr>
          <p:cNvPr id="18" name="Content Placeholder 2">
            <a:extLst>
              <a:ext uri="{FF2B5EF4-FFF2-40B4-BE49-F238E27FC236}">
                <a16:creationId xmlns:a16="http://schemas.microsoft.com/office/drawing/2014/main" id="{0D06866C-6F8E-4066-9711-EA90ECBCDFE2}"/>
              </a:ext>
            </a:extLst>
          </p:cNvPr>
          <p:cNvSpPr txBox="1">
            <a:spLocks/>
          </p:cNvSpPr>
          <p:nvPr/>
        </p:nvSpPr>
        <p:spPr>
          <a:xfrm>
            <a:off x="748566" y="3381727"/>
            <a:ext cx="7290534" cy="425897"/>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t>Supported in </a:t>
            </a:r>
            <a:r>
              <a:rPr lang="en-US" sz="4400" b="1" dirty="0"/>
              <a:t>all</a:t>
            </a:r>
            <a:r>
              <a:rPr lang="en-US" sz="4400" dirty="0"/>
              <a:t> big browsers – W3C open specification</a:t>
            </a:r>
          </a:p>
        </p:txBody>
      </p:sp>
      <p:sp>
        <p:nvSpPr>
          <p:cNvPr id="20" name="Content Placeholder 2">
            <a:extLst>
              <a:ext uri="{FF2B5EF4-FFF2-40B4-BE49-F238E27FC236}">
                <a16:creationId xmlns:a16="http://schemas.microsoft.com/office/drawing/2014/main" id="{EB6924A6-2A1F-4993-B2E0-7D084BFE1F48}"/>
              </a:ext>
            </a:extLst>
          </p:cNvPr>
          <p:cNvSpPr txBox="1">
            <a:spLocks/>
          </p:cNvSpPr>
          <p:nvPr/>
        </p:nvSpPr>
        <p:spPr>
          <a:xfrm>
            <a:off x="748566" y="2514077"/>
            <a:ext cx="6990936" cy="401249"/>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WebAssembly </a:t>
            </a:r>
            <a:r>
              <a:rPr lang="en-US" sz="1200" b="1" dirty="0"/>
              <a:t>is not designed to replace </a:t>
            </a:r>
            <a:r>
              <a:rPr lang="en-US" sz="1200" dirty="0"/>
              <a:t>JS, but to coexist </a:t>
            </a:r>
          </a:p>
          <a:p>
            <a:endParaRPr lang="en-US" sz="1200" dirty="0"/>
          </a:p>
        </p:txBody>
      </p:sp>
      <p:sp>
        <p:nvSpPr>
          <p:cNvPr id="15" name="Content Placeholder 2">
            <a:extLst>
              <a:ext uri="{FF2B5EF4-FFF2-40B4-BE49-F238E27FC236}">
                <a16:creationId xmlns:a16="http://schemas.microsoft.com/office/drawing/2014/main" id="{EAFC6D7D-7F32-4654-BB5B-731CB85FD431}"/>
              </a:ext>
            </a:extLst>
          </p:cNvPr>
          <p:cNvSpPr txBox="1">
            <a:spLocks/>
          </p:cNvSpPr>
          <p:nvPr/>
        </p:nvSpPr>
        <p:spPr>
          <a:xfrm>
            <a:off x="754063" y="1825064"/>
            <a:ext cx="10677365" cy="655232"/>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 new low-level </a:t>
            </a:r>
            <a:r>
              <a:rPr lang="en-US" sz="1200" b="1" dirty="0"/>
              <a:t>binary</a:t>
            </a:r>
            <a:r>
              <a:rPr lang="en-US" sz="1200" dirty="0"/>
              <a:t> format </a:t>
            </a:r>
            <a:r>
              <a:rPr lang="en-US" sz="1200" b="1" dirty="0"/>
              <a:t>for the web </a:t>
            </a:r>
            <a:r>
              <a:rPr lang="en-US" sz="1200" dirty="0"/>
              <a:t>(WASM)</a:t>
            </a:r>
          </a:p>
          <a:p>
            <a:r>
              <a:rPr lang="en-US" sz="1200" b="1" dirty="0"/>
              <a:t>It’s a bytecode for web </a:t>
            </a:r>
            <a:r>
              <a:rPr lang="pl-PL" sz="1200" b="1" dirty="0"/>
              <a:t>/ </a:t>
            </a:r>
            <a:r>
              <a:rPr lang="en-US" sz="1200" b="1" dirty="0"/>
              <a:t>compilation target</a:t>
            </a:r>
            <a:r>
              <a:rPr lang="pl-PL" sz="1200" b="1" dirty="0"/>
              <a:t> </a:t>
            </a:r>
            <a:r>
              <a:rPr lang="en-US" sz="1200" b="1" dirty="0"/>
              <a:t>=&gt; maximized performance</a:t>
            </a:r>
            <a:endParaRPr lang="en-US" sz="1200" dirty="0"/>
          </a:p>
        </p:txBody>
      </p:sp>
      <p:pic>
        <p:nvPicPr>
          <p:cNvPr id="4" name="Picture 3">
            <a:extLst>
              <a:ext uri="{FF2B5EF4-FFF2-40B4-BE49-F238E27FC236}">
                <a16:creationId xmlns:a16="http://schemas.microsoft.com/office/drawing/2014/main" id="{13EA5DB9-E7EF-460B-AF15-1D3B8FDF017E}"/>
              </a:ext>
            </a:extLst>
          </p:cNvPr>
          <p:cNvPicPr>
            <a:picLocks noChangeAspect="1"/>
          </p:cNvPicPr>
          <p:nvPr/>
        </p:nvPicPr>
        <p:blipFill>
          <a:blip r:embed="rId4"/>
          <a:stretch>
            <a:fillRect/>
          </a:stretch>
        </p:blipFill>
        <p:spPr>
          <a:xfrm>
            <a:off x="6966769" y="3570034"/>
            <a:ext cx="5493296" cy="3371298"/>
          </a:xfrm>
          <a:prstGeom prst="rect">
            <a:avLst/>
          </a:prstGeom>
        </p:spPr>
      </p:pic>
      <p:pic>
        <p:nvPicPr>
          <p:cNvPr id="21" name="Picture 20">
            <a:extLst>
              <a:ext uri="{FF2B5EF4-FFF2-40B4-BE49-F238E27FC236}">
                <a16:creationId xmlns:a16="http://schemas.microsoft.com/office/drawing/2014/main" id="{055B29A9-199A-4348-9CC5-F11D173C499A}"/>
              </a:ext>
            </a:extLst>
          </p:cNvPr>
          <p:cNvPicPr>
            <a:picLocks noChangeAspect="1"/>
          </p:cNvPicPr>
          <p:nvPr/>
        </p:nvPicPr>
        <p:blipFill>
          <a:blip r:embed="rId5"/>
          <a:stretch>
            <a:fillRect/>
          </a:stretch>
        </p:blipFill>
        <p:spPr>
          <a:xfrm>
            <a:off x="10209301" y="550548"/>
            <a:ext cx="1228636" cy="2467955"/>
          </a:xfrm>
          <a:prstGeom prst="rect">
            <a:avLst/>
          </a:prstGeom>
        </p:spPr>
      </p:pic>
      <p:sp>
        <p:nvSpPr>
          <p:cNvPr id="13" name="TextBox 12">
            <a:extLst>
              <a:ext uri="{FF2B5EF4-FFF2-40B4-BE49-F238E27FC236}">
                <a16:creationId xmlns:a16="http://schemas.microsoft.com/office/drawing/2014/main" id="{131FB726-6861-4C14-BD18-9B96FC7282D3}"/>
              </a:ext>
            </a:extLst>
          </p:cNvPr>
          <p:cNvSpPr txBox="1"/>
          <p:nvPr/>
        </p:nvSpPr>
        <p:spPr>
          <a:xfrm>
            <a:off x="6323738" y="2314279"/>
            <a:ext cx="1286430" cy="215444"/>
          </a:xfrm>
          <a:prstGeom prst="rect">
            <a:avLst/>
          </a:prstGeom>
          <a:solidFill>
            <a:schemeClr val="bg1"/>
          </a:solidFill>
        </p:spPr>
        <p:txBody>
          <a:bodyPr wrap="square" rtlCol="0">
            <a:spAutoFit/>
          </a:bodyPr>
          <a:lstStyle/>
          <a:p>
            <a:r>
              <a:rPr lang="en-US" sz="800" dirty="0"/>
              <a:t>Compile + optimize</a:t>
            </a:r>
          </a:p>
        </p:txBody>
      </p:sp>
      <p:sp>
        <p:nvSpPr>
          <p:cNvPr id="17" name="TextBox 16">
            <a:extLst>
              <a:ext uri="{FF2B5EF4-FFF2-40B4-BE49-F238E27FC236}">
                <a16:creationId xmlns:a16="http://schemas.microsoft.com/office/drawing/2014/main" id="{28364BFE-52E0-49F1-A32A-E2A9CA23CF0B}"/>
              </a:ext>
            </a:extLst>
          </p:cNvPr>
          <p:cNvSpPr txBox="1"/>
          <p:nvPr/>
        </p:nvSpPr>
        <p:spPr>
          <a:xfrm>
            <a:off x="6947742" y="2007452"/>
            <a:ext cx="986475" cy="138581"/>
          </a:xfrm>
          <a:prstGeom prst="rect">
            <a:avLst/>
          </a:prstGeom>
          <a:solidFill>
            <a:schemeClr val="bg1"/>
          </a:solidFill>
        </p:spPr>
        <p:txBody>
          <a:bodyPr wrap="square" rtlCol="0">
            <a:spAutoFit/>
          </a:bodyPr>
          <a:lstStyle/>
          <a:p>
            <a:r>
              <a:rPr lang="en-US" sz="800" dirty="0"/>
              <a:t>Execute</a:t>
            </a:r>
          </a:p>
        </p:txBody>
      </p:sp>
      <p:sp>
        <p:nvSpPr>
          <p:cNvPr id="16" name="TextBox 15">
            <a:extLst>
              <a:ext uri="{FF2B5EF4-FFF2-40B4-BE49-F238E27FC236}">
                <a16:creationId xmlns:a16="http://schemas.microsoft.com/office/drawing/2014/main" id="{BF99024B-12C0-4DB7-92A4-0E323443C6F4}"/>
              </a:ext>
            </a:extLst>
          </p:cNvPr>
          <p:cNvSpPr txBox="1"/>
          <p:nvPr/>
        </p:nvSpPr>
        <p:spPr>
          <a:xfrm>
            <a:off x="6093767" y="2008824"/>
            <a:ext cx="666685" cy="215444"/>
          </a:xfrm>
          <a:prstGeom prst="rect">
            <a:avLst/>
          </a:prstGeom>
          <a:solidFill>
            <a:schemeClr val="bg1"/>
          </a:solidFill>
        </p:spPr>
        <p:txBody>
          <a:bodyPr wrap="square" rtlCol="0">
            <a:spAutoFit/>
          </a:bodyPr>
          <a:lstStyle/>
          <a:p>
            <a:r>
              <a:rPr lang="en-US" sz="800" dirty="0"/>
              <a:t>Decode</a:t>
            </a:r>
          </a:p>
        </p:txBody>
      </p:sp>
      <p:pic>
        <p:nvPicPr>
          <p:cNvPr id="11" name="Picture 10">
            <a:extLst>
              <a:ext uri="{FF2B5EF4-FFF2-40B4-BE49-F238E27FC236}">
                <a16:creationId xmlns:a16="http://schemas.microsoft.com/office/drawing/2014/main" id="{06199396-1287-4A19-A744-C56648B603FC}"/>
              </a:ext>
            </a:extLst>
          </p:cNvPr>
          <p:cNvPicPr>
            <a:picLocks noChangeAspect="1"/>
          </p:cNvPicPr>
          <p:nvPr/>
        </p:nvPicPr>
        <p:blipFill rotWithShape="1">
          <a:blip r:embed="rId6"/>
          <a:srcRect t="32071" b="39127"/>
          <a:stretch/>
        </p:blipFill>
        <p:spPr>
          <a:xfrm>
            <a:off x="6007321" y="2179814"/>
            <a:ext cx="1743528" cy="168700"/>
          </a:xfrm>
          <a:prstGeom prst="rect">
            <a:avLst/>
          </a:prstGeom>
        </p:spPr>
      </p:pic>
    </p:spTree>
    <p:extLst>
      <p:ext uri="{BB962C8B-B14F-4D97-AF65-F5344CB8AC3E}">
        <p14:creationId xmlns:p14="http://schemas.microsoft.com/office/powerpoint/2010/main" val="2639995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71E525-E1D2-4687-8EE1-9665C6316FB1}"/>
              </a:ext>
            </a:extLst>
          </p:cNvPr>
          <p:cNvPicPr>
            <a:picLocks noChangeAspect="1"/>
          </p:cNvPicPr>
          <p:nvPr/>
        </p:nvPicPr>
        <p:blipFill>
          <a:blip r:embed="rId3"/>
          <a:stretch>
            <a:fillRect/>
          </a:stretch>
        </p:blipFill>
        <p:spPr>
          <a:xfrm>
            <a:off x="9355442" y="550548"/>
            <a:ext cx="2082495" cy="4183098"/>
          </a:xfrm>
          <a:prstGeom prst="rect">
            <a:avLst/>
          </a:prstGeom>
        </p:spPr>
      </p:pic>
      <p:sp>
        <p:nvSpPr>
          <p:cNvPr id="7" name="Content Placeholder 6">
            <a:extLst>
              <a:ext uri="{FF2B5EF4-FFF2-40B4-BE49-F238E27FC236}">
                <a16:creationId xmlns:a16="http://schemas.microsoft.com/office/drawing/2014/main" id="{BF93757F-FFE2-420C-915B-D85308F53982}"/>
              </a:ext>
            </a:extLst>
          </p:cNvPr>
          <p:cNvSpPr>
            <a:spLocks noGrp="1"/>
          </p:cNvSpPr>
          <p:nvPr>
            <p:ph sz="quarter" idx="14"/>
          </p:nvPr>
        </p:nvSpPr>
        <p:spPr/>
        <p:txBody>
          <a:bodyPr/>
          <a:lstStyle/>
          <a:p>
            <a:r>
              <a:rPr lang="en-US" dirty="0"/>
              <a:t>WebAssembly What? Why?</a:t>
            </a:r>
          </a:p>
          <a:p>
            <a:endParaRPr lang="en-US" dirty="0"/>
          </a:p>
        </p:txBody>
      </p:sp>
      <p:sp>
        <p:nvSpPr>
          <p:cNvPr id="17" name="Content Placeholder 2">
            <a:extLst>
              <a:ext uri="{FF2B5EF4-FFF2-40B4-BE49-F238E27FC236}">
                <a16:creationId xmlns:a16="http://schemas.microsoft.com/office/drawing/2014/main" id="{FE9C80E2-0E3F-49B1-A515-14622105E539}"/>
              </a:ext>
            </a:extLst>
          </p:cNvPr>
          <p:cNvSpPr txBox="1">
            <a:spLocks/>
          </p:cNvSpPr>
          <p:nvPr/>
        </p:nvSpPr>
        <p:spPr>
          <a:xfrm>
            <a:off x="748566" y="5090455"/>
            <a:ext cx="5029868" cy="40125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Compiled from </a:t>
            </a:r>
            <a:r>
              <a:rPr lang="en-US" sz="2400" b="1" dirty="0"/>
              <a:t>other languages</a:t>
            </a:r>
            <a:endParaRPr lang="en-US" sz="2400" dirty="0"/>
          </a:p>
        </p:txBody>
      </p:sp>
      <p:pic>
        <p:nvPicPr>
          <p:cNvPr id="18" name="Picture 17">
            <a:extLst>
              <a:ext uri="{FF2B5EF4-FFF2-40B4-BE49-F238E27FC236}">
                <a16:creationId xmlns:a16="http://schemas.microsoft.com/office/drawing/2014/main" id="{9C783D7C-CEDA-482B-9831-9BA8B54EA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544" y="113435"/>
            <a:ext cx="4148289" cy="3111217"/>
          </a:xfrm>
          <a:prstGeom prst="rect">
            <a:avLst/>
          </a:prstGeom>
        </p:spPr>
      </p:pic>
      <p:pic>
        <p:nvPicPr>
          <p:cNvPr id="1028" name="Picture 4" descr="Image result for webassembly">
            <a:extLst>
              <a:ext uri="{FF2B5EF4-FFF2-40B4-BE49-F238E27FC236}">
                <a16:creationId xmlns:a16="http://schemas.microsoft.com/office/drawing/2014/main" id="{F31CA917-FBF1-418F-9273-B8D90403B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442" y="2651151"/>
            <a:ext cx="2082495" cy="2082495"/>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D53A6973-FEB1-49AB-BF24-A4623702917C}"/>
              </a:ext>
            </a:extLst>
          </p:cNvPr>
          <p:cNvSpPr txBox="1">
            <a:spLocks/>
          </p:cNvSpPr>
          <p:nvPr/>
        </p:nvSpPr>
        <p:spPr>
          <a:xfrm>
            <a:off x="748566" y="3550158"/>
            <a:ext cx="4401218" cy="74287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Sandboxed runtime in JS virtual machine</a:t>
            </a:r>
            <a:br>
              <a:rPr lang="en-US" sz="2000" dirty="0"/>
            </a:br>
            <a:r>
              <a:rPr lang="en-US" sz="2000" b="1" dirty="0"/>
              <a:t>Security</a:t>
            </a:r>
            <a:r>
              <a:rPr lang="en-US" sz="2000" dirty="0"/>
              <a:t> it runs locally </a:t>
            </a:r>
            <a:r>
              <a:rPr lang="pl-PL" sz="2000" dirty="0"/>
              <a:t>in JS VM</a:t>
            </a:r>
            <a:endParaRPr lang="en-US" sz="2000" dirty="0"/>
          </a:p>
        </p:txBody>
      </p:sp>
      <p:sp>
        <p:nvSpPr>
          <p:cNvPr id="20" name="Content Placeholder 2">
            <a:extLst>
              <a:ext uri="{FF2B5EF4-FFF2-40B4-BE49-F238E27FC236}">
                <a16:creationId xmlns:a16="http://schemas.microsoft.com/office/drawing/2014/main" id="{38882BC8-E8D4-49EA-8A1F-B2D53D2FB2FC}"/>
              </a:ext>
            </a:extLst>
          </p:cNvPr>
          <p:cNvSpPr txBox="1">
            <a:spLocks/>
          </p:cNvSpPr>
          <p:nvPr/>
        </p:nvSpPr>
        <p:spPr>
          <a:xfrm>
            <a:off x="748566" y="4435747"/>
            <a:ext cx="6687218" cy="425897"/>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Supported in </a:t>
            </a:r>
            <a:r>
              <a:rPr lang="en-US" sz="2000" b="1" dirty="0"/>
              <a:t>all</a:t>
            </a:r>
            <a:r>
              <a:rPr lang="en-US" sz="2000" dirty="0"/>
              <a:t> big browsers – W3C open specification</a:t>
            </a:r>
          </a:p>
        </p:txBody>
      </p:sp>
      <p:sp>
        <p:nvSpPr>
          <p:cNvPr id="22" name="Arrow: Right 21">
            <a:extLst>
              <a:ext uri="{FF2B5EF4-FFF2-40B4-BE49-F238E27FC236}">
                <a16:creationId xmlns:a16="http://schemas.microsoft.com/office/drawing/2014/main" id="{167BA035-A589-41C7-8E56-73CE0C8F9EF5}"/>
              </a:ext>
            </a:extLst>
          </p:cNvPr>
          <p:cNvSpPr/>
          <p:nvPr/>
        </p:nvSpPr>
        <p:spPr>
          <a:xfrm>
            <a:off x="6010005" y="2285620"/>
            <a:ext cx="292234" cy="243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22225">
                <a:solidFill>
                  <a:schemeClr val="accent2"/>
                </a:solidFill>
                <a:prstDash val="solid"/>
              </a:ln>
              <a:solidFill>
                <a:schemeClr val="accent2">
                  <a:lumMod val="40000"/>
                  <a:lumOff val="60000"/>
                </a:schemeClr>
              </a:solidFill>
            </a:endParaRPr>
          </a:p>
        </p:txBody>
      </p:sp>
      <p:sp>
        <p:nvSpPr>
          <p:cNvPr id="15" name="Content Placeholder 2">
            <a:extLst>
              <a:ext uri="{FF2B5EF4-FFF2-40B4-BE49-F238E27FC236}">
                <a16:creationId xmlns:a16="http://schemas.microsoft.com/office/drawing/2014/main" id="{00FE0697-D713-4CE9-B5AD-2C140FBDA7DB}"/>
              </a:ext>
            </a:extLst>
          </p:cNvPr>
          <p:cNvSpPr txBox="1">
            <a:spLocks/>
          </p:cNvSpPr>
          <p:nvPr/>
        </p:nvSpPr>
        <p:spPr>
          <a:xfrm>
            <a:off x="748566" y="3216757"/>
            <a:ext cx="6990936" cy="401249"/>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WebAssembly </a:t>
            </a:r>
            <a:r>
              <a:rPr lang="en-US" sz="2000" b="1" dirty="0"/>
              <a:t>is not designed to replace </a:t>
            </a:r>
            <a:r>
              <a:rPr lang="en-US" sz="2000" dirty="0"/>
              <a:t>JS, but to coexist </a:t>
            </a:r>
          </a:p>
          <a:p>
            <a:endParaRPr lang="en-US" sz="2000" dirty="0"/>
          </a:p>
        </p:txBody>
      </p:sp>
      <p:sp>
        <p:nvSpPr>
          <p:cNvPr id="23" name="Content Placeholder 2">
            <a:extLst>
              <a:ext uri="{FF2B5EF4-FFF2-40B4-BE49-F238E27FC236}">
                <a16:creationId xmlns:a16="http://schemas.microsoft.com/office/drawing/2014/main" id="{E575C8DD-3181-4C6C-ABE9-48929BE92AC0}"/>
              </a:ext>
            </a:extLst>
          </p:cNvPr>
          <p:cNvSpPr txBox="1">
            <a:spLocks/>
          </p:cNvSpPr>
          <p:nvPr/>
        </p:nvSpPr>
        <p:spPr>
          <a:xfrm>
            <a:off x="754063" y="1825064"/>
            <a:ext cx="10677365" cy="14130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 new low-level </a:t>
            </a:r>
            <a:r>
              <a:rPr lang="en-US" sz="2000" b="1" dirty="0"/>
              <a:t>binary</a:t>
            </a:r>
            <a:r>
              <a:rPr lang="en-US" sz="2000" dirty="0"/>
              <a:t> format </a:t>
            </a:r>
            <a:r>
              <a:rPr lang="en-US" sz="2000" b="1" dirty="0"/>
              <a:t>for the web </a:t>
            </a:r>
            <a:r>
              <a:rPr lang="en-US" sz="2000" dirty="0"/>
              <a:t>(WASM)</a:t>
            </a:r>
          </a:p>
          <a:p>
            <a:r>
              <a:rPr lang="en-US" sz="2000" b="1" dirty="0"/>
              <a:t>It’s a bytecode for web </a:t>
            </a:r>
            <a:r>
              <a:rPr lang="pl-PL" sz="2000" b="1" dirty="0"/>
              <a:t>/ </a:t>
            </a:r>
            <a:r>
              <a:rPr lang="en-US" sz="2000" b="1" dirty="0"/>
              <a:t>compilation target</a:t>
            </a:r>
            <a:r>
              <a:rPr lang="pl-PL" sz="2000" b="1" dirty="0"/>
              <a:t> </a:t>
            </a:r>
            <a:r>
              <a:rPr lang="en-US" sz="2000" b="1" dirty="0"/>
              <a:t>     maximized performance</a:t>
            </a:r>
            <a:endParaRPr lang="en-US" sz="2000" dirty="0"/>
          </a:p>
        </p:txBody>
      </p:sp>
      <p:pic>
        <p:nvPicPr>
          <p:cNvPr id="24" name="Picture 23">
            <a:extLst>
              <a:ext uri="{FF2B5EF4-FFF2-40B4-BE49-F238E27FC236}">
                <a16:creationId xmlns:a16="http://schemas.microsoft.com/office/drawing/2014/main" id="{94AE360E-23AB-43C7-B5C7-8F6CAA083B6F}"/>
              </a:ext>
            </a:extLst>
          </p:cNvPr>
          <p:cNvPicPr>
            <a:picLocks noChangeAspect="1"/>
          </p:cNvPicPr>
          <p:nvPr/>
        </p:nvPicPr>
        <p:blipFill>
          <a:blip r:embed="rId6"/>
          <a:stretch>
            <a:fillRect/>
          </a:stretch>
        </p:blipFill>
        <p:spPr>
          <a:xfrm>
            <a:off x="8459375" y="4673651"/>
            <a:ext cx="3732625" cy="2290754"/>
          </a:xfrm>
          <a:prstGeom prst="rect">
            <a:avLst/>
          </a:prstGeom>
        </p:spPr>
      </p:pic>
      <p:pic>
        <p:nvPicPr>
          <p:cNvPr id="25" name="Picture 24">
            <a:extLst>
              <a:ext uri="{FF2B5EF4-FFF2-40B4-BE49-F238E27FC236}">
                <a16:creationId xmlns:a16="http://schemas.microsoft.com/office/drawing/2014/main" id="{14AC3A43-5698-44C1-960D-15B869771853}"/>
              </a:ext>
            </a:extLst>
          </p:cNvPr>
          <p:cNvPicPr>
            <a:picLocks noChangeAspect="1"/>
          </p:cNvPicPr>
          <p:nvPr/>
        </p:nvPicPr>
        <p:blipFill rotWithShape="1">
          <a:blip r:embed="rId7"/>
          <a:srcRect t="26239" b="37912"/>
          <a:stretch/>
        </p:blipFill>
        <p:spPr>
          <a:xfrm>
            <a:off x="5688765" y="2782529"/>
            <a:ext cx="2924749" cy="326432"/>
          </a:xfrm>
          <a:prstGeom prst="rect">
            <a:avLst/>
          </a:prstGeom>
        </p:spPr>
      </p:pic>
      <p:sp>
        <p:nvSpPr>
          <p:cNvPr id="26" name="TextBox 25">
            <a:extLst>
              <a:ext uri="{FF2B5EF4-FFF2-40B4-BE49-F238E27FC236}">
                <a16:creationId xmlns:a16="http://schemas.microsoft.com/office/drawing/2014/main" id="{619F4830-CE01-4E2F-9E9E-45CEBD5E8AD7}"/>
              </a:ext>
            </a:extLst>
          </p:cNvPr>
          <p:cNvSpPr txBox="1"/>
          <p:nvPr/>
        </p:nvSpPr>
        <p:spPr>
          <a:xfrm>
            <a:off x="6226130" y="3048204"/>
            <a:ext cx="1654800" cy="238827"/>
          </a:xfrm>
          <a:prstGeom prst="rect">
            <a:avLst/>
          </a:prstGeom>
          <a:solidFill>
            <a:schemeClr val="bg1"/>
          </a:solidFill>
        </p:spPr>
        <p:txBody>
          <a:bodyPr wrap="square" rtlCol="0">
            <a:spAutoFit/>
          </a:bodyPr>
          <a:lstStyle/>
          <a:p>
            <a:r>
              <a:rPr lang="en-US" sz="1100" dirty="0"/>
              <a:t>Compile + optimize</a:t>
            </a:r>
          </a:p>
        </p:txBody>
      </p:sp>
      <p:sp>
        <p:nvSpPr>
          <p:cNvPr id="27" name="TextBox 26">
            <a:extLst>
              <a:ext uri="{FF2B5EF4-FFF2-40B4-BE49-F238E27FC236}">
                <a16:creationId xmlns:a16="http://schemas.microsoft.com/office/drawing/2014/main" id="{05F05195-7038-4168-B03A-64712087116A}"/>
              </a:ext>
            </a:extLst>
          </p:cNvPr>
          <p:cNvSpPr txBox="1"/>
          <p:nvPr/>
        </p:nvSpPr>
        <p:spPr>
          <a:xfrm>
            <a:off x="5840357" y="2619186"/>
            <a:ext cx="875550" cy="238827"/>
          </a:xfrm>
          <a:prstGeom prst="rect">
            <a:avLst/>
          </a:prstGeom>
          <a:solidFill>
            <a:schemeClr val="bg1"/>
          </a:solidFill>
        </p:spPr>
        <p:txBody>
          <a:bodyPr wrap="square" rtlCol="0">
            <a:spAutoFit/>
          </a:bodyPr>
          <a:lstStyle/>
          <a:p>
            <a:r>
              <a:rPr lang="en-US" sz="1100" dirty="0"/>
              <a:t>Decode</a:t>
            </a:r>
          </a:p>
        </p:txBody>
      </p:sp>
      <p:sp>
        <p:nvSpPr>
          <p:cNvPr id="28" name="TextBox 27">
            <a:extLst>
              <a:ext uri="{FF2B5EF4-FFF2-40B4-BE49-F238E27FC236}">
                <a16:creationId xmlns:a16="http://schemas.microsoft.com/office/drawing/2014/main" id="{186A2E1C-0483-4CF8-B0B3-0BB0FE3CFF54}"/>
              </a:ext>
            </a:extLst>
          </p:cNvPr>
          <p:cNvSpPr txBox="1"/>
          <p:nvPr/>
        </p:nvSpPr>
        <p:spPr>
          <a:xfrm>
            <a:off x="7272890" y="2617053"/>
            <a:ext cx="1654800" cy="238827"/>
          </a:xfrm>
          <a:prstGeom prst="rect">
            <a:avLst/>
          </a:prstGeom>
          <a:solidFill>
            <a:schemeClr val="bg1"/>
          </a:solidFill>
        </p:spPr>
        <p:txBody>
          <a:bodyPr wrap="square" rtlCol="0">
            <a:spAutoFit/>
          </a:bodyPr>
          <a:lstStyle/>
          <a:p>
            <a:r>
              <a:rPr lang="en-US" sz="1100" dirty="0"/>
              <a:t>Execute</a:t>
            </a:r>
          </a:p>
        </p:txBody>
      </p:sp>
    </p:spTree>
    <p:extLst>
      <p:ext uri="{BB962C8B-B14F-4D97-AF65-F5344CB8AC3E}">
        <p14:creationId xmlns:p14="http://schemas.microsoft.com/office/powerpoint/2010/main" val="96152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54C736-68DA-43BE-BA49-4AA0F6618543}"/>
              </a:ext>
            </a:extLst>
          </p:cNvPr>
          <p:cNvSpPr>
            <a:spLocks noGrp="1"/>
          </p:cNvSpPr>
          <p:nvPr>
            <p:ph sz="quarter" idx="14"/>
          </p:nvPr>
        </p:nvSpPr>
        <p:spPr>
          <a:prstGeom prst="rect">
            <a:avLst/>
          </a:prstGeom>
        </p:spPr>
        <p:txBody>
          <a:bodyPr/>
          <a:lstStyle/>
          <a:p>
            <a:r>
              <a:rPr lang="en-US" dirty="0"/>
              <a:t>WASM opens possibilities for other languages</a:t>
            </a:r>
          </a:p>
        </p:txBody>
      </p:sp>
      <p:pic>
        <p:nvPicPr>
          <p:cNvPr id="10" name="Content Placeholder 12">
            <a:extLst>
              <a:ext uri="{FF2B5EF4-FFF2-40B4-BE49-F238E27FC236}">
                <a16:creationId xmlns:a16="http://schemas.microsoft.com/office/drawing/2014/main" id="{C4D8C30C-C6EF-49BC-9FA1-187FE51A0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59" y="1825625"/>
            <a:ext cx="5782733" cy="4337050"/>
          </a:xfrm>
          <a:prstGeom prst="rect">
            <a:avLst/>
          </a:prstGeom>
        </p:spPr>
      </p:pic>
      <p:pic>
        <p:nvPicPr>
          <p:cNvPr id="11" name="Picture 10">
            <a:extLst>
              <a:ext uri="{FF2B5EF4-FFF2-40B4-BE49-F238E27FC236}">
                <a16:creationId xmlns:a16="http://schemas.microsoft.com/office/drawing/2014/main" id="{DDED7E84-5517-4E5A-9AF3-DEB64479E037}"/>
              </a:ext>
            </a:extLst>
          </p:cNvPr>
          <p:cNvPicPr>
            <a:picLocks noChangeAspect="1"/>
          </p:cNvPicPr>
          <p:nvPr/>
        </p:nvPicPr>
        <p:blipFill>
          <a:blip r:embed="rId4"/>
          <a:stretch>
            <a:fillRect/>
          </a:stretch>
        </p:blipFill>
        <p:spPr>
          <a:xfrm>
            <a:off x="6075574" y="4377326"/>
            <a:ext cx="730369" cy="325858"/>
          </a:xfrm>
          <a:prstGeom prst="rect">
            <a:avLst/>
          </a:prstGeom>
        </p:spPr>
      </p:pic>
      <p:pic>
        <p:nvPicPr>
          <p:cNvPr id="12" name="Picture 11">
            <a:extLst>
              <a:ext uri="{FF2B5EF4-FFF2-40B4-BE49-F238E27FC236}">
                <a16:creationId xmlns:a16="http://schemas.microsoft.com/office/drawing/2014/main" id="{4A6B7D52-A2B2-494A-840C-65CF2756FFB9}"/>
              </a:ext>
            </a:extLst>
          </p:cNvPr>
          <p:cNvPicPr>
            <a:picLocks noChangeAspect="1"/>
          </p:cNvPicPr>
          <p:nvPr/>
        </p:nvPicPr>
        <p:blipFill>
          <a:blip r:embed="rId5"/>
          <a:stretch>
            <a:fillRect/>
          </a:stretch>
        </p:blipFill>
        <p:spPr>
          <a:xfrm>
            <a:off x="5719415" y="3750399"/>
            <a:ext cx="745559" cy="590713"/>
          </a:xfrm>
          <a:prstGeom prst="rect">
            <a:avLst/>
          </a:prstGeom>
        </p:spPr>
      </p:pic>
      <p:pic>
        <p:nvPicPr>
          <p:cNvPr id="14" name="Picture 13">
            <a:extLst>
              <a:ext uri="{FF2B5EF4-FFF2-40B4-BE49-F238E27FC236}">
                <a16:creationId xmlns:a16="http://schemas.microsoft.com/office/drawing/2014/main" id="{AE51626B-8831-427A-93A1-54D2A0F79928}"/>
              </a:ext>
            </a:extLst>
          </p:cNvPr>
          <p:cNvPicPr>
            <a:picLocks noChangeAspect="1"/>
          </p:cNvPicPr>
          <p:nvPr/>
        </p:nvPicPr>
        <p:blipFill>
          <a:blip r:embed="rId6"/>
          <a:stretch>
            <a:fillRect/>
          </a:stretch>
        </p:blipFill>
        <p:spPr>
          <a:xfrm>
            <a:off x="6799908" y="4377327"/>
            <a:ext cx="221132" cy="287472"/>
          </a:xfrm>
          <a:prstGeom prst="rect">
            <a:avLst/>
          </a:prstGeom>
        </p:spPr>
      </p:pic>
      <p:pic>
        <p:nvPicPr>
          <p:cNvPr id="15" name="Picture 14">
            <a:extLst>
              <a:ext uri="{FF2B5EF4-FFF2-40B4-BE49-F238E27FC236}">
                <a16:creationId xmlns:a16="http://schemas.microsoft.com/office/drawing/2014/main" id="{C069841B-8368-4670-B57F-81AA8DC40EFA}"/>
              </a:ext>
            </a:extLst>
          </p:cNvPr>
          <p:cNvPicPr>
            <a:picLocks noChangeAspect="1"/>
          </p:cNvPicPr>
          <p:nvPr/>
        </p:nvPicPr>
        <p:blipFill>
          <a:blip r:embed="rId7"/>
          <a:stretch>
            <a:fillRect/>
          </a:stretch>
        </p:blipFill>
        <p:spPr>
          <a:xfrm>
            <a:off x="5696786" y="5327930"/>
            <a:ext cx="1165724" cy="384802"/>
          </a:xfrm>
          <a:prstGeom prst="rect">
            <a:avLst/>
          </a:prstGeom>
        </p:spPr>
      </p:pic>
    </p:spTree>
    <p:extLst>
      <p:ext uri="{BB962C8B-B14F-4D97-AF65-F5344CB8AC3E}">
        <p14:creationId xmlns:p14="http://schemas.microsoft.com/office/powerpoint/2010/main" val="28090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0D1C1-FE11-4944-B02F-D5B9EECD9E29}"/>
              </a:ext>
            </a:extLst>
          </p:cNvPr>
          <p:cNvPicPr>
            <a:picLocks noChangeAspect="1"/>
          </p:cNvPicPr>
          <p:nvPr/>
        </p:nvPicPr>
        <p:blipFill>
          <a:blip r:embed="rId3"/>
          <a:stretch>
            <a:fillRect/>
          </a:stretch>
        </p:blipFill>
        <p:spPr>
          <a:xfrm>
            <a:off x="1934306" y="307729"/>
            <a:ext cx="8323384" cy="6306297"/>
          </a:xfrm>
          <a:prstGeom prst="rect">
            <a:avLst/>
          </a:prstGeom>
        </p:spPr>
      </p:pic>
      <p:sp>
        <p:nvSpPr>
          <p:cNvPr id="4" name="TextBox 3">
            <a:extLst>
              <a:ext uri="{FF2B5EF4-FFF2-40B4-BE49-F238E27FC236}">
                <a16:creationId xmlns:a16="http://schemas.microsoft.com/office/drawing/2014/main" id="{6815EDBA-407A-4B9A-AA3C-6F4D051309EA}"/>
              </a:ext>
            </a:extLst>
          </p:cNvPr>
          <p:cNvSpPr txBox="1"/>
          <p:nvPr/>
        </p:nvSpPr>
        <p:spPr>
          <a:xfrm>
            <a:off x="753318" y="5978009"/>
            <a:ext cx="896399" cy="461665"/>
          </a:xfrm>
          <a:prstGeom prst="rect">
            <a:avLst/>
          </a:prstGeom>
          <a:noFill/>
        </p:spPr>
        <p:txBody>
          <a:bodyPr wrap="none" rtlCol="0">
            <a:spAutoFit/>
          </a:bodyPr>
          <a:lstStyle/>
          <a:p>
            <a:r>
              <a:rPr lang="en-US" sz="2400" dirty="0">
                <a:latin typeface="+mj-lt"/>
              </a:rPr>
              <a:t>199</a:t>
            </a:r>
            <a:r>
              <a:rPr lang="pl-PL" sz="2400" dirty="0">
                <a:latin typeface="+mj-lt"/>
              </a:rPr>
              <a:t>1</a:t>
            </a:r>
            <a:endParaRPr lang="en-US" sz="2400" dirty="0">
              <a:latin typeface="+mj-lt"/>
            </a:endParaRPr>
          </a:p>
        </p:txBody>
      </p:sp>
      <p:sp>
        <p:nvSpPr>
          <p:cNvPr id="2" name="Rectangle 1">
            <a:extLst>
              <a:ext uri="{FF2B5EF4-FFF2-40B4-BE49-F238E27FC236}">
                <a16:creationId xmlns:a16="http://schemas.microsoft.com/office/drawing/2014/main" id="{9C95C32D-82B3-48B6-BB18-300F5C04BA56}"/>
              </a:ext>
            </a:extLst>
          </p:cNvPr>
          <p:cNvSpPr/>
          <p:nvPr/>
        </p:nvSpPr>
        <p:spPr>
          <a:xfrm>
            <a:off x="1336763" y="7034922"/>
            <a:ext cx="6096000" cy="2585323"/>
          </a:xfrm>
          <a:prstGeom prst="rect">
            <a:avLst/>
          </a:prstGeom>
        </p:spPr>
        <p:txBody>
          <a:bodyPr>
            <a:spAutoFit/>
          </a:bodyPr>
          <a:lstStyle/>
          <a:p>
            <a:endParaRPr lang="en-US" dirty="0"/>
          </a:p>
          <a:p>
            <a:endParaRPr lang="pl-PL" dirty="0"/>
          </a:p>
          <a:p>
            <a:r>
              <a:rPr lang="en-US" dirty="0"/>
              <a:t>https://www.businessinsider.com/flashback-this-is-what-the-first-website-ever-looked-like-2011-6?IR=T</a:t>
            </a:r>
            <a:endParaRPr lang="pl-PL" dirty="0"/>
          </a:p>
          <a:p>
            <a:r>
              <a:rPr lang="pl-PL" dirty="0"/>
              <a:t>https://www.businessinsider.com/what-is-the-internet-and-how-the-internet-works2011-6?IR=T#first-you-should-know-how-the-internet-came-to-be-its-existence-can-be-traced-back-to-the-ussrs-sputnik-in-the-1950s-1</a:t>
            </a:r>
          </a:p>
          <a:p>
            <a:endParaRPr lang="en-US" dirty="0"/>
          </a:p>
        </p:txBody>
      </p:sp>
    </p:spTree>
    <p:extLst>
      <p:ext uri="{BB962C8B-B14F-4D97-AF65-F5344CB8AC3E}">
        <p14:creationId xmlns:p14="http://schemas.microsoft.com/office/powerpoint/2010/main" val="366574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54C736-68DA-43BE-BA49-4AA0F6618543}"/>
              </a:ext>
            </a:extLst>
          </p:cNvPr>
          <p:cNvSpPr>
            <a:spLocks noGrp="1"/>
          </p:cNvSpPr>
          <p:nvPr>
            <p:ph sz="quarter" idx="14"/>
          </p:nvPr>
        </p:nvSpPr>
        <p:spPr>
          <a:prstGeom prst="rect">
            <a:avLst/>
          </a:prstGeom>
        </p:spPr>
        <p:txBody>
          <a:bodyPr/>
          <a:lstStyle/>
          <a:p>
            <a:r>
              <a:rPr lang="en-US" dirty="0"/>
              <a:t>WASM opens possibilities for other languages</a:t>
            </a:r>
          </a:p>
        </p:txBody>
      </p:sp>
      <p:pic>
        <p:nvPicPr>
          <p:cNvPr id="9" name="Content Placeholder 12">
            <a:extLst>
              <a:ext uri="{FF2B5EF4-FFF2-40B4-BE49-F238E27FC236}">
                <a16:creationId xmlns:a16="http://schemas.microsoft.com/office/drawing/2014/main" id="{6B7F8278-DB96-456E-BFC8-482D06351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59" y="1825625"/>
            <a:ext cx="5782733" cy="4337050"/>
          </a:xfrm>
          <a:prstGeom prst="rect">
            <a:avLst/>
          </a:prstGeom>
        </p:spPr>
      </p:pic>
      <p:pic>
        <p:nvPicPr>
          <p:cNvPr id="5" name="Picture 4">
            <a:extLst>
              <a:ext uri="{FF2B5EF4-FFF2-40B4-BE49-F238E27FC236}">
                <a16:creationId xmlns:a16="http://schemas.microsoft.com/office/drawing/2014/main" id="{B559AA44-CC45-4213-B3E4-DF0EFD81CEA0}"/>
              </a:ext>
            </a:extLst>
          </p:cNvPr>
          <p:cNvPicPr>
            <a:picLocks noChangeAspect="1"/>
          </p:cNvPicPr>
          <p:nvPr/>
        </p:nvPicPr>
        <p:blipFill>
          <a:blip r:embed="rId4"/>
          <a:stretch>
            <a:fillRect/>
          </a:stretch>
        </p:blipFill>
        <p:spPr>
          <a:xfrm>
            <a:off x="895179" y="2132095"/>
            <a:ext cx="985290" cy="439592"/>
          </a:xfrm>
          <a:prstGeom prst="rect">
            <a:avLst/>
          </a:prstGeom>
        </p:spPr>
      </p:pic>
      <p:pic>
        <p:nvPicPr>
          <p:cNvPr id="6" name="Picture 5">
            <a:extLst>
              <a:ext uri="{FF2B5EF4-FFF2-40B4-BE49-F238E27FC236}">
                <a16:creationId xmlns:a16="http://schemas.microsoft.com/office/drawing/2014/main" id="{FC77ACDB-0E86-43C4-8D20-712765679192}"/>
              </a:ext>
            </a:extLst>
          </p:cNvPr>
          <p:cNvPicPr>
            <a:picLocks noChangeAspect="1"/>
          </p:cNvPicPr>
          <p:nvPr/>
        </p:nvPicPr>
        <p:blipFill>
          <a:blip r:embed="rId5"/>
          <a:stretch>
            <a:fillRect/>
          </a:stretch>
        </p:blipFill>
        <p:spPr>
          <a:xfrm rot="3066600">
            <a:off x="879258" y="2534380"/>
            <a:ext cx="1023994" cy="811320"/>
          </a:xfrm>
          <a:prstGeom prst="rect">
            <a:avLst/>
          </a:prstGeom>
        </p:spPr>
      </p:pic>
      <p:pic>
        <p:nvPicPr>
          <p:cNvPr id="7" name="Picture 6">
            <a:extLst>
              <a:ext uri="{FF2B5EF4-FFF2-40B4-BE49-F238E27FC236}">
                <a16:creationId xmlns:a16="http://schemas.microsoft.com/office/drawing/2014/main" id="{D2BCD660-D965-43C7-AF84-B68543D7DB34}"/>
              </a:ext>
            </a:extLst>
          </p:cNvPr>
          <p:cNvPicPr>
            <a:picLocks noChangeAspect="1"/>
          </p:cNvPicPr>
          <p:nvPr/>
        </p:nvPicPr>
        <p:blipFill>
          <a:blip r:embed="rId6"/>
          <a:stretch>
            <a:fillRect/>
          </a:stretch>
        </p:blipFill>
        <p:spPr>
          <a:xfrm>
            <a:off x="941488" y="3404287"/>
            <a:ext cx="488728" cy="635347"/>
          </a:xfrm>
          <a:prstGeom prst="rect">
            <a:avLst/>
          </a:prstGeom>
        </p:spPr>
      </p:pic>
      <p:pic>
        <p:nvPicPr>
          <p:cNvPr id="8" name="Picture 7">
            <a:extLst>
              <a:ext uri="{FF2B5EF4-FFF2-40B4-BE49-F238E27FC236}">
                <a16:creationId xmlns:a16="http://schemas.microsoft.com/office/drawing/2014/main" id="{D96A7370-47A3-4A3E-AB8F-06F096B43663}"/>
              </a:ext>
            </a:extLst>
          </p:cNvPr>
          <p:cNvPicPr>
            <a:picLocks noChangeAspect="1"/>
          </p:cNvPicPr>
          <p:nvPr/>
        </p:nvPicPr>
        <p:blipFill>
          <a:blip r:embed="rId7"/>
          <a:stretch>
            <a:fillRect/>
          </a:stretch>
        </p:blipFill>
        <p:spPr>
          <a:xfrm>
            <a:off x="941488" y="4182696"/>
            <a:ext cx="2222844" cy="733754"/>
          </a:xfrm>
          <a:prstGeom prst="rect">
            <a:avLst/>
          </a:prstGeom>
        </p:spPr>
      </p:pic>
    </p:spTree>
    <p:extLst>
      <p:ext uri="{BB962C8B-B14F-4D97-AF65-F5344CB8AC3E}">
        <p14:creationId xmlns:p14="http://schemas.microsoft.com/office/powerpoint/2010/main" val="160642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6F3F9AA-A2A0-470F-BA12-26E2EBE5199B}"/>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r="13741"/>
          <a:stretch/>
        </p:blipFill>
        <p:spPr>
          <a:xfrm>
            <a:off x="6152997" y="1855108"/>
            <a:ext cx="5342317" cy="4645025"/>
          </a:xfrm>
          <a:prstGeom prst="rect">
            <a:avLst/>
          </a:prstGeom>
        </p:spPr>
      </p:pic>
      <p:pic>
        <p:nvPicPr>
          <p:cNvPr id="10" name="Picture 9">
            <a:extLst>
              <a:ext uri="{FF2B5EF4-FFF2-40B4-BE49-F238E27FC236}">
                <a16:creationId xmlns:a16="http://schemas.microsoft.com/office/drawing/2014/main" id="{56AB460C-9A78-4EA1-9002-A28167EB0FF1}"/>
              </a:ext>
            </a:extLst>
          </p:cNvPr>
          <p:cNvPicPr>
            <a:picLocks noChangeAspect="1"/>
          </p:cNvPicPr>
          <p:nvPr/>
        </p:nvPicPr>
        <p:blipFill>
          <a:blip r:embed="rId4"/>
          <a:stretch>
            <a:fillRect/>
          </a:stretch>
        </p:blipFill>
        <p:spPr>
          <a:xfrm>
            <a:off x="204288" y="1249324"/>
            <a:ext cx="6852254" cy="9478950"/>
          </a:xfrm>
          <a:prstGeom prst="rect">
            <a:avLst/>
          </a:prstGeom>
        </p:spPr>
      </p:pic>
      <p:sp>
        <p:nvSpPr>
          <p:cNvPr id="2" name="Content Placeholder 1">
            <a:extLst>
              <a:ext uri="{FF2B5EF4-FFF2-40B4-BE49-F238E27FC236}">
                <a16:creationId xmlns:a16="http://schemas.microsoft.com/office/drawing/2014/main" id="{7654C736-68DA-43BE-BA49-4AA0F6618543}"/>
              </a:ext>
            </a:extLst>
          </p:cNvPr>
          <p:cNvSpPr>
            <a:spLocks noGrp="1"/>
          </p:cNvSpPr>
          <p:nvPr>
            <p:ph sz="quarter" idx="14"/>
          </p:nvPr>
        </p:nvSpPr>
        <p:spPr>
          <a:prstGeom prst="rect">
            <a:avLst/>
          </a:prstGeom>
        </p:spPr>
        <p:txBody>
          <a:bodyPr/>
          <a:lstStyle/>
          <a:p>
            <a:r>
              <a:rPr lang="en-US" dirty="0"/>
              <a:t>WASM opens possibilities for other languages</a:t>
            </a:r>
          </a:p>
        </p:txBody>
      </p:sp>
      <p:pic>
        <p:nvPicPr>
          <p:cNvPr id="9" name="Picture 8">
            <a:extLst>
              <a:ext uri="{FF2B5EF4-FFF2-40B4-BE49-F238E27FC236}">
                <a16:creationId xmlns:a16="http://schemas.microsoft.com/office/drawing/2014/main" id="{02AF5595-295E-4B03-AF6B-E21A6F11CE3B}"/>
              </a:ext>
            </a:extLst>
          </p:cNvPr>
          <p:cNvPicPr>
            <a:picLocks noChangeAspect="1"/>
          </p:cNvPicPr>
          <p:nvPr/>
        </p:nvPicPr>
        <p:blipFill rotWithShape="1">
          <a:blip r:embed="rId5"/>
          <a:srcRect t="4939"/>
          <a:stretch/>
        </p:blipFill>
        <p:spPr>
          <a:xfrm>
            <a:off x="687388" y="7139591"/>
            <a:ext cx="7035211" cy="4742544"/>
          </a:xfrm>
          <a:prstGeom prst="rect">
            <a:avLst/>
          </a:prstGeom>
        </p:spPr>
      </p:pic>
      <p:pic>
        <p:nvPicPr>
          <p:cNvPr id="6" name="Picture 5">
            <a:extLst>
              <a:ext uri="{FF2B5EF4-FFF2-40B4-BE49-F238E27FC236}">
                <a16:creationId xmlns:a16="http://schemas.microsoft.com/office/drawing/2014/main" id="{A9A1180E-0EB6-45E0-91D4-A1F5840FD65D}"/>
              </a:ext>
            </a:extLst>
          </p:cNvPr>
          <p:cNvPicPr>
            <a:picLocks noChangeAspect="1"/>
          </p:cNvPicPr>
          <p:nvPr/>
        </p:nvPicPr>
        <p:blipFill>
          <a:blip r:embed="rId6"/>
          <a:stretch>
            <a:fillRect/>
          </a:stretch>
        </p:blipFill>
        <p:spPr>
          <a:xfrm rot="3066600">
            <a:off x="1655382" y="5236572"/>
            <a:ext cx="383088" cy="303525"/>
          </a:xfrm>
          <a:prstGeom prst="rect">
            <a:avLst/>
          </a:prstGeom>
        </p:spPr>
      </p:pic>
      <p:pic>
        <p:nvPicPr>
          <p:cNvPr id="7" name="Picture 6">
            <a:extLst>
              <a:ext uri="{FF2B5EF4-FFF2-40B4-BE49-F238E27FC236}">
                <a16:creationId xmlns:a16="http://schemas.microsoft.com/office/drawing/2014/main" id="{736FF3CF-F1EC-4D63-898D-27E1D5807830}"/>
              </a:ext>
            </a:extLst>
          </p:cNvPr>
          <p:cNvPicPr>
            <a:picLocks noChangeAspect="1"/>
          </p:cNvPicPr>
          <p:nvPr/>
        </p:nvPicPr>
        <p:blipFill>
          <a:blip r:embed="rId7"/>
          <a:stretch>
            <a:fillRect/>
          </a:stretch>
        </p:blipFill>
        <p:spPr>
          <a:xfrm>
            <a:off x="1828861" y="5656197"/>
            <a:ext cx="256447" cy="333381"/>
          </a:xfrm>
          <a:prstGeom prst="rect">
            <a:avLst/>
          </a:prstGeom>
        </p:spPr>
      </p:pic>
      <p:pic>
        <p:nvPicPr>
          <p:cNvPr id="8" name="Picture 7">
            <a:extLst>
              <a:ext uri="{FF2B5EF4-FFF2-40B4-BE49-F238E27FC236}">
                <a16:creationId xmlns:a16="http://schemas.microsoft.com/office/drawing/2014/main" id="{ADEEA011-B607-48E7-8CE5-87E0B1FCC58E}"/>
              </a:ext>
            </a:extLst>
          </p:cNvPr>
          <p:cNvPicPr>
            <a:picLocks noChangeAspect="1"/>
          </p:cNvPicPr>
          <p:nvPr/>
        </p:nvPicPr>
        <p:blipFill>
          <a:blip r:embed="rId8"/>
          <a:stretch>
            <a:fillRect/>
          </a:stretch>
        </p:blipFill>
        <p:spPr>
          <a:xfrm>
            <a:off x="1081925" y="4855414"/>
            <a:ext cx="1009948" cy="333381"/>
          </a:xfrm>
          <a:prstGeom prst="rect">
            <a:avLst/>
          </a:prstGeom>
        </p:spPr>
      </p:pic>
      <p:pic>
        <p:nvPicPr>
          <p:cNvPr id="12" name="Picture 11">
            <a:extLst>
              <a:ext uri="{FF2B5EF4-FFF2-40B4-BE49-F238E27FC236}">
                <a16:creationId xmlns:a16="http://schemas.microsoft.com/office/drawing/2014/main" id="{60EB5D7C-B573-48E5-88B4-D1B6C6B92EED}"/>
              </a:ext>
            </a:extLst>
          </p:cNvPr>
          <p:cNvPicPr>
            <a:picLocks noChangeAspect="1"/>
          </p:cNvPicPr>
          <p:nvPr/>
        </p:nvPicPr>
        <p:blipFill rotWithShape="1">
          <a:blip r:embed="rId4"/>
          <a:srcRect t="85196"/>
          <a:stretch/>
        </p:blipFill>
        <p:spPr>
          <a:xfrm>
            <a:off x="3052263" y="5410200"/>
            <a:ext cx="6852254" cy="1403298"/>
          </a:xfrm>
          <a:prstGeom prst="rect">
            <a:avLst/>
          </a:prstGeom>
        </p:spPr>
      </p:pic>
      <p:pic>
        <p:nvPicPr>
          <p:cNvPr id="5" name="Picture 4">
            <a:extLst>
              <a:ext uri="{FF2B5EF4-FFF2-40B4-BE49-F238E27FC236}">
                <a16:creationId xmlns:a16="http://schemas.microsoft.com/office/drawing/2014/main" id="{04B0A9D0-D06F-4F26-955A-996A55761FEC}"/>
              </a:ext>
            </a:extLst>
          </p:cNvPr>
          <p:cNvPicPr>
            <a:picLocks noChangeAspect="1"/>
          </p:cNvPicPr>
          <p:nvPr/>
        </p:nvPicPr>
        <p:blipFill>
          <a:blip r:embed="rId9"/>
          <a:stretch>
            <a:fillRect/>
          </a:stretch>
        </p:blipFill>
        <p:spPr>
          <a:xfrm>
            <a:off x="4246222" y="5900493"/>
            <a:ext cx="752920" cy="335919"/>
          </a:xfrm>
          <a:prstGeom prst="rect">
            <a:avLst/>
          </a:prstGeom>
        </p:spPr>
      </p:pic>
    </p:spTree>
    <p:extLst>
      <p:ext uri="{BB962C8B-B14F-4D97-AF65-F5344CB8AC3E}">
        <p14:creationId xmlns:p14="http://schemas.microsoft.com/office/powerpoint/2010/main" val="166269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19EE5F-AE69-4EA1-AADA-5FE765A3B8FB}"/>
              </a:ext>
            </a:extLst>
          </p:cNvPr>
          <p:cNvSpPr>
            <a:spLocks noGrp="1"/>
          </p:cNvSpPr>
          <p:nvPr>
            <p:ph sz="quarter" idx="12"/>
          </p:nvPr>
        </p:nvSpPr>
        <p:spPr>
          <a:prstGeom prst="rect">
            <a:avLst/>
          </a:prstGeo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800" dirty="0"/>
              <a:t>Compilation target</a:t>
            </a:r>
            <a:r>
              <a:rPr lang="pl-PL" sz="2800" dirty="0"/>
              <a:t> </a:t>
            </a:r>
            <a:br>
              <a:rPr lang="pl-PL" dirty="0"/>
            </a:br>
            <a:r>
              <a:rPr lang="en-US" sz="2000" dirty="0"/>
              <a:t>Binary so compact</a:t>
            </a:r>
            <a:r>
              <a:rPr lang="pl-PL" sz="3200" dirty="0"/>
              <a:t> </a:t>
            </a:r>
            <a:endParaRPr lang="pl-PL" dirty="0"/>
          </a:p>
          <a:p>
            <a:pPr marL="342900" indent="-342900">
              <a:buFont typeface="Arial" panose="020B0604020202020204" pitchFamily="34" charset="0"/>
              <a:buChar char="•"/>
            </a:pPr>
            <a:endParaRPr lang="pl-PL" dirty="0"/>
          </a:p>
          <a:p>
            <a:pPr marL="342900" indent="-342900">
              <a:buFont typeface="Arial" panose="020B0604020202020204" pitchFamily="34" charset="0"/>
              <a:buChar char="•"/>
            </a:pPr>
            <a:r>
              <a:rPr lang="pl-PL" sz="2800" dirty="0"/>
              <a:t>4 </a:t>
            </a:r>
            <a:r>
              <a:rPr lang="en-US" sz="2800" dirty="0"/>
              <a:t>types</a:t>
            </a:r>
            <a:r>
              <a:rPr lang="pl-PL" sz="2800" dirty="0"/>
              <a:t>, 67 </a:t>
            </a:r>
            <a:r>
              <a:rPr lang="en-US" sz="2800" dirty="0"/>
              <a:t>instructions</a:t>
            </a:r>
            <a:r>
              <a:rPr lang="pl-PL" sz="2800" dirty="0"/>
              <a:t>, </a:t>
            </a:r>
            <a:br>
              <a:rPr lang="en-US" sz="2800" dirty="0"/>
            </a:br>
            <a:r>
              <a:rPr lang="en-US" sz="2800" dirty="0"/>
              <a:t>stack</a:t>
            </a:r>
            <a:r>
              <a:rPr lang="pl-PL" sz="2800" dirty="0"/>
              <a:t> </a:t>
            </a:r>
            <a:r>
              <a:rPr lang="en-US" sz="2800" dirty="0"/>
              <a:t>machine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33208099-48D9-4A80-B649-635C333C4BF6}"/>
              </a:ext>
            </a:extLst>
          </p:cNvPr>
          <p:cNvSpPr>
            <a:spLocks noGrp="1"/>
          </p:cNvSpPr>
          <p:nvPr>
            <p:ph sz="quarter" idx="14"/>
          </p:nvPr>
        </p:nvSpPr>
        <p:spPr/>
        <p:txBody>
          <a:bodyPr/>
          <a:lstStyle/>
          <a:p>
            <a:r>
              <a:rPr lang="en-US" dirty="0"/>
              <a:t>WebAssembly current state: MVP</a:t>
            </a:r>
          </a:p>
        </p:txBody>
      </p:sp>
      <p:sp>
        <p:nvSpPr>
          <p:cNvPr id="9" name="Content Placeholder 9">
            <a:extLst>
              <a:ext uri="{FF2B5EF4-FFF2-40B4-BE49-F238E27FC236}">
                <a16:creationId xmlns:a16="http://schemas.microsoft.com/office/drawing/2014/main" id="{113C7A1C-1BE9-4651-98BA-FC6215114340}"/>
              </a:ext>
            </a:extLst>
          </p:cNvPr>
          <p:cNvSpPr txBox="1">
            <a:spLocks/>
          </p:cNvSpPr>
          <p:nvPr/>
        </p:nvSpPr>
        <p:spPr>
          <a:xfrm>
            <a:off x="6499162" y="1825063"/>
            <a:ext cx="4932266" cy="433761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latin typeface="Gill Sans MT" panose="020B0502020104020203" pitchFamily="34" charset="0"/>
            </a:endParaRPr>
          </a:p>
          <a:p>
            <a:pPr marL="342900" indent="-342900"/>
            <a:r>
              <a:rPr lang="en-US" dirty="0">
                <a:latin typeface="Gill Sans MT" panose="020B0502020104020203" pitchFamily="34" charset="0"/>
              </a:rPr>
              <a:t>Linear memory</a:t>
            </a:r>
          </a:p>
          <a:p>
            <a:pPr marL="342900" indent="-342900"/>
            <a:endParaRPr lang="en-US" dirty="0">
              <a:latin typeface="Gill Sans MT" panose="020B0502020104020203" pitchFamily="34" charset="0"/>
            </a:endParaRPr>
          </a:p>
          <a:p>
            <a:pPr marL="342900" indent="-342900"/>
            <a:r>
              <a:rPr lang="en-US" dirty="0">
                <a:latin typeface="Gill Sans MT" panose="020B0502020104020203" pitchFamily="34" charset="0"/>
              </a:rPr>
              <a:t>Fast execution</a:t>
            </a:r>
          </a:p>
        </p:txBody>
      </p:sp>
      <p:pic>
        <p:nvPicPr>
          <p:cNvPr id="11" name="Picture 10">
            <a:extLst>
              <a:ext uri="{FF2B5EF4-FFF2-40B4-BE49-F238E27FC236}">
                <a16:creationId xmlns:a16="http://schemas.microsoft.com/office/drawing/2014/main" id="{5D7F4324-53E9-4B13-A602-D90237FB4FA4}"/>
              </a:ext>
            </a:extLst>
          </p:cNvPr>
          <p:cNvPicPr>
            <a:picLocks noChangeAspect="1"/>
          </p:cNvPicPr>
          <p:nvPr/>
        </p:nvPicPr>
        <p:blipFill rotWithShape="1">
          <a:blip r:embed="rId3">
            <a:duotone>
              <a:schemeClr val="accent1">
                <a:shade val="45000"/>
                <a:satMod val="135000"/>
              </a:schemeClr>
              <a:prstClr val="white"/>
            </a:duotone>
          </a:blip>
          <a:srcRect b="23376"/>
          <a:stretch/>
        </p:blipFill>
        <p:spPr>
          <a:xfrm>
            <a:off x="4237096" y="1822907"/>
            <a:ext cx="1186136" cy="1042059"/>
          </a:xfrm>
          <a:prstGeom prst="rect">
            <a:avLst/>
          </a:prstGeom>
        </p:spPr>
      </p:pic>
      <p:pic>
        <p:nvPicPr>
          <p:cNvPr id="12" name="Picture 11">
            <a:extLst>
              <a:ext uri="{FF2B5EF4-FFF2-40B4-BE49-F238E27FC236}">
                <a16:creationId xmlns:a16="http://schemas.microsoft.com/office/drawing/2014/main" id="{A82C1618-9FB8-44EF-B4DF-CAB85EC59343}"/>
              </a:ext>
            </a:extLst>
          </p:cNvPr>
          <p:cNvPicPr>
            <a:picLocks noChangeAspect="1"/>
          </p:cNvPicPr>
          <p:nvPr/>
        </p:nvPicPr>
        <p:blipFill rotWithShape="1">
          <a:blip r:embed="rId4">
            <a:duotone>
              <a:schemeClr val="accent1">
                <a:shade val="45000"/>
                <a:satMod val="135000"/>
              </a:schemeClr>
              <a:prstClr val="white"/>
            </a:duotone>
          </a:blip>
          <a:srcRect b="23974"/>
          <a:stretch/>
        </p:blipFill>
        <p:spPr>
          <a:xfrm>
            <a:off x="10383493" y="3102003"/>
            <a:ext cx="1186136" cy="1040193"/>
          </a:xfrm>
          <a:prstGeom prst="rect">
            <a:avLst/>
          </a:prstGeom>
        </p:spPr>
      </p:pic>
      <p:pic>
        <p:nvPicPr>
          <p:cNvPr id="13" name="Picture 12">
            <a:extLst>
              <a:ext uri="{FF2B5EF4-FFF2-40B4-BE49-F238E27FC236}">
                <a16:creationId xmlns:a16="http://schemas.microsoft.com/office/drawing/2014/main" id="{23CD3409-658E-48FC-8836-881AA83E848F}"/>
              </a:ext>
            </a:extLst>
          </p:cNvPr>
          <p:cNvPicPr>
            <a:picLocks noChangeAspect="1"/>
          </p:cNvPicPr>
          <p:nvPr/>
        </p:nvPicPr>
        <p:blipFill rotWithShape="1">
          <a:blip r:embed="rId5">
            <a:duotone>
              <a:schemeClr val="accent1">
                <a:shade val="45000"/>
                <a:satMod val="135000"/>
              </a:schemeClr>
              <a:prstClr val="white"/>
            </a:duotone>
          </a:blip>
          <a:srcRect b="14799"/>
          <a:stretch/>
        </p:blipFill>
        <p:spPr>
          <a:xfrm>
            <a:off x="5328754" y="1825063"/>
            <a:ext cx="1066866" cy="1050873"/>
          </a:xfrm>
          <a:prstGeom prst="rect">
            <a:avLst/>
          </a:prstGeom>
        </p:spPr>
      </p:pic>
      <p:pic>
        <p:nvPicPr>
          <p:cNvPr id="14" name="Picture 13">
            <a:extLst>
              <a:ext uri="{FF2B5EF4-FFF2-40B4-BE49-F238E27FC236}">
                <a16:creationId xmlns:a16="http://schemas.microsoft.com/office/drawing/2014/main" id="{3D2DD39B-10B8-4A50-8EEA-3CECA3517750}"/>
              </a:ext>
            </a:extLst>
          </p:cNvPr>
          <p:cNvPicPr>
            <a:picLocks noChangeAspect="1"/>
          </p:cNvPicPr>
          <p:nvPr/>
        </p:nvPicPr>
        <p:blipFill rotWithShape="1">
          <a:blip r:embed="rId6">
            <a:duotone>
              <a:schemeClr val="accent1">
                <a:shade val="45000"/>
                <a:satMod val="135000"/>
              </a:schemeClr>
              <a:prstClr val="white"/>
            </a:duotone>
          </a:blip>
          <a:srcRect b="12687"/>
          <a:stretch/>
        </p:blipFill>
        <p:spPr>
          <a:xfrm>
            <a:off x="10453613" y="1814093"/>
            <a:ext cx="1045897" cy="1050873"/>
          </a:xfrm>
          <a:prstGeom prst="rect">
            <a:avLst/>
          </a:prstGeom>
        </p:spPr>
      </p:pic>
    </p:spTree>
    <p:extLst>
      <p:ext uri="{BB962C8B-B14F-4D97-AF65-F5344CB8AC3E}">
        <p14:creationId xmlns:p14="http://schemas.microsoft.com/office/powerpoint/2010/main" val="2314227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19EE5F-AE69-4EA1-AADA-5FE765A3B8FB}"/>
              </a:ext>
            </a:extLst>
          </p:cNvPr>
          <p:cNvSpPr>
            <a:spLocks noGrp="1"/>
          </p:cNvSpPr>
          <p:nvPr>
            <p:ph sz="quarter" idx="12"/>
          </p:nvPr>
        </p:nvSpPr>
        <p:spPr>
          <a:prstGeom prst="rect">
            <a:avLst/>
          </a:prstGeo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800" dirty="0"/>
              <a:t>Compilation target</a:t>
            </a:r>
            <a:r>
              <a:rPr lang="pl-PL" sz="2800" dirty="0"/>
              <a:t> </a:t>
            </a:r>
            <a:br>
              <a:rPr lang="pl-PL" dirty="0"/>
            </a:br>
            <a:r>
              <a:rPr lang="en-US" sz="2000" dirty="0"/>
              <a:t>Binary so compact</a:t>
            </a:r>
            <a:r>
              <a:rPr lang="pl-PL" sz="3200" dirty="0"/>
              <a:t> </a:t>
            </a:r>
            <a:endParaRPr lang="pl-PL" sz="2800" dirty="0"/>
          </a:p>
          <a:p>
            <a:pPr marL="342900" indent="-342900">
              <a:buFont typeface="Arial" panose="020B0604020202020204" pitchFamily="34" charset="0"/>
              <a:buChar char="•"/>
            </a:pPr>
            <a:endParaRPr lang="pl-PL" dirty="0"/>
          </a:p>
          <a:p>
            <a:pPr marL="342900" indent="-342900">
              <a:buFont typeface="Arial" panose="020B0604020202020204" pitchFamily="34" charset="0"/>
              <a:buChar char="•"/>
            </a:pPr>
            <a:r>
              <a:rPr lang="pl-PL" sz="2800" dirty="0"/>
              <a:t>4 </a:t>
            </a:r>
            <a:r>
              <a:rPr lang="en-US" sz="2800" dirty="0"/>
              <a:t>types</a:t>
            </a:r>
            <a:r>
              <a:rPr lang="pl-PL" sz="2800" dirty="0"/>
              <a:t>, 67 </a:t>
            </a:r>
            <a:r>
              <a:rPr lang="en-US" sz="2800" dirty="0"/>
              <a:t>instructions</a:t>
            </a:r>
            <a:r>
              <a:rPr lang="pl-PL" sz="2800" dirty="0"/>
              <a:t>, </a:t>
            </a:r>
            <a:br>
              <a:rPr lang="en-US" sz="2800" dirty="0"/>
            </a:br>
            <a:r>
              <a:rPr lang="en-US" sz="2800" dirty="0"/>
              <a:t>stack</a:t>
            </a:r>
            <a:r>
              <a:rPr lang="pl-PL" sz="2800" dirty="0"/>
              <a:t> </a:t>
            </a:r>
            <a:r>
              <a:rPr lang="en-US" sz="2800" dirty="0"/>
              <a:t>machine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9" name="Content Placeholder 9">
            <a:extLst>
              <a:ext uri="{FF2B5EF4-FFF2-40B4-BE49-F238E27FC236}">
                <a16:creationId xmlns:a16="http://schemas.microsoft.com/office/drawing/2014/main" id="{113C7A1C-1BE9-4651-98BA-FC6215114340}"/>
              </a:ext>
            </a:extLst>
          </p:cNvPr>
          <p:cNvSpPr txBox="1">
            <a:spLocks/>
          </p:cNvSpPr>
          <p:nvPr/>
        </p:nvSpPr>
        <p:spPr>
          <a:xfrm>
            <a:off x="6499162" y="1825063"/>
            <a:ext cx="4932266" cy="433761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latin typeface="Gill Sans MT" panose="020B0502020104020203" pitchFamily="34" charset="0"/>
            </a:endParaRPr>
          </a:p>
          <a:p>
            <a:pPr marL="342900" indent="-342900"/>
            <a:r>
              <a:rPr lang="en-US" dirty="0">
                <a:latin typeface="Gill Sans MT" panose="020B0502020104020203" pitchFamily="34" charset="0"/>
              </a:rPr>
              <a:t>Linear memory</a:t>
            </a:r>
          </a:p>
          <a:p>
            <a:pPr marL="342900" indent="-342900"/>
            <a:endParaRPr lang="en-US" dirty="0">
              <a:latin typeface="Gill Sans MT" panose="020B0502020104020203" pitchFamily="34" charset="0"/>
            </a:endParaRPr>
          </a:p>
          <a:p>
            <a:pPr marL="342900" indent="-342900"/>
            <a:r>
              <a:rPr lang="en-US" dirty="0">
                <a:latin typeface="Gill Sans MT" panose="020B0502020104020203" pitchFamily="34" charset="0"/>
              </a:rPr>
              <a:t>Fast execution</a:t>
            </a:r>
          </a:p>
        </p:txBody>
      </p:sp>
      <p:pic>
        <p:nvPicPr>
          <p:cNvPr id="11" name="Picture 10">
            <a:extLst>
              <a:ext uri="{FF2B5EF4-FFF2-40B4-BE49-F238E27FC236}">
                <a16:creationId xmlns:a16="http://schemas.microsoft.com/office/drawing/2014/main" id="{5D7F4324-53E9-4B13-A602-D90237FB4FA4}"/>
              </a:ext>
            </a:extLst>
          </p:cNvPr>
          <p:cNvPicPr>
            <a:picLocks noChangeAspect="1"/>
          </p:cNvPicPr>
          <p:nvPr/>
        </p:nvPicPr>
        <p:blipFill rotWithShape="1">
          <a:blip r:embed="rId3">
            <a:duotone>
              <a:schemeClr val="accent1">
                <a:shade val="45000"/>
                <a:satMod val="135000"/>
              </a:schemeClr>
              <a:prstClr val="white"/>
            </a:duotone>
          </a:blip>
          <a:srcRect b="23376"/>
          <a:stretch/>
        </p:blipFill>
        <p:spPr>
          <a:xfrm>
            <a:off x="4237096" y="1822907"/>
            <a:ext cx="1186136" cy="1042059"/>
          </a:xfrm>
          <a:prstGeom prst="rect">
            <a:avLst/>
          </a:prstGeom>
        </p:spPr>
      </p:pic>
      <p:pic>
        <p:nvPicPr>
          <p:cNvPr id="12" name="Picture 11">
            <a:extLst>
              <a:ext uri="{FF2B5EF4-FFF2-40B4-BE49-F238E27FC236}">
                <a16:creationId xmlns:a16="http://schemas.microsoft.com/office/drawing/2014/main" id="{A82C1618-9FB8-44EF-B4DF-CAB85EC59343}"/>
              </a:ext>
            </a:extLst>
          </p:cNvPr>
          <p:cNvPicPr>
            <a:picLocks noChangeAspect="1"/>
          </p:cNvPicPr>
          <p:nvPr/>
        </p:nvPicPr>
        <p:blipFill rotWithShape="1">
          <a:blip r:embed="rId4">
            <a:duotone>
              <a:schemeClr val="accent1">
                <a:shade val="45000"/>
                <a:satMod val="135000"/>
              </a:schemeClr>
              <a:prstClr val="white"/>
            </a:duotone>
          </a:blip>
          <a:srcRect b="23974"/>
          <a:stretch/>
        </p:blipFill>
        <p:spPr>
          <a:xfrm>
            <a:off x="10383493" y="2748042"/>
            <a:ext cx="1186136" cy="1040193"/>
          </a:xfrm>
          <a:prstGeom prst="rect">
            <a:avLst/>
          </a:prstGeom>
        </p:spPr>
      </p:pic>
      <p:pic>
        <p:nvPicPr>
          <p:cNvPr id="13" name="Picture 12">
            <a:extLst>
              <a:ext uri="{FF2B5EF4-FFF2-40B4-BE49-F238E27FC236}">
                <a16:creationId xmlns:a16="http://schemas.microsoft.com/office/drawing/2014/main" id="{23CD3409-658E-48FC-8836-881AA83E848F}"/>
              </a:ext>
            </a:extLst>
          </p:cNvPr>
          <p:cNvPicPr>
            <a:picLocks noChangeAspect="1"/>
          </p:cNvPicPr>
          <p:nvPr/>
        </p:nvPicPr>
        <p:blipFill rotWithShape="1">
          <a:blip r:embed="rId5">
            <a:duotone>
              <a:schemeClr val="accent1">
                <a:shade val="45000"/>
                <a:satMod val="135000"/>
              </a:schemeClr>
              <a:prstClr val="white"/>
            </a:duotone>
          </a:blip>
          <a:srcRect b="14799"/>
          <a:stretch/>
        </p:blipFill>
        <p:spPr>
          <a:xfrm>
            <a:off x="5328754" y="1825063"/>
            <a:ext cx="1066866" cy="1050873"/>
          </a:xfrm>
          <a:prstGeom prst="rect">
            <a:avLst/>
          </a:prstGeom>
        </p:spPr>
      </p:pic>
      <p:pic>
        <p:nvPicPr>
          <p:cNvPr id="14" name="Picture 13">
            <a:extLst>
              <a:ext uri="{FF2B5EF4-FFF2-40B4-BE49-F238E27FC236}">
                <a16:creationId xmlns:a16="http://schemas.microsoft.com/office/drawing/2014/main" id="{3D2DD39B-10B8-4A50-8EEA-3CECA3517750}"/>
              </a:ext>
            </a:extLst>
          </p:cNvPr>
          <p:cNvPicPr>
            <a:picLocks noChangeAspect="1"/>
          </p:cNvPicPr>
          <p:nvPr/>
        </p:nvPicPr>
        <p:blipFill rotWithShape="1">
          <a:blip r:embed="rId6">
            <a:duotone>
              <a:schemeClr val="accent1">
                <a:shade val="45000"/>
                <a:satMod val="135000"/>
              </a:schemeClr>
              <a:prstClr val="white"/>
            </a:duotone>
          </a:blip>
          <a:srcRect b="17665"/>
          <a:stretch/>
        </p:blipFill>
        <p:spPr>
          <a:xfrm>
            <a:off x="10453613" y="1814093"/>
            <a:ext cx="1045897" cy="990955"/>
          </a:xfrm>
          <a:prstGeom prst="rect">
            <a:avLst/>
          </a:prstGeom>
        </p:spPr>
      </p:pic>
      <p:sp>
        <p:nvSpPr>
          <p:cNvPr id="10" name="Content Placeholder 1">
            <a:extLst>
              <a:ext uri="{FF2B5EF4-FFF2-40B4-BE49-F238E27FC236}">
                <a16:creationId xmlns:a16="http://schemas.microsoft.com/office/drawing/2014/main" id="{9E85EA01-C0B2-4713-853E-59B2AC556CC6}"/>
              </a:ext>
            </a:extLst>
          </p:cNvPr>
          <p:cNvSpPr txBox="1">
            <a:spLocks/>
          </p:cNvSpPr>
          <p:nvPr/>
        </p:nvSpPr>
        <p:spPr>
          <a:xfrm>
            <a:off x="754064" y="5019040"/>
            <a:ext cx="3020363" cy="114363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No </a:t>
            </a:r>
            <a:r>
              <a:rPr lang="pl-PL" dirty="0"/>
              <a:t>Web APIs, </a:t>
            </a:r>
            <a:r>
              <a:rPr lang="en-US" dirty="0"/>
              <a:t>DOM</a:t>
            </a:r>
            <a:br>
              <a:rPr lang="en-US" dirty="0"/>
            </a:br>
            <a:r>
              <a:rPr lang="en-US" dirty="0"/>
              <a:t>access</a:t>
            </a:r>
            <a:r>
              <a:rPr lang="pl-PL" dirty="0"/>
              <a:t>/</a:t>
            </a:r>
            <a:r>
              <a:rPr lang="en-US" dirty="0"/>
              <a:t>manipulation</a:t>
            </a:r>
          </a:p>
        </p:txBody>
      </p:sp>
      <p:pic>
        <p:nvPicPr>
          <p:cNvPr id="15" name="Picture 14">
            <a:extLst>
              <a:ext uri="{FF2B5EF4-FFF2-40B4-BE49-F238E27FC236}">
                <a16:creationId xmlns:a16="http://schemas.microsoft.com/office/drawing/2014/main" id="{29628134-79D8-4140-B46F-6EFA06853D47}"/>
              </a:ext>
            </a:extLst>
          </p:cNvPr>
          <p:cNvPicPr>
            <a:picLocks noChangeAspect="1"/>
          </p:cNvPicPr>
          <p:nvPr/>
        </p:nvPicPr>
        <p:blipFill>
          <a:blip r:embed="rId7"/>
          <a:stretch>
            <a:fillRect/>
          </a:stretch>
        </p:blipFill>
        <p:spPr>
          <a:xfrm>
            <a:off x="3774427" y="4582206"/>
            <a:ext cx="1945654" cy="1581400"/>
          </a:xfrm>
          <a:prstGeom prst="rect">
            <a:avLst/>
          </a:prstGeom>
        </p:spPr>
      </p:pic>
      <p:sp>
        <p:nvSpPr>
          <p:cNvPr id="17" name="Content Placeholder 9">
            <a:extLst>
              <a:ext uri="{FF2B5EF4-FFF2-40B4-BE49-F238E27FC236}">
                <a16:creationId xmlns:a16="http://schemas.microsoft.com/office/drawing/2014/main" id="{B94230B8-E83D-4C8C-9E88-E4874BEBA0C0}"/>
              </a:ext>
            </a:extLst>
          </p:cNvPr>
          <p:cNvSpPr txBox="1">
            <a:spLocks/>
          </p:cNvSpPr>
          <p:nvPr/>
        </p:nvSpPr>
        <p:spPr>
          <a:xfrm>
            <a:off x="6499162" y="2845302"/>
            <a:ext cx="5220890" cy="329771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latin typeface="Gill Sans MT" panose="020B0502020104020203" pitchFamily="34" charset="0"/>
            </a:endParaRPr>
          </a:p>
          <a:p>
            <a:pPr marL="342900" indent="-342900"/>
            <a:br>
              <a:rPr lang="pl-PL" dirty="0">
                <a:latin typeface="Gill Sans MT" panose="020B0502020104020203" pitchFamily="34" charset="0"/>
              </a:rPr>
            </a:br>
            <a:r>
              <a:rPr lang="en-US" dirty="0">
                <a:latin typeface="Gill Sans MT" panose="020B0502020104020203" pitchFamily="34" charset="0"/>
              </a:rPr>
              <a:t>or</a:t>
            </a:r>
            <a:r>
              <a:rPr lang="pl-PL" dirty="0">
                <a:latin typeface="Gill Sans MT" panose="020B0502020104020203" pitchFamily="34" charset="0"/>
              </a:rPr>
              <a:t> not </a:t>
            </a:r>
            <a:r>
              <a:rPr lang="en-US" dirty="0">
                <a:latin typeface="Gill Sans MT" panose="020B0502020104020203" pitchFamily="34" charset="0"/>
              </a:rPr>
              <a:t>so</a:t>
            </a:r>
            <a:r>
              <a:rPr lang="pl-PL" dirty="0">
                <a:latin typeface="Gill Sans MT" panose="020B0502020104020203" pitchFamily="34" charset="0"/>
              </a:rPr>
              <a:t> fast</a:t>
            </a:r>
            <a:r>
              <a:rPr lang="en-US" dirty="0">
                <a:latin typeface="Gill Sans MT" panose="020B0502020104020203" pitchFamily="34" charset="0"/>
              </a:rPr>
              <a:t>?  jet </a:t>
            </a:r>
            <a:r>
              <a:rPr lang="en-US" b="1" dirty="0">
                <a:latin typeface="Gill Sans MT" panose="020B0502020104020203" pitchFamily="34" charset="0"/>
              </a:rPr>
              <a:t>consistent</a:t>
            </a:r>
          </a:p>
          <a:p>
            <a:pPr marL="342900" indent="-342900"/>
            <a:r>
              <a:rPr lang="en-US" dirty="0">
                <a:latin typeface="Gill Sans MT" panose="020B0502020104020203" pitchFamily="34" charset="0"/>
              </a:rPr>
              <a:t>n</a:t>
            </a:r>
            <a:r>
              <a:rPr lang="pl-PL" dirty="0">
                <a:latin typeface="Gill Sans MT" panose="020B0502020104020203" pitchFamily="34" charset="0"/>
              </a:rPr>
              <a:t>ot </a:t>
            </a:r>
            <a:r>
              <a:rPr lang="en-US" dirty="0">
                <a:latin typeface="Gill Sans MT" panose="020B0502020104020203" pitchFamily="34" charset="0"/>
              </a:rPr>
              <a:t>so</a:t>
            </a:r>
            <a:r>
              <a:rPr lang="pl-PL" dirty="0">
                <a:latin typeface="Gill Sans MT" panose="020B0502020104020203" pitchFamily="34" charset="0"/>
              </a:rPr>
              <a:t> fast </a:t>
            </a:r>
            <a:r>
              <a:rPr lang="en-US" dirty="0">
                <a:latin typeface="Gill Sans MT" panose="020B0502020104020203" pitchFamily="34" charset="0"/>
              </a:rPr>
              <a:t>load</a:t>
            </a:r>
            <a:br>
              <a:rPr lang="pl-PL" dirty="0">
                <a:latin typeface="Gill Sans MT" panose="020B0502020104020203" pitchFamily="34" charset="0"/>
              </a:rPr>
            </a:br>
            <a:endParaRPr lang="en-US" dirty="0">
              <a:latin typeface="Gill Sans MT" panose="020B0502020104020203" pitchFamily="34" charset="0"/>
            </a:endParaRPr>
          </a:p>
          <a:p>
            <a:endParaRPr lang="en-US" dirty="0">
              <a:latin typeface="Gill Sans MT" panose="020B0502020104020203" pitchFamily="34" charset="0"/>
            </a:endParaRPr>
          </a:p>
          <a:p>
            <a:endParaRPr lang="en-US" dirty="0">
              <a:latin typeface="Gill Sans MT" panose="020B0502020104020203" pitchFamily="34" charset="0"/>
            </a:endParaRPr>
          </a:p>
          <a:p>
            <a:endParaRPr lang="en-US" dirty="0">
              <a:latin typeface="Gill Sans MT" panose="020B0502020104020203" pitchFamily="34" charset="0"/>
            </a:endParaRPr>
          </a:p>
        </p:txBody>
      </p:sp>
      <p:sp>
        <p:nvSpPr>
          <p:cNvPr id="18" name="Content Placeholder 1">
            <a:extLst>
              <a:ext uri="{FF2B5EF4-FFF2-40B4-BE49-F238E27FC236}">
                <a16:creationId xmlns:a16="http://schemas.microsoft.com/office/drawing/2014/main" id="{146B7D8E-2C24-44F4-AF3C-C9BEDB6C6EDB}"/>
              </a:ext>
            </a:extLst>
          </p:cNvPr>
          <p:cNvSpPr txBox="1">
            <a:spLocks/>
          </p:cNvSpPr>
          <p:nvPr/>
        </p:nvSpPr>
        <p:spPr>
          <a:xfrm>
            <a:off x="6499162" y="5059294"/>
            <a:ext cx="2292917" cy="114363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no Threads</a:t>
            </a:r>
          </a:p>
        </p:txBody>
      </p:sp>
      <p:sp>
        <p:nvSpPr>
          <p:cNvPr id="19" name="Content Placeholder 3">
            <a:extLst>
              <a:ext uri="{FF2B5EF4-FFF2-40B4-BE49-F238E27FC236}">
                <a16:creationId xmlns:a16="http://schemas.microsoft.com/office/drawing/2014/main" id="{8240492C-226D-4811-9D39-3263C71560B4}"/>
              </a:ext>
            </a:extLst>
          </p:cNvPr>
          <p:cNvSpPr>
            <a:spLocks noGrp="1"/>
          </p:cNvSpPr>
          <p:nvPr>
            <p:ph sz="quarter" idx="14"/>
          </p:nvPr>
        </p:nvSpPr>
        <p:spPr>
          <a:xfrm>
            <a:off x="754063" y="695324"/>
            <a:ext cx="10677365" cy="520326"/>
          </a:xfrm>
        </p:spPr>
        <p:txBody>
          <a:bodyPr/>
          <a:lstStyle/>
          <a:p>
            <a:r>
              <a:rPr lang="en-US" dirty="0"/>
              <a:t>WebAssembly current state: MVP</a:t>
            </a:r>
          </a:p>
        </p:txBody>
      </p:sp>
      <p:pic>
        <p:nvPicPr>
          <p:cNvPr id="4" name="Picture 3">
            <a:extLst>
              <a:ext uri="{FF2B5EF4-FFF2-40B4-BE49-F238E27FC236}">
                <a16:creationId xmlns:a16="http://schemas.microsoft.com/office/drawing/2014/main" id="{FC17DEB8-32C4-4947-A204-55F95DB8C13A}"/>
              </a:ext>
            </a:extLst>
          </p:cNvPr>
          <p:cNvPicPr>
            <a:picLocks noChangeAspect="1"/>
          </p:cNvPicPr>
          <p:nvPr/>
        </p:nvPicPr>
        <p:blipFill>
          <a:blip r:embed="rId8">
            <a:duotone>
              <a:prstClr val="black"/>
              <a:schemeClr val="accent2">
                <a:tint val="45000"/>
                <a:satMod val="400000"/>
              </a:schemeClr>
            </a:duotone>
          </a:blip>
          <a:stretch>
            <a:fillRect/>
          </a:stretch>
        </p:blipFill>
        <p:spPr>
          <a:xfrm>
            <a:off x="8493031" y="4589256"/>
            <a:ext cx="3295808" cy="1869264"/>
          </a:xfrm>
          <a:prstGeom prst="rect">
            <a:avLst/>
          </a:prstGeom>
        </p:spPr>
      </p:pic>
    </p:spTree>
    <p:extLst>
      <p:ext uri="{BB962C8B-B14F-4D97-AF65-F5344CB8AC3E}">
        <p14:creationId xmlns:p14="http://schemas.microsoft.com/office/powerpoint/2010/main" val="1388989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058D5-4C85-4E97-B9AD-CC9E5071F8EB}"/>
              </a:ext>
            </a:extLst>
          </p:cNvPr>
          <p:cNvSpPr>
            <a:spLocks noGrp="1"/>
          </p:cNvSpPr>
          <p:nvPr>
            <p:ph sz="quarter" idx="12"/>
          </p:nvPr>
        </p:nvSpPr>
        <p:spPr>
          <a:xfrm>
            <a:off x="754063" y="1518249"/>
            <a:ext cx="10677365" cy="1159637"/>
          </a:xfrm>
          <a:prstGeom prst="rect">
            <a:avLst/>
          </a:prstGeom>
        </p:spPr>
        <p:txBody>
          <a:bodyPr/>
          <a:lstStyle/>
          <a:p>
            <a:pPr marL="0" indent="0">
              <a:buNone/>
            </a:pPr>
            <a:endParaRPr lang="en-US" sz="3400" b="1" dirty="0">
              <a:latin typeface="Courier New" panose="02070309020205020404" pitchFamily="49" charset="0"/>
              <a:cs typeface="Courier New" panose="02070309020205020404" pitchFamily="49" charset="0"/>
            </a:endParaRPr>
          </a:p>
        </p:txBody>
      </p:sp>
      <p:sp>
        <p:nvSpPr>
          <p:cNvPr id="5" name="Content Placeholder 4">
            <a:extLst>
              <a:ext uri="{FF2B5EF4-FFF2-40B4-BE49-F238E27FC236}">
                <a16:creationId xmlns:a16="http://schemas.microsoft.com/office/drawing/2014/main" id="{3E853857-5C6D-4064-8A2B-D840D574F304}"/>
              </a:ext>
            </a:extLst>
          </p:cNvPr>
          <p:cNvSpPr>
            <a:spLocks noGrp="1"/>
          </p:cNvSpPr>
          <p:nvPr>
            <p:ph sz="quarter" idx="14"/>
          </p:nvPr>
        </p:nvSpPr>
        <p:spPr/>
        <p:txBody>
          <a:bodyPr/>
          <a:lstStyle/>
          <a:p>
            <a:r>
              <a:rPr lang="en-US" dirty="0"/>
              <a:t>WebAssembly How?</a:t>
            </a:r>
          </a:p>
        </p:txBody>
      </p:sp>
      <p:grpSp>
        <p:nvGrpSpPr>
          <p:cNvPr id="4" name="Group 3">
            <a:extLst>
              <a:ext uri="{FF2B5EF4-FFF2-40B4-BE49-F238E27FC236}">
                <a16:creationId xmlns:a16="http://schemas.microsoft.com/office/drawing/2014/main" id="{7A8C3F69-434A-488D-BF92-5AA2E4C43384}"/>
              </a:ext>
            </a:extLst>
          </p:cNvPr>
          <p:cNvGrpSpPr/>
          <p:nvPr/>
        </p:nvGrpSpPr>
        <p:grpSpPr>
          <a:xfrm>
            <a:off x="2097705" y="3190876"/>
            <a:ext cx="9376545" cy="2875633"/>
            <a:chOff x="2214847" y="2320910"/>
            <a:chExt cx="13571440" cy="2952061"/>
          </a:xfrm>
        </p:grpSpPr>
        <p:sp>
          <p:nvSpPr>
            <p:cNvPr id="9" name="Callout: Bent Line with Accent Bar 8">
              <a:extLst>
                <a:ext uri="{FF2B5EF4-FFF2-40B4-BE49-F238E27FC236}">
                  <a16:creationId xmlns:a16="http://schemas.microsoft.com/office/drawing/2014/main" id="{B5AA0EC0-5778-4E4F-A566-543438747DEB}"/>
                </a:ext>
              </a:extLst>
            </p:cNvPr>
            <p:cNvSpPr/>
            <p:nvPr/>
          </p:nvSpPr>
          <p:spPr>
            <a:xfrm>
              <a:off x="2214847" y="2320910"/>
              <a:ext cx="6384761" cy="404264"/>
            </a:xfrm>
            <a:prstGeom prst="accentCallout2">
              <a:avLst>
                <a:gd name="adj1" fmla="val 25473"/>
                <a:gd name="adj2" fmla="val -170"/>
                <a:gd name="adj3" fmla="val 28834"/>
                <a:gd name="adj4" fmla="val -16366"/>
                <a:gd name="adj5" fmla="val 292120"/>
                <a:gd name="adj6" fmla="val -17152"/>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rPr>
                <a:t>executes</a:t>
              </a:r>
              <a:r>
                <a:rPr lang="pl-PL" sz="2000" dirty="0">
                  <a:ln w="0"/>
                  <a:solidFill>
                    <a:schemeClr val="tx1"/>
                  </a:solidFill>
                  <a:effectLst>
                    <a:outerShdw blurRad="38100" dist="19050" dir="2700000" algn="tl" rotWithShape="0">
                      <a:schemeClr val="dk1">
                        <a:alpha val="40000"/>
                      </a:schemeClr>
                    </a:outerShdw>
                  </a:effectLst>
                </a:rPr>
                <a:t> the </a:t>
              </a:r>
              <a:r>
                <a:rPr lang="pl-PL" sz="2000" b="1" dirty="0">
                  <a:ln w="0"/>
                  <a:solidFill>
                    <a:schemeClr val="tx1"/>
                  </a:solidFill>
                  <a:effectLst>
                    <a:outerShdw blurRad="38100" dist="19050" dir="2700000" algn="tl" rotWithShape="0">
                      <a:schemeClr val="dk1">
                        <a:alpha val="40000"/>
                      </a:schemeClr>
                    </a:outerShdw>
                  </a:effectLst>
                </a:rPr>
                <a:t>Emscripten</a:t>
              </a:r>
              <a:r>
                <a:rPr lang="pl-PL" sz="2000" dirty="0">
                  <a:ln w="0"/>
                  <a:solidFill>
                    <a:schemeClr val="tx1"/>
                  </a:solidFill>
                  <a:effectLst>
                    <a:outerShdw blurRad="38100" dist="19050" dir="2700000" algn="tl" rotWithShape="0">
                      <a:schemeClr val="dk1">
                        <a:alpha val="40000"/>
                      </a:schemeClr>
                    </a:outerShdw>
                  </a:effectLst>
                </a:rPr>
                <a:t> </a:t>
              </a:r>
              <a:r>
                <a:rPr lang="en-US" sz="2000" dirty="0">
                  <a:ln w="0"/>
                  <a:solidFill>
                    <a:schemeClr val="tx1"/>
                  </a:solidFill>
                  <a:effectLst>
                    <a:outerShdw blurRad="38100" dist="19050" dir="2700000" algn="tl" rotWithShape="0">
                      <a:schemeClr val="dk1">
                        <a:alpha val="40000"/>
                      </a:schemeClr>
                    </a:outerShdw>
                  </a:effectLst>
                </a:rPr>
                <a:t>compiler</a:t>
              </a:r>
              <a:endParaRPr lang="en-US" sz="1400" dirty="0"/>
            </a:p>
          </p:txBody>
        </p:sp>
        <p:sp>
          <p:nvSpPr>
            <p:cNvPr id="10" name="Callout: Bent Line with Accent Bar 9">
              <a:extLst>
                <a:ext uri="{FF2B5EF4-FFF2-40B4-BE49-F238E27FC236}">
                  <a16:creationId xmlns:a16="http://schemas.microsoft.com/office/drawing/2014/main" id="{2FEB63F9-27D1-4963-B572-38FFF19606FF}"/>
                </a:ext>
              </a:extLst>
            </p:cNvPr>
            <p:cNvSpPr/>
            <p:nvPr/>
          </p:nvSpPr>
          <p:spPr>
            <a:xfrm>
              <a:off x="10302207" y="2332392"/>
              <a:ext cx="4004047" cy="399340"/>
            </a:xfrm>
            <a:prstGeom prst="accentCallout2">
              <a:avLst>
                <a:gd name="adj1" fmla="val 25473"/>
                <a:gd name="adj2" fmla="val -170"/>
                <a:gd name="adj3" fmla="val 28834"/>
                <a:gd name="adj4" fmla="val -16366"/>
                <a:gd name="adj5" fmla="val 279841"/>
                <a:gd name="adj6" fmla="val -17962"/>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2000" dirty="0" err="1">
                  <a:ln w="0"/>
                  <a:solidFill>
                    <a:schemeClr val="tx1"/>
                  </a:solidFill>
                  <a:effectLst>
                    <a:outerShdw blurRad="38100" dist="19050" dir="2700000" algn="tl" rotWithShape="0">
                      <a:schemeClr val="dk1">
                        <a:alpha val="40000"/>
                      </a:schemeClr>
                    </a:outerShdw>
                  </a:effectLst>
                </a:rPr>
                <a:t>name</a:t>
              </a:r>
              <a:r>
                <a:rPr lang="pl-PL" sz="2000" dirty="0">
                  <a:ln w="0"/>
                  <a:solidFill>
                    <a:schemeClr val="tx1"/>
                  </a:solidFill>
                  <a:effectLst>
                    <a:outerShdw blurRad="38100" dist="19050" dir="2700000" algn="tl" rotWithShape="0">
                      <a:schemeClr val="dk1">
                        <a:alpha val="40000"/>
                      </a:schemeClr>
                    </a:outerShdw>
                  </a:effectLst>
                </a:rPr>
                <a:t> </a:t>
              </a:r>
              <a:r>
                <a:rPr lang="pl-PL" sz="2000" dirty="0" err="1">
                  <a:ln w="0"/>
                  <a:solidFill>
                    <a:schemeClr val="tx1"/>
                  </a:solidFill>
                  <a:effectLst>
                    <a:outerShdw blurRad="38100" dist="19050" dir="2700000" algn="tl" rotWithShape="0">
                      <a:schemeClr val="dk1">
                        <a:alpha val="40000"/>
                      </a:schemeClr>
                    </a:outerShdw>
                  </a:effectLst>
                </a:rPr>
                <a:t>our</a:t>
              </a:r>
              <a:r>
                <a:rPr lang="pl-PL" sz="2000" dirty="0">
                  <a:ln w="0"/>
                  <a:solidFill>
                    <a:schemeClr val="tx1"/>
                  </a:solidFill>
                  <a:effectLst>
                    <a:outerShdw blurRad="38100" dist="19050" dir="2700000" algn="tl" rotWithShape="0">
                      <a:schemeClr val="dk1">
                        <a:alpha val="40000"/>
                      </a:schemeClr>
                    </a:outerShdw>
                  </a:effectLst>
                </a:rPr>
                <a:t> </a:t>
              </a:r>
              <a:r>
                <a:rPr lang="pl-PL" sz="2000" dirty="0" err="1">
                  <a:ln w="0"/>
                  <a:solidFill>
                    <a:schemeClr val="tx1"/>
                  </a:solidFill>
                  <a:effectLst>
                    <a:outerShdw blurRad="38100" dist="19050" dir="2700000" algn="tl" rotWithShape="0">
                      <a:schemeClr val="dk1">
                        <a:alpha val="40000"/>
                      </a:schemeClr>
                    </a:outerShdw>
                  </a:effectLst>
                </a:rPr>
                <a:t>output</a:t>
              </a:r>
              <a:r>
                <a:rPr lang="pl-PL" sz="2000" dirty="0">
                  <a:ln w="0"/>
                  <a:solidFill>
                    <a:schemeClr val="tx1"/>
                  </a:solidFill>
                  <a:effectLst>
                    <a:outerShdw blurRad="38100" dist="19050" dir="2700000" algn="tl" rotWithShape="0">
                      <a:schemeClr val="dk1">
                        <a:alpha val="40000"/>
                      </a:schemeClr>
                    </a:outerShdw>
                  </a:effectLst>
                </a:rPr>
                <a:t> file</a:t>
              </a:r>
              <a:endParaRPr lang="en-US" sz="1400" dirty="0"/>
            </a:p>
          </p:txBody>
        </p:sp>
        <p:sp>
          <p:nvSpPr>
            <p:cNvPr id="11" name="Callout: Bent Line with Accent Bar 10">
              <a:extLst>
                <a:ext uri="{FF2B5EF4-FFF2-40B4-BE49-F238E27FC236}">
                  <a16:creationId xmlns:a16="http://schemas.microsoft.com/office/drawing/2014/main" id="{DCE48899-76E1-4295-80E6-A09BE407535E}"/>
                </a:ext>
              </a:extLst>
            </p:cNvPr>
            <p:cNvSpPr/>
            <p:nvPr/>
          </p:nvSpPr>
          <p:spPr>
            <a:xfrm>
              <a:off x="4524564" y="4981321"/>
              <a:ext cx="8258967" cy="291650"/>
            </a:xfrm>
            <a:prstGeom prst="accentCallout2">
              <a:avLst>
                <a:gd name="adj1" fmla="val 20148"/>
                <a:gd name="adj2" fmla="val 573"/>
                <a:gd name="adj3" fmla="val 28834"/>
                <a:gd name="adj4" fmla="val -4578"/>
                <a:gd name="adj5" fmla="val -313444"/>
                <a:gd name="adj6" fmla="val -4164"/>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2000" b="1" dirty="0">
                  <a:ln w="0"/>
                  <a:solidFill>
                    <a:schemeClr val="tx1"/>
                  </a:solidFill>
                  <a:effectLst>
                    <a:outerShdw blurRad="38100" dist="19050" dir="2700000" algn="tl" rotWithShape="0">
                      <a:schemeClr val="dk1">
                        <a:alpha val="40000"/>
                      </a:schemeClr>
                    </a:outerShdw>
                  </a:effectLst>
                </a:rPr>
                <a:t>Emscripten</a:t>
              </a:r>
              <a:r>
                <a:rPr lang="pl-PL" sz="2000" dirty="0">
                  <a:ln w="0"/>
                  <a:solidFill>
                    <a:schemeClr val="tx1"/>
                  </a:solidFill>
                  <a:effectLst>
                    <a:outerShdw blurRad="38100" dist="19050" dir="2700000" algn="tl" rotWithShape="0">
                      <a:schemeClr val="dk1">
                        <a:alpha val="40000"/>
                      </a:schemeClr>
                    </a:outerShdw>
                  </a:effectLst>
                </a:rPr>
                <a:t> </a:t>
              </a:r>
              <a:r>
                <a:rPr lang="pl-PL" sz="2000" dirty="0" err="1">
                  <a:ln w="0"/>
                  <a:solidFill>
                    <a:schemeClr val="tx1"/>
                  </a:solidFill>
                  <a:effectLst>
                    <a:outerShdw blurRad="38100" dist="19050" dir="2700000" algn="tl" rotWithShape="0">
                      <a:schemeClr val="dk1">
                        <a:alpha val="40000"/>
                      </a:schemeClr>
                    </a:outerShdw>
                  </a:effectLst>
                </a:rPr>
                <a:t>outputs</a:t>
              </a:r>
              <a:r>
                <a:rPr lang="pl-PL" sz="2000" dirty="0">
                  <a:ln w="0"/>
                  <a:solidFill>
                    <a:schemeClr val="tx1"/>
                  </a:solidFill>
                  <a:effectLst>
                    <a:outerShdw blurRad="38100" dist="19050" dir="2700000" algn="tl" rotWithShape="0">
                      <a:schemeClr val="dk1">
                        <a:alpha val="40000"/>
                      </a:schemeClr>
                    </a:outerShdw>
                  </a:effectLst>
                </a:rPr>
                <a:t> </a:t>
              </a:r>
              <a:r>
                <a:rPr lang="pl-PL" sz="2000" dirty="0" err="1">
                  <a:ln w="0"/>
                  <a:solidFill>
                    <a:schemeClr val="tx1"/>
                  </a:solidFill>
                  <a:effectLst>
                    <a:outerShdw blurRad="38100" dist="19050" dir="2700000" algn="tl" rotWithShape="0">
                      <a:schemeClr val="dk1">
                        <a:alpha val="40000"/>
                      </a:schemeClr>
                    </a:outerShdw>
                  </a:effectLst>
                </a:rPr>
                <a:t>WebAssembly</a:t>
              </a:r>
              <a:r>
                <a:rPr lang="pl-PL" sz="2000" dirty="0">
                  <a:ln w="0"/>
                  <a:solidFill>
                    <a:schemeClr val="tx1"/>
                  </a:solidFill>
                  <a:effectLst>
                    <a:outerShdw blurRad="38100" dist="19050" dir="2700000" algn="tl" rotWithShape="0">
                      <a:schemeClr val="dk1">
                        <a:alpha val="40000"/>
                      </a:schemeClr>
                    </a:outerShdw>
                  </a:effectLst>
                </a:rPr>
                <a:t> - </a:t>
              </a:r>
              <a:r>
                <a:rPr lang="en-US" sz="2000" dirty="0">
                  <a:ln w="0"/>
                  <a:solidFill>
                    <a:schemeClr val="tx1"/>
                  </a:solidFill>
                  <a:effectLst>
                    <a:outerShdw blurRad="38100" dist="19050" dir="2700000" algn="tl" rotWithShape="0">
                      <a:schemeClr val="dk1">
                        <a:alpha val="40000"/>
                      </a:schemeClr>
                    </a:outerShdw>
                  </a:effectLst>
                </a:rPr>
                <a:t>switch</a:t>
              </a:r>
              <a:endParaRPr lang="en-US" sz="1400" dirty="0"/>
            </a:p>
          </p:txBody>
        </p:sp>
        <p:sp>
          <p:nvSpPr>
            <p:cNvPr id="12" name="Callout: Bent Line with Accent Bar 11">
              <a:extLst>
                <a:ext uri="{FF2B5EF4-FFF2-40B4-BE49-F238E27FC236}">
                  <a16:creationId xmlns:a16="http://schemas.microsoft.com/office/drawing/2014/main" id="{7240CC90-E986-450C-B481-5D1690D8414D}"/>
                </a:ext>
              </a:extLst>
            </p:cNvPr>
            <p:cNvSpPr/>
            <p:nvPr/>
          </p:nvSpPr>
          <p:spPr>
            <a:xfrm>
              <a:off x="13832798" y="4951482"/>
              <a:ext cx="1953489" cy="291650"/>
            </a:xfrm>
            <a:prstGeom prst="accentCallout2">
              <a:avLst>
                <a:gd name="adj1" fmla="val 25473"/>
                <a:gd name="adj2" fmla="val -170"/>
                <a:gd name="adj3" fmla="val 28834"/>
                <a:gd name="adj4" fmla="val -16366"/>
                <a:gd name="adj5" fmla="val -332219"/>
                <a:gd name="adj6" fmla="val -17253"/>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2000" dirty="0" err="1">
                  <a:ln w="0"/>
                  <a:solidFill>
                    <a:schemeClr val="tx1"/>
                  </a:solidFill>
                  <a:effectLst>
                    <a:outerShdw blurRad="38100" dist="19050" dir="2700000" algn="tl" rotWithShape="0">
                      <a:schemeClr val="dk1">
                        <a:alpha val="40000"/>
                      </a:schemeClr>
                    </a:outerShdw>
                  </a:effectLst>
                </a:rPr>
                <a:t>input</a:t>
              </a:r>
              <a:r>
                <a:rPr lang="pl-PL" sz="2000" dirty="0">
                  <a:ln w="0"/>
                  <a:solidFill>
                    <a:schemeClr val="tx1"/>
                  </a:solidFill>
                  <a:effectLst>
                    <a:outerShdw blurRad="38100" dist="19050" dir="2700000" algn="tl" rotWithShape="0">
                      <a:schemeClr val="dk1">
                        <a:alpha val="40000"/>
                      </a:schemeClr>
                    </a:outerShdw>
                  </a:effectLst>
                </a:rPr>
                <a:t> file</a:t>
              </a:r>
              <a:endParaRPr lang="en-US" sz="1400" dirty="0"/>
            </a:p>
          </p:txBody>
        </p:sp>
      </p:grpSp>
      <p:pic>
        <p:nvPicPr>
          <p:cNvPr id="13" name="Picture 2" descr="Emscripten logo.svg">
            <a:extLst>
              <a:ext uri="{FF2B5EF4-FFF2-40B4-BE49-F238E27FC236}">
                <a16:creationId xmlns:a16="http://schemas.microsoft.com/office/drawing/2014/main" id="{1723FD66-008B-4E72-B708-BEC4B5A5E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783" y="1384763"/>
            <a:ext cx="5477058" cy="1496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9ACA14-9DB7-4D1E-BF9A-E67D2B30EAB8}"/>
              </a:ext>
            </a:extLst>
          </p:cNvPr>
          <p:cNvSpPr/>
          <p:nvPr/>
        </p:nvSpPr>
        <p:spPr>
          <a:xfrm>
            <a:off x="376330" y="4234932"/>
            <a:ext cx="11832085" cy="646331"/>
          </a:xfrm>
          <a:prstGeom prst="rect">
            <a:avLst/>
          </a:prstGeom>
        </p:spPr>
        <p:txBody>
          <a:bodyPr wrap="none">
            <a:spAutoFit/>
          </a:bodyPr>
          <a:lstStyle/>
          <a:p>
            <a:r>
              <a:rPr lang="pl-PL" sz="3600" b="1" dirty="0">
                <a:latin typeface="Courier New" panose="02070309020205020404" pitchFamily="49" charset="0"/>
                <a:cs typeface="Courier New" panose="02070309020205020404" pitchFamily="49" charset="0"/>
              </a:rPr>
              <a:t>$</a:t>
            </a:r>
            <a:r>
              <a:rPr lang="pl-PL" sz="3600" b="1" dirty="0" err="1">
                <a:latin typeface="Courier New" panose="02070309020205020404" pitchFamily="49" charset="0"/>
                <a:cs typeface="Courier New" panose="02070309020205020404" pitchFamily="49" charset="0"/>
              </a:rPr>
              <a:t>emcc</a:t>
            </a:r>
            <a:r>
              <a:rPr lang="pl-PL" sz="3600" b="1" dirty="0">
                <a:latin typeface="Courier New" panose="02070309020205020404" pitchFamily="49" charset="0"/>
                <a:cs typeface="Courier New" panose="02070309020205020404" pitchFamily="49" charset="0"/>
              </a:rPr>
              <a:t> –s WASM=1 -o example.js  example.cpp</a:t>
            </a:r>
            <a:endParaRPr lang="en-US" sz="3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0405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896C2-3C95-44CE-B6B6-B5E27E99EECA}"/>
              </a:ext>
            </a:extLst>
          </p:cNvPr>
          <p:cNvSpPr>
            <a:spLocks noGrp="1"/>
          </p:cNvSpPr>
          <p:nvPr>
            <p:ph sz="quarter" idx="14"/>
          </p:nvPr>
        </p:nvSpPr>
        <p:spPr>
          <a:prstGeom prst="rect">
            <a:avLst/>
          </a:prstGeom>
        </p:spPr>
        <p:txBody>
          <a:bodyPr/>
          <a:lstStyle/>
          <a:p>
            <a:r>
              <a:rPr lang="en-US" dirty="0"/>
              <a:t>WebAssembly studio  C/Rust/TypeScript</a:t>
            </a:r>
          </a:p>
        </p:txBody>
      </p:sp>
      <p:pic>
        <p:nvPicPr>
          <p:cNvPr id="4" name="Picture 3">
            <a:extLst>
              <a:ext uri="{FF2B5EF4-FFF2-40B4-BE49-F238E27FC236}">
                <a16:creationId xmlns:a16="http://schemas.microsoft.com/office/drawing/2014/main" id="{863BBFE8-2A3C-4FD2-BAF1-8B86D9E26888}"/>
              </a:ext>
            </a:extLst>
          </p:cNvPr>
          <p:cNvPicPr>
            <a:picLocks noChangeAspect="1"/>
          </p:cNvPicPr>
          <p:nvPr/>
        </p:nvPicPr>
        <p:blipFill>
          <a:blip r:embed="rId3"/>
          <a:stretch>
            <a:fillRect/>
          </a:stretch>
        </p:blipFill>
        <p:spPr>
          <a:xfrm>
            <a:off x="445939" y="1427966"/>
            <a:ext cx="8464672" cy="5430034"/>
          </a:xfrm>
          <a:prstGeom prst="rect">
            <a:avLst/>
          </a:prstGeom>
        </p:spPr>
      </p:pic>
      <p:pic>
        <p:nvPicPr>
          <p:cNvPr id="5" name="Picture 4">
            <a:extLst>
              <a:ext uri="{FF2B5EF4-FFF2-40B4-BE49-F238E27FC236}">
                <a16:creationId xmlns:a16="http://schemas.microsoft.com/office/drawing/2014/main" id="{FD1D8E84-7CC6-47EE-9687-BEEE9615AAD0}"/>
              </a:ext>
            </a:extLst>
          </p:cNvPr>
          <p:cNvPicPr>
            <a:picLocks noChangeAspect="1"/>
          </p:cNvPicPr>
          <p:nvPr/>
        </p:nvPicPr>
        <p:blipFill>
          <a:blip r:embed="rId4"/>
          <a:stretch>
            <a:fillRect/>
          </a:stretch>
        </p:blipFill>
        <p:spPr>
          <a:xfrm>
            <a:off x="5291847" y="1704450"/>
            <a:ext cx="6784068" cy="5425923"/>
          </a:xfrm>
          <a:prstGeom prst="rect">
            <a:avLst/>
          </a:prstGeom>
        </p:spPr>
      </p:pic>
      <p:sp>
        <p:nvSpPr>
          <p:cNvPr id="6" name="TextBox 5">
            <a:extLst>
              <a:ext uri="{FF2B5EF4-FFF2-40B4-BE49-F238E27FC236}">
                <a16:creationId xmlns:a16="http://schemas.microsoft.com/office/drawing/2014/main" id="{A5CF12CE-FE9C-4FA1-A0B1-6DC71F08EC9B}"/>
              </a:ext>
            </a:extLst>
          </p:cNvPr>
          <p:cNvSpPr txBox="1"/>
          <p:nvPr/>
        </p:nvSpPr>
        <p:spPr>
          <a:xfrm>
            <a:off x="31734" y="6580909"/>
            <a:ext cx="8878880" cy="276999"/>
          </a:xfrm>
          <a:prstGeom prst="rect">
            <a:avLst/>
          </a:prstGeom>
          <a:noFill/>
        </p:spPr>
        <p:txBody>
          <a:bodyPr wrap="square" rtlCol="0">
            <a:spAutoFit/>
          </a:bodyPr>
          <a:lstStyle/>
          <a:p>
            <a:r>
              <a:rPr lang="pl-PL" sz="1200" dirty="0">
                <a:solidFill>
                  <a:schemeClr val="bg2"/>
                </a:solidFill>
              </a:rPr>
              <a:t>          </a:t>
            </a:r>
            <a:r>
              <a:rPr lang="en-US" sz="1200" dirty="0">
                <a:solidFill>
                  <a:schemeClr val="bg2"/>
                </a:solidFill>
              </a:rPr>
              <a:t>https://hacks.mozilla.org/2018/04/sneak-peek-at-webassembly-studio/</a:t>
            </a:r>
          </a:p>
        </p:txBody>
      </p:sp>
    </p:spTree>
    <p:extLst>
      <p:ext uri="{BB962C8B-B14F-4D97-AF65-F5344CB8AC3E}">
        <p14:creationId xmlns:p14="http://schemas.microsoft.com/office/powerpoint/2010/main" val="289992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18302-FF09-4EED-8636-AB1845258E91}"/>
              </a:ext>
            </a:extLst>
          </p:cNvPr>
          <p:cNvSpPr>
            <a:spLocks noGrp="1"/>
          </p:cNvSpPr>
          <p:nvPr>
            <p:ph sz="quarter" idx="12"/>
          </p:nvPr>
        </p:nvSpPr>
        <p:spPr>
          <a:prstGeom prst="rect">
            <a:avLst/>
          </a:prstGeom>
        </p:spPr>
        <p:txBody>
          <a:bodyPr/>
          <a:lstStyle/>
          <a:p>
            <a:r>
              <a:rPr lang="en-US" dirty="0">
                <a:hlinkClick r:id="rId3"/>
              </a:rPr>
              <a:t>http://mbebenita.github.io/WasmExplorer/</a:t>
            </a:r>
            <a:endParaRPr lang="pl-PL" dirty="0"/>
          </a:p>
          <a:p>
            <a:r>
              <a:rPr lang="pl-PL" dirty="0">
                <a:hlinkClick r:id="rId4"/>
              </a:rPr>
              <a:t>https://wasdk.github.io/WasmFiddle/</a:t>
            </a:r>
            <a:r>
              <a:rPr lang="pl-PL" dirty="0"/>
              <a:t> </a:t>
            </a:r>
          </a:p>
          <a:p>
            <a:r>
              <a:rPr lang="pl-PL" dirty="0">
                <a:hlinkClick r:id="rId5"/>
              </a:rPr>
              <a:t>https://webassembly.studio/</a:t>
            </a:r>
            <a:r>
              <a:rPr lang="pl-PL" dirty="0"/>
              <a:t> </a:t>
            </a:r>
            <a:endParaRPr lang="en-US" dirty="0"/>
          </a:p>
        </p:txBody>
      </p:sp>
      <p:pic>
        <p:nvPicPr>
          <p:cNvPr id="4" name="Picture 3">
            <a:extLst>
              <a:ext uri="{FF2B5EF4-FFF2-40B4-BE49-F238E27FC236}">
                <a16:creationId xmlns:a16="http://schemas.microsoft.com/office/drawing/2014/main" id="{E67F2363-DD4D-4990-9B74-949DECBE7417}"/>
              </a:ext>
            </a:extLst>
          </p:cNvPr>
          <p:cNvPicPr>
            <a:picLocks noChangeAspect="1"/>
          </p:cNvPicPr>
          <p:nvPr/>
        </p:nvPicPr>
        <p:blipFill>
          <a:blip r:embed="rId6"/>
          <a:stretch>
            <a:fillRect/>
          </a:stretch>
        </p:blipFill>
        <p:spPr>
          <a:xfrm>
            <a:off x="11596477" y="6222003"/>
            <a:ext cx="459688" cy="459688"/>
          </a:xfrm>
          <a:prstGeom prst="rect">
            <a:avLst/>
          </a:prstGeom>
          <a:noFill/>
        </p:spPr>
      </p:pic>
      <p:sp>
        <p:nvSpPr>
          <p:cNvPr id="9" name="Content Placeholder 2">
            <a:extLst>
              <a:ext uri="{FF2B5EF4-FFF2-40B4-BE49-F238E27FC236}">
                <a16:creationId xmlns:a16="http://schemas.microsoft.com/office/drawing/2014/main" id="{505FCA31-3731-491E-97DF-8DD83404E9DF}"/>
              </a:ext>
            </a:extLst>
          </p:cNvPr>
          <p:cNvSpPr>
            <a:spLocks noGrp="1"/>
          </p:cNvSpPr>
          <p:nvPr>
            <p:ph sz="quarter" idx="14"/>
          </p:nvPr>
        </p:nvSpPr>
        <p:spPr>
          <a:xfrm>
            <a:off x="754063" y="695324"/>
            <a:ext cx="10677365" cy="520326"/>
          </a:xfrm>
          <a:prstGeom prst="rect">
            <a:avLst/>
          </a:prstGeom>
        </p:spPr>
        <p:txBody>
          <a:bodyPr/>
          <a:lstStyle/>
          <a:p>
            <a:r>
              <a:rPr lang="en-US" dirty="0"/>
              <a:t>Demo</a:t>
            </a:r>
          </a:p>
        </p:txBody>
      </p:sp>
    </p:spTree>
    <p:extLst>
      <p:ext uri="{BB962C8B-B14F-4D97-AF65-F5344CB8AC3E}">
        <p14:creationId xmlns:p14="http://schemas.microsoft.com/office/powerpoint/2010/main" val="380109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00C0A9-0037-4070-BEC5-618176119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2492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00C0A9-0037-4070-BEC5-618176119006}"/>
              </a:ext>
            </a:extLst>
          </p:cNvPr>
          <p:cNvPicPr>
            <a:picLocks noChangeAspect="1"/>
          </p:cNvPicPr>
          <p:nvPr/>
        </p:nvPicPr>
        <p:blipFill rotWithShape="1">
          <a:blip r:embed="rId2">
            <a:extLst>
              <a:ext uri="{28A0092B-C50C-407E-A947-70E740481C1C}">
                <a14:useLocalDpi xmlns:a14="http://schemas.microsoft.com/office/drawing/2010/main" val="0"/>
              </a:ext>
            </a:extLst>
          </a:blip>
          <a:srcRect l="20104" t="8148" b="42222"/>
          <a:stretch/>
        </p:blipFill>
        <p:spPr>
          <a:xfrm>
            <a:off x="37768" y="1549400"/>
            <a:ext cx="12103432" cy="4229100"/>
          </a:xfrm>
          <a:prstGeom prst="rect">
            <a:avLst/>
          </a:prstGeom>
        </p:spPr>
      </p:pic>
      <p:sp>
        <p:nvSpPr>
          <p:cNvPr id="2" name="Content Placeholder 1">
            <a:extLst>
              <a:ext uri="{FF2B5EF4-FFF2-40B4-BE49-F238E27FC236}">
                <a16:creationId xmlns:a16="http://schemas.microsoft.com/office/drawing/2014/main" id="{1C79A931-44FC-4404-895D-0834521FE4C9}"/>
              </a:ext>
            </a:extLst>
          </p:cNvPr>
          <p:cNvSpPr>
            <a:spLocks noGrp="1"/>
          </p:cNvSpPr>
          <p:nvPr>
            <p:ph sz="quarter" idx="14"/>
          </p:nvPr>
        </p:nvSpPr>
        <p:spPr/>
        <p:txBody>
          <a:bodyPr/>
          <a:lstStyle/>
          <a:p>
            <a:r>
              <a:rPr lang="pl-PL" dirty="0" err="1"/>
              <a:t>WasmExplorer</a:t>
            </a:r>
            <a:endParaRPr lang="en-US" dirty="0"/>
          </a:p>
        </p:txBody>
      </p:sp>
      <p:sp>
        <p:nvSpPr>
          <p:cNvPr id="6" name="Rectangle 5">
            <a:extLst>
              <a:ext uri="{FF2B5EF4-FFF2-40B4-BE49-F238E27FC236}">
                <a16:creationId xmlns:a16="http://schemas.microsoft.com/office/drawing/2014/main" id="{DDFABBFD-48BD-4C67-AC66-E275B71DD30A}"/>
              </a:ext>
            </a:extLst>
          </p:cNvPr>
          <p:cNvSpPr/>
          <p:nvPr/>
        </p:nvSpPr>
        <p:spPr>
          <a:xfrm>
            <a:off x="171556" y="6292334"/>
            <a:ext cx="2571538" cy="369332"/>
          </a:xfrm>
          <a:prstGeom prst="rect">
            <a:avLst/>
          </a:prstGeom>
        </p:spPr>
        <p:txBody>
          <a:bodyPr wrap="none">
            <a:spAutoFit/>
          </a:bodyPr>
          <a:lstStyle/>
          <a:p>
            <a:r>
              <a:rPr lang="en-US" dirty="0"/>
              <a:t>https://bit.ly/2nbDUQF</a:t>
            </a:r>
          </a:p>
        </p:txBody>
      </p:sp>
    </p:spTree>
    <p:extLst>
      <p:ext uri="{BB962C8B-B14F-4D97-AF65-F5344CB8AC3E}">
        <p14:creationId xmlns:p14="http://schemas.microsoft.com/office/powerpoint/2010/main" val="343778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9A931-44FC-4404-895D-0834521FE4C9}"/>
              </a:ext>
            </a:extLst>
          </p:cNvPr>
          <p:cNvSpPr>
            <a:spLocks noGrp="1"/>
          </p:cNvSpPr>
          <p:nvPr>
            <p:ph sz="quarter" idx="14"/>
          </p:nvPr>
        </p:nvSpPr>
        <p:spPr/>
        <p:txBody>
          <a:bodyPr/>
          <a:lstStyle/>
          <a:p>
            <a:r>
              <a:rPr lang="pl-PL" dirty="0" err="1"/>
              <a:t>WasmExplorer</a:t>
            </a:r>
            <a:endParaRPr lang="en-US" dirty="0"/>
          </a:p>
        </p:txBody>
      </p:sp>
      <p:pic>
        <p:nvPicPr>
          <p:cNvPr id="4" name="Picture 3">
            <a:extLst>
              <a:ext uri="{FF2B5EF4-FFF2-40B4-BE49-F238E27FC236}">
                <a16:creationId xmlns:a16="http://schemas.microsoft.com/office/drawing/2014/main" id="{7976C9B2-B1DA-4C57-96F5-B3BA1831788D}"/>
              </a:ext>
            </a:extLst>
          </p:cNvPr>
          <p:cNvPicPr>
            <a:picLocks noChangeAspect="1"/>
          </p:cNvPicPr>
          <p:nvPr/>
        </p:nvPicPr>
        <p:blipFill rotWithShape="1">
          <a:blip r:embed="rId2">
            <a:extLst>
              <a:ext uri="{28A0092B-C50C-407E-A947-70E740481C1C}">
                <a14:useLocalDpi xmlns:a14="http://schemas.microsoft.com/office/drawing/2010/main" val="0"/>
              </a:ext>
            </a:extLst>
          </a:blip>
          <a:srcRect l="48570" t="16433" r="24939" b="44464"/>
          <a:stretch/>
        </p:blipFill>
        <p:spPr>
          <a:xfrm>
            <a:off x="-350837" y="1411032"/>
            <a:ext cx="8013700" cy="6653468"/>
          </a:xfrm>
          <a:prstGeom prst="rect">
            <a:avLst/>
          </a:prstGeom>
        </p:spPr>
      </p:pic>
      <p:pic>
        <p:nvPicPr>
          <p:cNvPr id="10" name="Picture 9">
            <a:extLst>
              <a:ext uri="{FF2B5EF4-FFF2-40B4-BE49-F238E27FC236}">
                <a16:creationId xmlns:a16="http://schemas.microsoft.com/office/drawing/2014/main" id="{C400C0A9-0037-4070-BEC5-618176119006}"/>
              </a:ext>
            </a:extLst>
          </p:cNvPr>
          <p:cNvPicPr>
            <a:picLocks noChangeAspect="1"/>
          </p:cNvPicPr>
          <p:nvPr/>
        </p:nvPicPr>
        <p:blipFill rotWithShape="1">
          <a:blip r:embed="rId2">
            <a:extLst>
              <a:ext uri="{28A0092B-C50C-407E-A947-70E740481C1C}">
                <a14:useLocalDpi xmlns:a14="http://schemas.microsoft.com/office/drawing/2010/main" val="0"/>
              </a:ext>
            </a:extLst>
          </a:blip>
          <a:srcRect l="73593" t="9193" r="10202" b="56379"/>
          <a:stretch/>
        </p:blipFill>
        <p:spPr>
          <a:xfrm>
            <a:off x="7289800" y="499942"/>
            <a:ext cx="4902200" cy="5858116"/>
          </a:xfrm>
          <a:prstGeom prst="rect">
            <a:avLst/>
          </a:prstGeom>
        </p:spPr>
      </p:pic>
    </p:spTree>
    <p:extLst>
      <p:ext uri="{BB962C8B-B14F-4D97-AF65-F5344CB8AC3E}">
        <p14:creationId xmlns:p14="http://schemas.microsoft.com/office/powerpoint/2010/main" val="3157992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upload.wikimedia.org/wikipedia/commons/4/41/Sistema_hipertextual.jpg">
            <a:extLst>
              <a:ext uri="{FF2B5EF4-FFF2-40B4-BE49-F238E27FC236}">
                <a16:creationId xmlns:a16="http://schemas.microsoft.com/office/drawing/2014/main" id="{0B6D3C05-F5F2-4A40-86D8-ABC36B1C3F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21908" y="1401801"/>
            <a:ext cx="7914291" cy="520718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2058B040-EEB7-400B-9D5D-3E502A35691A}"/>
              </a:ext>
            </a:extLst>
          </p:cNvPr>
          <p:cNvSpPr>
            <a:spLocks noGrp="1"/>
          </p:cNvSpPr>
          <p:nvPr>
            <p:ph sz="quarter" idx="14"/>
          </p:nvPr>
        </p:nvSpPr>
        <p:spPr/>
        <p:txBody>
          <a:bodyPr/>
          <a:lstStyle/>
          <a:p>
            <a:r>
              <a:rPr lang="en-US" dirty="0"/>
              <a:t>Hypertext</a:t>
            </a:r>
            <a:r>
              <a:rPr lang="pl-PL" dirty="0"/>
              <a:t>, HTML, HTTP</a:t>
            </a:r>
            <a:endParaRPr lang="en-US" dirty="0"/>
          </a:p>
        </p:txBody>
      </p:sp>
      <p:sp>
        <p:nvSpPr>
          <p:cNvPr id="2" name="TextBox 1">
            <a:extLst>
              <a:ext uri="{FF2B5EF4-FFF2-40B4-BE49-F238E27FC236}">
                <a16:creationId xmlns:a16="http://schemas.microsoft.com/office/drawing/2014/main" id="{EC3EC0CD-3C49-42B7-9100-ACAC9AEF237C}"/>
              </a:ext>
            </a:extLst>
          </p:cNvPr>
          <p:cNvSpPr txBox="1"/>
          <p:nvPr/>
        </p:nvSpPr>
        <p:spPr>
          <a:xfrm>
            <a:off x="-1066800" y="6858000"/>
            <a:ext cx="12220575" cy="2031325"/>
          </a:xfrm>
          <a:prstGeom prst="rect">
            <a:avLst/>
          </a:prstGeom>
          <a:noFill/>
        </p:spPr>
        <p:txBody>
          <a:bodyPr wrap="square" rtlCol="0">
            <a:spAutoFit/>
          </a:bodyPr>
          <a:lstStyle/>
          <a:p>
            <a:r>
              <a:rPr lang="en-US" dirty="0"/>
              <a:t>„</a:t>
            </a:r>
            <a:r>
              <a:rPr lang="pl-PL" dirty="0"/>
              <a:t>H</a:t>
            </a:r>
            <a:r>
              <a:rPr lang="en-US" dirty="0" err="1"/>
              <a:t>ypertext</a:t>
            </a:r>
            <a:r>
              <a:rPr lang="en-US" dirty="0"/>
              <a:t>" is also used to describe tables, images, and other </a:t>
            </a:r>
            <a:r>
              <a:rPr lang="en-US" dirty="0">
                <a:hlinkClick r:id="rId4" tooltip="Content format"/>
              </a:rPr>
              <a:t>content formats</a:t>
            </a:r>
            <a:r>
              <a:rPr lang="en-US" dirty="0"/>
              <a:t> with integrated hyperlinks. Hypertext is one of the key underlying concepts of the </a:t>
            </a:r>
            <a:r>
              <a:rPr lang="en-US" dirty="0">
                <a:hlinkClick r:id="rId5" tooltip="World Wide Web"/>
              </a:rPr>
              <a:t>World Wide Web</a:t>
            </a:r>
            <a:r>
              <a:rPr lang="en-US" dirty="0"/>
              <a:t>, where Web pages are often written in the </a:t>
            </a:r>
            <a:r>
              <a:rPr lang="en-US" dirty="0">
                <a:hlinkClick r:id="rId6" tooltip="Hypertext Markup Language"/>
              </a:rPr>
              <a:t>Hypertext Markup Language</a:t>
            </a:r>
            <a:r>
              <a:rPr lang="pl-PL" dirty="0"/>
              <a:t> </a:t>
            </a:r>
            <a:r>
              <a:rPr lang="en-US" dirty="0"/>
              <a:t>(HTML). As implemented on the Web, hypertext enables the easy-to-use publication of information over the </a:t>
            </a:r>
            <a:r>
              <a:rPr lang="en-US" dirty="0">
                <a:hlinkClick r:id="rId7" tooltip="Internet"/>
              </a:rPr>
              <a:t>Internet</a:t>
            </a:r>
            <a:r>
              <a:rPr lang="pl-PL" dirty="0"/>
              <a:t>.</a:t>
            </a:r>
          </a:p>
          <a:p>
            <a:r>
              <a:rPr lang="en-US" dirty="0"/>
              <a:t>The </a:t>
            </a:r>
            <a:r>
              <a:rPr lang="en-US" b="1" dirty="0"/>
              <a:t>Hypertext Transfer Protocol</a:t>
            </a:r>
            <a:r>
              <a:rPr lang="en-US" dirty="0"/>
              <a:t> (</a:t>
            </a:r>
            <a:r>
              <a:rPr lang="en-US" b="1" dirty="0"/>
              <a:t>HTTP</a:t>
            </a:r>
            <a:r>
              <a:rPr lang="en-US" dirty="0"/>
              <a:t>) is an </a:t>
            </a:r>
            <a:r>
              <a:rPr lang="en-US" dirty="0">
                <a:hlinkClick r:id="rId8" tooltip="Application protocol"/>
              </a:rPr>
              <a:t>application protocol</a:t>
            </a:r>
            <a:r>
              <a:rPr lang="en-US" dirty="0"/>
              <a:t> for distributed, collaborative, and </a:t>
            </a:r>
            <a:r>
              <a:rPr lang="en-US" dirty="0">
                <a:hlinkClick r:id="rId9" tooltip="Hypermedia"/>
              </a:rPr>
              <a:t>hypermedia</a:t>
            </a:r>
            <a:r>
              <a:rPr lang="en-US" dirty="0"/>
              <a:t> information systems. HTTP is the protocol to exchange or transfer hypertext.</a:t>
            </a:r>
          </a:p>
          <a:p>
            <a:endParaRPr lang="en-US" dirty="0"/>
          </a:p>
        </p:txBody>
      </p:sp>
      <p:sp>
        <p:nvSpPr>
          <p:cNvPr id="10" name="Content Placeholder 9">
            <a:extLst>
              <a:ext uri="{FF2B5EF4-FFF2-40B4-BE49-F238E27FC236}">
                <a16:creationId xmlns:a16="http://schemas.microsoft.com/office/drawing/2014/main" id="{B5C1C671-966D-458D-AD9F-1B030B876AB0}"/>
              </a:ext>
            </a:extLst>
          </p:cNvPr>
          <p:cNvSpPr>
            <a:spLocks noGrp="1"/>
          </p:cNvSpPr>
          <p:nvPr>
            <p:ph sz="quarter" idx="12"/>
          </p:nvPr>
        </p:nvSpPr>
        <p:spPr>
          <a:xfrm>
            <a:off x="754064" y="1518249"/>
            <a:ext cx="4514622" cy="4644427"/>
          </a:xfrm>
        </p:spPr>
        <p:txBody>
          <a:bodyPr/>
          <a:lstStyle/>
          <a:p>
            <a:r>
              <a:rPr lang="en-US" b="1" dirty="0"/>
              <a:t>Hypertext</a:t>
            </a:r>
            <a:r>
              <a:rPr lang="en-US" dirty="0"/>
              <a:t> documents are interconnected by hyperlinks, which are activated by a </a:t>
            </a:r>
            <a:r>
              <a:rPr lang="en-US" dirty="0" err="1"/>
              <a:t>mouseClick</a:t>
            </a:r>
            <a:r>
              <a:rPr lang="en-US" dirty="0"/>
              <a:t>, keypress  set or by touching the screen</a:t>
            </a:r>
          </a:p>
        </p:txBody>
      </p:sp>
    </p:spTree>
    <p:extLst>
      <p:ext uri="{BB962C8B-B14F-4D97-AF65-F5344CB8AC3E}">
        <p14:creationId xmlns:p14="http://schemas.microsoft.com/office/powerpoint/2010/main" val="149049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9A931-44FC-4404-895D-0834521FE4C9}"/>
              </a:ext>
            </a:extLst>
          </p:cNvPr>
          <p:cNvSpPr>
            <a:spLocks noGrp="1"/>
          </p:cNvSpPr>
          <p:nvPr>
            <p:ph sz="quarter" idx="14"/>
          </p:nvPr>
        </p:nvSpPr>
        <p:spPr/>
        <p:txBody>
          <a:bodyPr/>
          <a:lstStyle/>
          <a:p>
            <a:r>
              <a:rPr lang="pl-PL" dirty="0" err="1"/>
              <a:t>WasmExplorer</a:t>
            </a:r>
            <a:endParaRPr lang="en-US" dirty="0"/>
          </a:p>
        </p:txBody>
      </p:sp>
      <p:pic>
        <p:nvPicPr>
          <p:cNvPr id="4" name="Picture 3">
            <a:extLst>
              <a:ext uri="{FF2B5EF4-FFF2-40B4-BE49-F238E27FC236}">
                <a16:creationId xmlns:a16="http://schemas.microsoft.com/office/drawing/2014/main" id="{7976C9B2-B1DA-4C57-96F5-B3BA1831788D}"/>
              </a:ext>
            </a:extLst>
          </p:cNvPr>
          <p:cNvPicPr>
            <a:picLocks noChangeAspect="1"/>
          </p:cNvPicPr>
          <p:nvPr/>
        </p:nvPicPr>
        <p:blipFill rotWithShape="1">
          <a:blip r:embed="rId2">
            <a:extLst>
              <a:ext uri="{28A0092B-C50C-407E-A947-70E740481C1C}">
                <a14:useLocalDpi xmlns:a14="http://schemas.microsoft.com/office/drawing/2010/main" val="0"/>
              </a:ext>
            </a:extLst>
          </a:blip>
          <a:srcRect l="48570" t="16433" r="24939" b="44464"/>
          <a:stretch/>
        </p:blipFill>
        <p:spPr>
          <a:xfrm>
            <a:off x="-350837" y="1411032"/>
            <a:ext cx="8013700" cy="6653468"/>
          </a:xfrm>
          <a:prstGeom prst="rect">
            <a:avLst/>
          </a:prstGeom>
        </p:spPr>
      </p:pic>
      <p:pic>
        <p:nvPicPr>
          <p:cNvPr id="10" name="Picture 9">
            <a:extLst>
              <a:ext uri="{FF2B5EF4-FFF2-40B4-BE49-F238E27FC236}">
                <a16:creationId xmlns:a16="http://schemas.microsoft.com/office/drawing/2014/main" id="{C400C0A9-0037-4070-BEC5-618176119006}"/>
              </a:ext>
            </a:extLst>
          </p:cNvPr>
          <p:cNvPicPr>
            <a:picLocks noChangeAspect="1"/>
          </p:cNvPicPr>
          <p:nvPr/>
        </p:nvPicPr>
        <p:blipFill rotWithShape="1">
          <a:blip r:embed="rId2">
            <a:extLst>
              <a:ext uri="{28A0092B-C50C-407E-A947-70E740481C1C}">
                <a14:useLocalDpi xmlns:a14="http://schemas.microsoft.com/office/drawing/2010/main" val="0"/>
              </a:ext>
            </a:extLst>
          </a:blip>
          <a:srcRect l="73593" t="9193" r="10202" b="56379"/>
          <a:stretch/>
        </p:blipFill>
        <p:spPr>
          <a:xfrm>
            <a:off x="7289800" y="499942"/>
            <a:ext cx="4902200" cy="5858116"/>
          </a:xfrm>
          <a:prstGeom prst="rect">
            <a:avLst/>
          </a:prstGeom>
        </p:spPr>
      </p:pic>
      <p:sp>
        <p:nvSpPr>
          <p:cNvPr id="3" name="Rectangle 2">
            <a:extLst>
              <a:ext uri="{FF2B5EF4-FFF2-40B4-BE49-F238E27FC236}">
                <a16:creationId xmlns:a16="http://schemas.microsoft.com/office/drawing/2014/main" id="{B5B3F700-5CB9-46D2-A612-1E7AB86CEF44}"/>
              </a:ext>
            </a:extLst>
          </p:cNvPr>
          <p:cNvSpPr/>
          <p:nvPr/>
        </p:nvSpPr>
        <p:spPr>
          <a:xfrm>
            <a:off x="457200" y="3975100"/>
            <a:ext cx="1257300" cy="292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0642FE-1F82-4480-BDA8-6F2F41008CC9}"/>
              </a:ext>
            </a:extLst>
          </p:cNvPr>
          <p:cNvSpPr/>
          <p:nvPr/>
        </p:nvSpPr>
        <p:spPr>
          <a:xfrm>
            <a:off x="406400" y="6159500"/>
            <a:ext cx="1257300" cy="292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85532D-B6CD-414E-A8BC-8BBEC99D3927}"/>
              </a:ext>
            </a:extLst>
          </p:cNvPr>
          <p:cNvSpPr/>
          <p:nvPr/>
        </p:nvSpPr>
        <p:spPr>
          <a:xfrm>
            <a:off x="7924800" y="2413000"/>
            <a:ext cx="1257300" cy="292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F6A5F3-23A1-4C1B-AFC6-9314167C4DEC}"/>
              </a:ext>
            </a:extLst>
          </p:cNvPr>
          <p:cNvSpPr/>
          <p:nvPr/>
        </p:nvSpPr>
        <p:spPr>
          <a:xfrm>
            <a:off x="7924800" y="4610100"/>
            <a:ext cx="1257300" cy="292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41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E09C4-5668-42BB-AC89-ADC063DBB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C4346-EEA4-4286-B5B7-1AA442A78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spTree>
    <p:extLst>
      <p:ext uri="{BB962C8B-B14F-4D97-AF65-F5344CB8AC3E}">
        <p14:creationId xmlns:p14="http://schemas.microsoft.com/office/powerpoint/2010/main" val="169323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E09C4-5668-42BB-AC89-ADC063DBB56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C4346-EEA4-4286-B5B7-1AA442A788A7}"/>
              </a:ext>
            </a:extLst>
          </p:cNvPr>
          <p:cNvPicPr>
            <a:picLocks noChangeAspect="1"/>
          </p:cNvPicPr>
          <p:nvPr/>
        </p:nvPicPr>
        <p:blipFill rotWithShape="1">
          <a:blip r:embed="rId4">
            <a:extLst>
              <a:ext uri="{28A0092B-C50C-407E-A947-70E740481C1C}">
                <a14:useLocalDpi xmlns:a14="http://schemas.microsoft.com/office/drawing/2010/main" val="0"/>
              </a:ext>
            </a:extLst>
          </a:blip>
          <a:srcRect r="49896" b="52593"/>
          <a:stretch/>
        </p:blipFill>
        <p:spPr>
          <a:xfrm>
            <a:off x="-12701" y="0"/>
            <a:ext cx="12074227" cy="6426200"/>
          </a:xfrm>
          <a:prstGeom prst="rect">
            <a:avLst/>
          </a:prstGeom>
        </p:spPr>
      </p:pic>
    </p:spTree>
    <p:extLst>
      <p:ext uri="{BB962C8B-B14F-4D97-AF65-F5344CB8AC3E}">
        <p14:creationId xmlns:p14="http://schemas.microsoft.com/office/powerpoint/2010/main" val="93458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E09C4-5668-42BB-AC89-ADC063DBB56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C4346-EEA4-4286-B5B7-1AA442A788A7}"/>
              </a:ext>
            </a:extLst>
          </p:cNvPr>
          <p:cNvPicPr>
            <a:picLocks noChangeAspect="1"/>
          </p:cNvPicPr>
          <p:nvPr/>
        </p:nvPicPr>
        <p:blipFill rotWithShape="1">
          <a:blip r:embed="rId4">
            <a:extLst>
              <a:ext uri="{28A0092B-C50C-407E-A947-70E740481C1C}">
                <a14:useLocalDpi xmlns:a14="http://schemas.microsoft.com/office/drawing/2010/main" val="0"/>
              </a:ext>
            </a:extLst>
          </a:blip>
          <a:srcRect t="43333" r="50729"/>
          <a:stretch/>
        </p:blipFill>
        <p:spPr>
          <a:xfrm>
            <a:off x="266700" y="-561109"/>
            <a:ext cx="11468100" cy="7419109"/>
          </a:xfrm>
          <a:prstGeom prst="rect">
            <a:avLst/>
          </a:prstGeom>
        </p:spPr>
      </p:pic>
    </p:spTree>
    <p:extLst>
      <p:ext uri="{BB962C8B-B14F-4D97-AF65-F5344CB8AC3E}">
        <p14:creationId xmlns:p14="http://schemas.microsoft.com/office/powerpoint/2010/main" val="356361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E09C4-5668-42BB-AC89-ADC063DBB56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C4346-EEA4-4286-B5B7-1AA442A788A7}"/>
              </a:ext>
            </a:extLst>
          </p:cNvPr>
          <p:cNvPicPr>
            <a:picLocks noChangeAspect="1"/>
          </p:cNvPicPr>
          <p:nvPr/>
        </p:nvPicPr>
        <p:blipFill rotWithShape="1">
          <a:blip r:embed="rId4">
            <a:extLst>
              <a:ext uri="{28A0092B-C50C-407E-A947-70E740481C1C}">
                <a14:useLocalDpi xmlns:a14="http://schemas.microsoft.com/office/drawing/2010/main" val="0"/>
              </a:ext>
            </a:extLst>
          </a:blip>
          <a:srcRect l="50104" b="37963"/>
          <a:stretch/>
        </p:blipFill>
        <p:spPr>
          <a:xfrm>
            <a:off x="1612900" y="-812801"/>
            <a:ext cx="10274300" cy="7185575"/>
          </a:xfrm>
          <a:prstGeom prst="rect">
            <a:avLst/>
          </a:prstGeom>
        </p:spPr>
      </p:pic>
    </p:spTree>
    <p:extLst>
      <p:ext uri="{BB962C8B-B14F-4D97-AF65-F5344CB8AC3E}">
        <p14:creationId xmlns:p14="http://schemas.microsoft.com/office/powerpoint/2010/main" val="287369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C4346-EEA4-4286-B5B7-1AA442A78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pic>
        <p:nvPicPr>
          <p:cNvPr id="5" name="Picture 4">
            <a:extLst>
              <a:ext uri="{FF2B5EF4-FFF2-40B4-BE49-F238E27FC236}">
                <a16:creationId xmlns:a16="http://schemas.microsoft.com/office/drawing/2014/main" id="{DC5E09C4-5668-42BB-AC89-ADC063DBB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6122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3"/>
          <a:stretch>
            <a:fillRect/>
          </a:stretch>
        </p:blipFill>
        <p:spPr>
          <a:xfrm>
            <a:off x="1356720" y="338193"/>
            <a:ext cx="4426013" cy="3062699"/>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4"/>
          <a:stretch>
            <a:fillRect/>
          </a:stretch>
        </p:blipFill>
        <p:spPr>
          <a:xfrm>
            <a:off x="6152888" y="1249680"/>
            <a:ext cx="6034694" cy="3581307"/>
          </a:xfrm>
          <a:prstGeom prst="rect">
            <a:avLst/>
          </a:prstGeom>
        </p:spPr>
      </p:pic>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a:blip r:embed="rId5"/>
          <a:stretch>
            <a:fillRect/>
          </a:stretch>
        </p:blipFill>
        <p:spPr>
          <a:xfrm>
            <a:off x="10390913" y="5856080"/>
            <a:ext cx="1737991" cy="818251"/>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6"/>
          <a:stretch>
            <a:fillRect/>
          </a:stretch>
        </p:blipFill>
        <p:spPr>
          <a:xfrm>
            <a:off x="4418" y="684531"/>
            <a:ext cx="1436136" cy="1760220"/>
          </a:xfrm>
          <a:prstGeom prst="rect">
            <a:avLst/>
          </a:prstGeom>
        </p:spPr>
      </p:pic>
    </p:spTree>
    <p:extLst>
      <p:ext uri="{BB962C8B-B14F-4D97-AF65-F5344CB8AC3E}">
        <p14:creationId xmlns:p14="http://schemas.microsoft.com/office/powerpoint/2010/main" val="231950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152888" y="1249680"/>
            <a:ext cx="6034694" cy="3581307"/>
          </a:xfrm>
          <a:prstGeom prst="rect">
            <a:avLst/>
          </a:prstGeom>
        </p:spPr>
      </p:pic>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a:blip r:embed="rId6"/>
          <a:stretch>
            <a:fillRect/>
          </a:stretch>
        </p:blipFill>
        <p:spPr>
          <a:xfrm>
            <a:off x="10390913" y="5856080"/>
            <a:ext cx="1737991" cy="818251"/>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4418" y="684531"/>
            <a:ext cx="1436136" cy="1760220"/>
          </a:xfrm>
          <a:prstGeom prst="rect">
            <a:avLst/>
          </a:prstGeom>
        </p:spPr>
      </p:pic>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9"/>
          <a:stretch>
            <a:fillRect/>
          </a:stretch>
        </p:blipFill>
        <p:spPr>
          <a:xfrm>
            <a:off x="1387547" y="142987"/>
            <a:ext cx="9256484" cy="6405274"/>
          </a:xfrm>
          <a:prstGeom prst="rect">
            <a:avLst/>
          </a:prstGeom>
        </p:spPr>
      </p:pic>
    </p:spTree>
    <p:extLst>
      <p:ext uri="{BB962C8B-B14F-4D97-AF65-F5344CB8AC3E}">
        <p14:creationId xmlns:p14="http://schemas.microsoft.com/office/powerpoint/2010/main" val="206593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a:blip r:embed="rId2"/>
          <a:stretch>
            <a:fillRect/>
          </a:stretch>
        </p:blipFill>
        <p:spPr>
          <a:xfrm>
            <a:off x="10390913" y="5856080"/>
            <a:ext cx="1737991" cy="818251"/>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18" y="674257"/>
            <a:ext cx="1436136" cy="1760220"/>
          </a:xfrm>
          <a:prstGeom prst="rect">
            <a:avLst/>
          </a:prstGeom>
        </p:spPr>
      </p:pic>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7"/>
          <a:stretch>
            <a:fillRect/>
          </a:stretch>
        </p:blipFill>
        <p:spPr>
          <a:xfrm>
            <a:off x="1356720" y="338193"/>
            <a:ext cx="4426013" cy="3062699"/>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8"/>
          <a:stretch>
            <a:fillRect/>
          </a:stretch>
        </p:blipFill>
        <p:spPr>
          <a:xfrm>
            <a:off x="1366466" y="355830"/>
            <a:ext cx="10625910" cy="6305978"/>
          </a:xfrm>
          <a:prstGeom prst="rect">
            <a:avLst/>
          </a:prstGeom>
        </p:spPr>
      </p:pic>
    </p:spTree>
    <p:extLst>
      <p:ext uri="{BB962C8B-B14F-4D97-AF65-F5344CB8AC3E}">
        <p14:creationId xmlns:p14="http://schemas.microsoft.com/office/powerpoint/2010/main" val="4216859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2"/>
          <a:stretch>
            <a:fillRect/>
          </a:stretch>
        </p:blipFill>
        <p:spPr>
          <a:xfrm>
            <a:off x="1356720" y="338193"/>
            <a:ext cx="4426013" cy="3062699"/>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3"/>
          <a:stretch>
            <a:fillRect/>
          </a:stretch>
        </p:blipFill>
        <p:spPr>
          <a:xfrm>
            <a:off x="4418" y="684531"/>
            <a:ext cx="1436136" cy="1760220"/>
          </a:xfrm>
          <a:prstGeom prst="rect">
            <a:avLst/>
          </a:prstGeom>
        </p:spPr>
      </p:pic>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rotWithShape="1">
          <a:blip r:embed="rId6"/>
          <a:srcRect l="2568" t="7004"/>
          <a:stretch/>
        </p:blipFill>
        <p:spPr>
          <a:xfrm>
            <a:off x="3976099" y="3917987"/>
            <a:ext cx="5286316" cy="2375491"/>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7"/>
          <a:stretch>
            <a:fillRect/>
          </a:stretch>
        </p:blipFill>
        <p:spPr>
          <a:xfrm>
            <a:off x="2054831" y="-3241602"/>
            <a:ext cx="12064292" cy="7159590"/>
          </a:xfrm>
          <a:prstGeom prst="rect">
            <a:avLst/>
          </a:prstGeom>
        </p:spPr>
      </p:pic>
    </p:spTree>
    <p:extLst>
      <p:ext uri="{BB962C8B-B14F-4D97-AF65-F5344CB8AC3E}">
        <p14:creationId xmlns:p14="http://schemas.microsoft.com/office/powerpoint/2010/main" val="87062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8525B2-9EE4-4206-BD42-1A4D3B4B165A}"/>
              </a:ext>
            </a:extLst>
          </p:cNvPr>
          <p:cNvPicPr>
            <a:picLocks noChangeAspect="1"/>
          </p:cNvPicPr>
          <p:nvPr/>
        </p:nvPicPr>
        <p:blipFill>
          <a:blip r:embed="rId3"/>
          <a:stretch>
            <a:fillRect/>
          </a:stretch>
        </p:blipFill>
        <p:spPr>
          <a:xfrm>
            <a:off x="10225548" y="550549"/>
            <a:ext cx="1224462" cy="1392196"/>
          </a:xfrm>
          <a:prstGeom prst="rect">
            <a:avLst/>
          </a:prstGeom>
        </p:spPr>
      </p:pic>
      <p:sp>
        <p:nvSpPr>
          <p:cNvPr id="4" name="Content Placeholder 3">
            <a:extLst>
              <a:ext uri="{FF2B5EF4-FFF2-40B4-BE49-F238E27FC236}">
                <a16:creationId xmlns:a16="http://schemas.microsoft.com/office/drawing/2014/main" id="{B586612D-C06A-49F8-8999-966D73111BDC}"/>
              </a:ext>
            </a:extLst>
          </p:cNvPr>
          <p:cNvSpPr>
            <a:spLocks noGrp="1"/>
          </p:cNvSpPr>
          <p:nvPr>
            <p:ph sz="quarter" idx="12"/>
          </p:nvPr>
        </p:nvSpPr>
        <p:spPr>
          <a:prstGeom prst="rect">
            <a:avLst/>
          </a:prstGeom>
        </p:spPr>
        <p:txBody>
          <a:bodyPr/>
          <a:lstStyle/>
          <a:p>
            <a:pPr algn="ctr"/>
            <a:endParaRPr lang="pl-PL" sz="2800" dirty="0"/>
          </a:p>
          <a:p>
            <a:pPr algn="ctr"/>
            <a:br>
              <a:rPr lang="en-US" sz="3200" dirty="0"/>
            </a:br>
            <a:endParaRPr lang="en-US" sz="3200" dirty="0"/>
          </a:p>
          <a:p>
            <a:pPr algn="ctr"/>
            <a:r>
              <a:rPr lang="en-US" sz="3200" dirty="0"/>
              <a:t>created in 10 days in May 1995, by Brendan </a:t>
            </a:r>
            <a:r>
              <a:rPr lang="en-US" sz="3200" dirty="0" err="1"/>
              <a:t>Eich</a:t>
            </a:r>
            <a:r>
              <a:rPr lang="en-US" sz="3200" dirty="0"/>
              <a:t> for Netscape</a:t>
            </a:r>
          </a:p>
          <a:p>
            <a:pPr algn="ctr"/>
            <a:endParaRPr lang="en-US" sz="1600" dirty="0"/>
          </a:p>
          <a:p>
            <a:pPr algn="ctr"/>
            <a:r>
              <a:rPr lang="en-US" sz="3200" dirty="0"/>
              <a:t>Adding interactivity to HTML pages</a:t>
            </a:r>
          </a:p>
        </p:txBody>
      </p:sp>
      <p:sp>
        <p:nvSpPr>
          <p:cNvPr id="5" name="TextBox 4">
            <a:extLst>
              <a:ext uri="{FF2B5EF4-FFF2-40B4-BE49-F238E27FC236}">
                <a16:creationId xmlns:a16="http://schemas.microsoft.com/office/drawing/2014/main" id="{E5C3C3F7-4EC2-4E41-A23D-EB6B9BB98501}"/>
              </a:ext>
            </a:extLst>
          </p:cNvPr>
          <p:cNvSpPr txBox="1"/>
          <p:nvPr/>
        </p:nvSpPr>
        <p:spPr>
          <a:xfrm>
            <a:off x="753318" y="5978009"/>
            <a:ext cx="896399" cy="461665"/>
          </a:xfrm>
          <a:prstGeom prst="rect">
            <a:avLst/>
          </a:prstGeom>
          <a:noFill/>
        </p:spPr>
        <p:txBody>
          <a:bodyPr wrap="none" rtlCol="0">
            <a:spAutoFit/>
          </a:bodyPr>
          <a:lstStyle/>
          <a:p>
            <a:r>
              <a:rPr lang="en-US" sz="2400" dirty="0">
                <a:latin typeface="+mj-lt"/>
              </a:rPr>
              <a:t>1995</a:t>
            </a:r>
          </a:p>
        </p:txBody>
      </p:sp>
      <p:sp>
        <p:nvSpPr>
          <p:cNvPr id="7" name="Content Placeholder 6">
            <a:extLst>
              <a:ext uri="{FF2B5EF4-FFF2-40B4-BE49-F238E27FC236}">
                <a16:creationId xmlns:a16="http://schemas.microsoft.com/office/drawing/2014/main" id="{1D25AE5A-F7DE-46D4-A4BB-E19994E2424E}"/>
              </a:ext>
            </a:extLst>
          </p:cNvPr>
          <p:cNvSpPr>
            <a:spLocks noGrp="1"/>
          </p:cNvSpPr>
          <p:nvPr>
            <p:ph sz="quarter" idx="14"/>
          </p:nvPr>
        </p:nvSpPr>
        <p:spPr/>
        <p:txBody>
          <a:bodyPr/>
          <a:lstStyle/>
          <a:p>
            <a:r>
              <a:rPr lang="en-US" dirty="0"/>
              <a:t>JavaScript</a:t>
            </a:r>
          </a:p>
          <a:p>
            <a:endParaRPr lang="en-US" dirty="0"/>
          </a:p>
        </p:txBody>
      </p:sp>
    </p:spTree>
    <p:extLst>
      <p:ext uri="{BB962C8B-B14F-4D97-AF65-F5344CB8AC3E}">
        <p14:creationId xmlns:p14="http://schemas.microsoft.com/office/powerpoint/2010/main" val="391170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2"/>
          <a:stretch>
            <a:fillRect/>
          </a:stretch>
        </p:blipFill>
        <p:spPr>
          <a:xfrm>
            <a:off x="1356720" y="338193"/>
            <a:ext cx="4426013" cy="3062699"/>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3"/>
          <a:stretch>
            <a:fillRect/>
          </a:stretch>
        </p:blipFill>
        <p:spPr>
          <a:xfrm>
            <a:off x="6152888" y="1249680"/>
            <a:ext cx="6034694" cy="3581307"/>
          </a:xfrm>
          <a:prstGeom prst="rect">
            <a:avLst/>
          </a:prstGeom>
        </p:spPr>
      </p:pic>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a:blip r:embed="rId6"/>
          <a:stretch>
            <a:fillRect/>
          </a:stretch>
        </p:blipFill>
        <p:spPr>
          <a:xfrm>
            <a:off x="10390913" y="5856080"/>
            <a:ext cx="1737991" cy="818251"/>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7"/>
          <a:stretch>
            <a:fillRect/>
          </a:stretch>
        </p:blipFill>
        <p:spPr>
          <a:xfrm>
            <a:off x="2727069" y="451209"/>
            <a:ext cx="5677191" cy="6958328"/>
          </a:xfrm>
          <a:prstGeom prst="rect">
            <a:avLst/>
          </a:prstGeom>
        </p:spPr>
      </p:pic>
    </p:spTree>
    <p:extLst>
      <p:ext uri="{BB962C8B-B14F-4D97-AF65-F5344CB8AC3E}">
        <p14:creationId xmlns:p14="http://schemas.microsoft.com/office/powerpoint/2010/main" val="323748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027B82-377D-4460-A2A7-1761BBC7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CABF593-6F26-46A1-8D15-150CD1A2245B}"/>
              </a:ext>
            </a:extLst>
          </p:cNvPr>
          <p:cNvPicPr>
            <a:picLocks noChangeAspect="1"/>
          </p:cNvPicPr>
          <p:nvPr/>
        </p:nvPicPr>
        <p:blipFill>
          <a:blip r:embed="rId3"/>
          <a:stretch>
            <a:fillRect/>
          </a:stretch>
        </p:blipFill>
        <p:spPr>
          <a:xfrm>
            <a:off x="1356720" y="338193"/>
            <a:ext cx="4426013" cy="3062699"/>
          </a:xfrm>
          <a:prstGeom prst="rect">
            <a:avLst/>
          </a:prstGeom>
        </p:spPr>
      </p:pic>
      <p:pic>
        <p:nvPicPr>
          <p:cNvPr id="15" name="Picture 14">
            <a:extLst>
              <a:ext uri="{FF2B5EF4-FFF2-40B4-BE49-F238E27FC236}">
                <a16:creationId xmlns:a16="http://schemas.microsoft.com/office/drawing/2014/main" id="{C060204D-4994-4181-992F-1AC7647F690A}"/>
              </a:ext>
            </a:extLst>
          </p:cNvPr>
          <p:cNvPicPr>
            <a:picLocks noChangeAspect="1"/>
          </p:cNvPicPr>
          <p:nvPr/>
        </p:nvPicPr>
        <p:blipFill>
          <a:blip r:embed="rId4"/>
          <a:stretch>
            <a:fillRect/>
          </a:stretch>
        </p:blipFill>
        <p:spPr>
          <a:xfrm>
            <a:off x="6152888" y="1249680"/>
            <a:ext cx="6034694" cy="3581307"/>
          </a:xfrm>
          <a:prstGeom prst="rect">
            <a:avLst/>
          </a:prstGeom>
        </p:spPr>
      </p:pic>
      <p:pic>
        <p:nvPicPr>
          <p:cNvPr id="16" name="Picture 15">
            <a:extLst>
              <a:ext uri="{FF2B5EF4-FFF2-40B4-BE49-F238E27FC236}">
                <a16:creationId xmlns:a16="http://schemas.microsoft.com/office/drawing/2014/main" id="{9CA7677F-F836-4B9B-8ED2-AEF0646FA9D0}"/>
              </a:ext>
            </a:extLst>
          </p:cNvPr>
          <p:cNvPicPr>
            <a:picLocks noChangeAspect="1"/>
          </p:cNvPicPr>
          <p:nvPr/>
        </p:nvPicPr>
        <p:blipFill>
          <a:blip r:embed="rId5"/>
          <a:stretch>
            <a:fillRect/>
          </a:stretch>
        </p:blipFill>
        <p:spPr>
          <a:xfrm>
            <a:off x="10390913" y="5856080"/>
            <a:ext cx="1737991" cy="818251"/>
          </a:xfrm>
          <a:prstGeom prst="rect">
            <a:avLst/>
          </a:prstGeom>
        </p:spPr>
      </p:pic>
      <p:pic>
        <p:nvPicPr>
          <p:cNvPr id="17" name="Picture 16">
            <a:extLst>
              <a:ext uri="{FF2B5EF4-FFF2-40B4-BE49-F238E27FC236}">
                <a16:creationId xmlns:a16="http://schemas.microsoft.com/office/drawing/2014/main" id="{B00B922E-770E-4C1F-B6D2-2B93F74C8BF5}"/>
              </a:ext>
            </a:extLst>
          </p:cNvPr>
          <p:cNvPicPr>
            <a:picLocks noChangeAspect="1"/>
          </p:cNvPicPr>
          <p:nvPr/>
        </p:nvPicPr>
        <p:blipFill>
          <a:blip r:embed="rId6"/>
          <a:stretch>
            <a:fillRect/>
          </a:stretch>
        </p:blipFill>
        <p:spPr>
          <a:xfrm>
            <a:off x="4418" y="684531"/>
            <a:ext cx="1436136" cy="1760220"/>
          </a:xfrm>
          <a:prstGeom prst="rect">
            <a:avLst/>
          </a:prstGeom>
        </p:spPr>
      </p:pic>
    </p:spTree>
    <p:extLst>
      <p:ext uri="{BB962C8B-B14F-4D97-AF65-F5344CB8AC3E}">
        <p14:creationId xmlns:p14="http://schemas.microsoft.com/office/powerpoint/2010/main" val="415156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madesign's profile picture">
            <a:extLst>
              <a:ext uri="{FF2B5EF4-FFF2-40B4-BE49-F238E27FC236}">
                <a16:creationId xmlns:a16="http://schemas.microsoft.com/office/drawing/2014/main" id="{8CCED55F-8D88-4B2C-822A-6F6270BF3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72" y="1460500"/>
            <a:ext cx="1620157" cy="1620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me templates from the Minimal Material Theme">
            <a:extLst>
              <a:ext uri="{FF2B5EF4-FFF2-40B4-BE49-F238E27FC236}">
                <a16:creationId xmlns:a16="http://schemas.microsoft.com/office/drawing/2014/main" id="{E0BE115F-C69B-4D6D-A9E5-9EED5D83F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0729" y="1280964"/>
            <a:ext cx="12192000" cy="622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C1B10D-D934-4D9E-A936-00F2357AD87B}"/>
              </a:ext>
            </a:extLst>
          </p:cNvPr>
          <p:cNvPicPr>
            <a:picLocks noChangeAspect="1"/>
          </p:cNvPicPr>
          <p:nvPr/>
        </p:nvPicPr>
        <p:blipFill>
          <a:blip r:embed="rId5"/>
          <a:stretch>
            <a:fillRect/>
          </a:stretch>
        </p:blipFill>
        <p:spPr>
          <a:xfrm>
            <a:off x="-2480885" y="2418416"/>
            <a:ext cx="2480885" cy="3150905"/>
          </a:xfrm>
          <a:prstGeom prst="rect">
            <a:avLst/>
          </a:prstGeom>
        </p:spPr>
      </p:pic>
      <p:sp>
        <p:nvSpPr>
          <p:cNvPr id="3" name="Content Placeholder 2">
            <a:extLst>
              <a:ext uri="{FF2B5EF4-FFF2-40B4-BE49-F238E27FC236}">
                <a16:creationId xmlns:a16="http://schemas.microsoft.com/office/drawing/2014/main" id="{FCD1B401-37B5-4AD4-8C0C-3941D5419003}"/>
              </a:ext>
            </a:extLst>
          </p:cNvPr>
          <p:cNvSpPr>
            <a:spLocks noGrp="1"/>
          </p:cNvSpPr>
          <p:nvPr>
            <p:ph sz="quarter" idx="12"/>
          </p:nvPr>
        </p:nvSpPr>
        <p:spPr>
          <a:prstGeom prst="rect">
            <a:avLst/>
          </a:prstGeom>
        </p:spPr>
        <p:txBody>
          <a:bodyPr/>
          <a:lstStyle/>
          <a:p>
            <a:pPr marL="0" indent="0">
              <a:buNone/>
            </a:pPr>
            <a:endParaRPr lang="en-US" sz="2400" dirty="0"/>
          </a:p>
          <a:p>
            <a:pPr marL="0" indent="0">
              <a:buNone/>
            </a:pPr>
            <a:endParaRPr lang="en-US" dirty="0"/>
          </a:p>
          <a:p>
            <a:pPr marL="0" indent="0">
              <a:buNone/>
            </a:pPr>
            <a:endParaRPr lang="en-US" sz="2400" dirty="0"/>
          </a:p>
          <a:p>
            <a:pPr marL="0" indent="0">
              <a:buNone/>
            </a:pPr>
            <a:endParaRPr lang="en-US" dirty="0"/>
          </a:p>
          <a:p>
            <a:pPr marL="0" indent="0">
              <a:buNone/>
            </a:pPr>
            <a:r>
              <a:rPr lang="en-US" sz="3200" dirty="0"/>
              <a:t>Figma</a:t>
            </a:r>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r>
              <a:rPr lang="en-US" sz="1600" dirty="0"/>
              <a:t>https://www.figma.com</a:t>
            </a:r>
          </a:p>
          <a:p>
            <a:pPr marL="0" indent="0">
              <a:buNone/>
            </a:pPr>
            <a:r>
              <a:rPr lang="en-US" sz="1400" dirty="0">
                <a:hlinkClick r:id="rId6"/>
              </a:rPr>
              <a:t>https://www.youtube.com/watch?v=Kf1gILChfks</a:t>
            </a:r>
            <a:r>
              <a:rPr lang="en-US" sz="1400" dirty="0"/>
              <a:t> </a:t>
            </a:r>
          </a:p>
          <a:p>
            <a:endParaRPr lang="en-US" sz="2400" dirty="0"/>
          </a:p>
        </p:txBody>
      </p:sp>
      <p:sp>
        <p:nvSpPr>
          <p:cNvPr id="4" name="Content Placeholder 3">
            <a:extLst>
              <a:ext uri="{FF2B5EF4-FFF2-40B4-BE49-F238E27FC236}">
                <a16:creationId xmlns:a16="http://schemas.microsoft.com/office/drawing/2014/main" id="{722C6984-F023-45DE-A005-CEF76EEB6661}"/>
              </a:ext>
            </a:extLst>
          </p:cNvPr>
          <p:cNvSpPr>
            <a:spLocks noGrp="1"/>
          </p:cNvSpPr>
          <p:nvPr>
            <p:ph sz="quarter" idx="14"/>
          </p:nvPr>
        </p:nvSpPr>
        <p:spPr/>
        <p:txBody>
          <a:bodyPr/>
          <a:lstStyle/>
          <a:p>
            <a:r>
              <a:rPr lang="en-US" dirty="0"/>
              <a:t>WASM in real world</a:t>
            </a:r>
          </a:p>
        </p:txBody>
      </p:sp>
    </p:spTree>
    <p:extLst>
      <p:ext uri="{BB962C8B-B14F-4D97-AF65-F5344CB8AC3E}">
        <p14:creationId xmlns:p14="http://schemas.microsoft.com/office/powerpoint/2010/main" val="272745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743457B-E569-47AB-A6B2-3174E76940BC}"/>
              </a:ext>
            </a:extLst>
          </p:cNvPr>
          <p:cNvPicPr>
            <a:picLocks noGrp="1" noChangeAspect="1"/>
          </p:cNvPicPr>
          <p:nvPr>
            <p:ph sz="quarter" idx="4294967295"/>
          </p:nvPr>
        </p:nvPicPr>
        <p:blipFill>
          <a:blip r:embed="rId3"/>
          <a:stretch>
            <a:fillRect/>
          </a:stretch>
        </p:blipFill>
        <p:spPr>
          <a:xfrm>
            <a:off x="233605" y="755075"/>
            <a:ext cx="7305675" cy="3168650"/>
          </a:xfrm>
          <a:prstGeom prst="rect">
            <a:avLst/>
          </a:prstGeom>
        </p:spPr>
      </p:pic>
      <p:sp>
        <p:nvSpPr>
          <p:cNvPr id="2" name="Content Placeholder 1">
            <a:extLst>
              <a:ext uri="{FF2B5EF4-FFF2-40B4-BE49-F238E27FC236}">
                <a16:creationId xmlns:a16="http://schemas.microsoft.com/office/drawing/2014/main" id="{CCF4BCE8-55F2-4440-B2A3-A760EAC39150}"/>
              </a:ext>
            </a:extLst>
          </p:cNvPr>
          <p:cNvSpPr>
            <a:spLocks noGrp="1"/>
          </p:cNvSpPr>
          <p:nvPr>
            <p:ph sz="quarter" idx="14"/>
          </p:nvPr>
        </p:nvSpPr>
        <p:spPr>
          <a:prstGeom prst="rect">
            <a:avLst/>
          </a:prstGeom>
        </p:spPr>
        <p:txBody>
          <a:bodyPr/>
          <a:lstStyle/>
          <a:p>
            <a:r>
              <a:rPr lang="en-US" dirty="0"/>
              <a:t>WASM in real world</a:t>
            </a:r>
          </a:p>
        </p:txBody>
      </p:sp>
      <p:pic>
        <p:nvPicPr>
          <p:cNvPr id="6" name="Picture 4" descr="http://through-the-interface.typepad.com/.a/6a00d83452464869e201bb09fdb9e8970d-pi">
            <a:extLst>
              <a:ext uri="{FF2B5EF4-FFF2-40B4-BE49-F238E27FC236}">
                <a16:creationId xmlns:a16="http://schemas.microsoft.com/office/drawing/2014/main" id="{EE662728-8A0A-4CC3-A677-E803B972B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453" y="1215650"/>
            <a:ext cx="10970701" cy="7178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2D86E-1792-4F47-B4E7-3D785EF30CA6}"/>
              </a:ext>
            </a:extLst>
          </p:cNvPr>
          <p:cNvSpPr txBox="1"/>
          <p:nvPr/>
        </p:nvSpPr>
        <p:spPr>
          <a:xfrm>
            <a:off x="233605" y="6631801"/>
            <a:ext cx="4823756" cy="215444"/>
          </a:xfrm>
          <a:prstGeom prst="rect">
            <a:avLst/>
          </a:prstGeom>
          <a:noFill/>
        </p:spPr>
        <p:txBody>
          <a:bodyPr wrap="none" rtlCol="0">
            <a:spAutoFit/>
          </a:bodyPr>
          <a:lstStyle/>
          <a:p>
            <a:r>
              <a:rPr lang="en-US" sz="800" dirty="0"/>
              <a:t>http://through-the-interface.typepad.com/through_the_interface/2018/03/the-future-of-autocad.html</a:t>
            </a:r>
          </a:p>
        </p:txBody>
      </p:sp>
    </p:spTree>
    <p:extLst>
      <p:ext uri="{BB962C8B-B14F-4D97-AF65-F5344CB8AC3E}">
        <p14:creationId xmlns:p14="http://schemas.microsoft.com/office/powerpoint/2010/main" val="32422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om 3 port to WebAssembly">
            <a:extLst>
              <a:ext uri="{FF2B5EF4-FFF2-40B4-BE49-F238E27FC236}">
                <a16:creationId xmlns:a16="http://schemas.microsoft.com/office/drawing/2014/main" id="{BED11D39-5DF7-41A2-90C3-56B305349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
            <a:ext cx="9144000" cy="678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A145A9-D50E-4018-9696-035B60CAAB06}"/>
              </a:ext>
            </a:extLst>
          </p:cNvPr>
          <p:cNvSpPr txBox="1"/>
          <p:nvPr/>
        </p:nvSpPr>
        <p:spPr>
          <a:xfrm>
            <a:off x="213694" y="6581001"/>
            <a:ext cx="9407384" cy="276999"/>
          </a:xfrm>
          <a:prstGeom prst="rect">
            <a:avLst/>
          </a:prstGeom>
          <a:noFill/>
        </p:spPr>
        <p:txBody>
          <a:bodyPr wrap="square" rtlCol="0">
            <a:spAutoFit/>
          </a:bodyPr>
          <a:lstStyle/>
          <a:p>
            <a:r>
              <a:rPr lang="en-US" sz="1200" dirty="0">
                <a:solidFill>
                  <a:schemeClr val="bg1"/>
                </a:solidFill>
                <a:latin typeface="Gill Sans MT" panose="020B0502020104020203" pitchFamily="34" charset="0"/>
              </a:rPr>
              <a:t>http://www.continuation-labs.com/projects/d3wasm/?fbclid=IwAR2V9OqEDgu3bu-vMNlxcZCUOm0HQAlv6ys-jcZGSMQY56saD8FYrHdVx_s</a:t>
            </a:r>
          </a:p>
        </p:txBody>
      </p:sp>
    </p:spTree>
    <p:extLst>
      <p:ext uri="{BB962C8B-B14F-4D97-AF65-F5344CB8AC3E}">
        <p14:creationId xmlns:p14="http://schemas.microsoft.com/office/powerpoint/2010/main" val="83137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2DB891-F4E3-4C18-A93B-681F7EEB2BF4}"/>
              </a:ext>
            </a:extLst>
          </p:cNvPr>
          <p:cNvPicPr>
            <a:picLocks noChangeAspect="1"/>
          </p:cNvPicPr>
          <p:nvPr/>
        </p:nvPicPr>
        <p:blipFill rotWithShape="1">
          <a:blip r:embed="rId3"/>
          <a:srcRect t="3624"/>
          <a:stretch/>
        </p:blipFill>
        <p:spPr>
          <a:xfrm>
            <a:off x="-3255" y="228599"/>
            <a:ext cx="12192000" cy="6352401"/>
          </a:xfrm>
          <a:prstGeom prst="rect">
            <a:avLst/>
          </a:prstGeom>
        </p:spPr>
      </p:pic>
      <p:sp>
        <p:nvSpPr>
          <p:cNvPr id="6" name="TextBox 5">
            <a:extLst>
              <a:ext uri="{FF2B5EF4-FFF2-40B4-BE49-F238E27FC236}">
                <a16:creationId xmlns:a16="http://schemas.microsoft.com/office/drawing/2014/main" id="{5FC7A771-2414-4B4B-B0DD-20A71C705CE4}"/>
              </a:ext>
            </a:extLst>
          </p:cNvPr>
          <p:cNvSpPr txBox="1"/>
          <p:nvPr/>
        </p:nvSpPr>
        <p:spPr>
          <a:xfrm>
            <a:off x="217350" y="6581001"/>
            <a:ext cx="10359473" cy="276999"/>
          </a:xfrm>
          <a:prstGeom prst="rect">
            <a:avLst/>
          </a:prstGeom>
          <a:noFill/>
        </p:spPr>
        <p:txBody>
          <a:bodyPr wrap="square" rtlCol="0">
            <a:spAutoFit/>
          </a:bodyPr>
          <a:lstStyle/>
          <a:p>
            <a:r>
              <a:rPr lang="en-US" sz="1200" dirty="0">
                <a:latin typeface="Gill Sans MT" panose="020B0502020104020203" pitchFamily="34" charset="0"/>
              </a:rPr>
              <a:t>http://assets.metacade.com/emulators/win311vr.html?fbclid=IwAR11_ewC5oIgxnF8esrmlqDCTnn99jQZVLlkVdQyGQhFZePgRaIH-X4ef4g</a:t>
            </a:r>
          </a:p>
        </p:txBody>
      </p:sp>
    </p:spTree>
    <p:extLst>
      <p:ext uri="{BB962C8B-B14F-4D97-AF65-F5344CB8AC3E}">
        <p14:creationId xmlns:p14="http://schemas.microsoft.com/office/powerpoint/2010/main" val="1519759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4BCE8-55F2-4440-B2A3-A760EAC39150}"/>
              </a:ext>
            </a:extLst>
          </p:cNvPr>
          <p:cNvSpPr>
            <a:spLocks noGrp="1"/>
          </p:cNvSpPr>
          <p:nvPr>
            <p:ph sz="quarter" idx="4294967295"/>
          </p:nvPr>
        </p:nvSpPr>
        <p:spPr>
          <a:xfrm>
            <a:off x="754063" y="864437"/>
            <a:ext cx="10677365" cy="520326"/>
          </a:xfrm>
          <a:prstGeom prst="rect">
            <a:avLst/>
          </a:prstGeom>
        </p:spPr>
        <p:txBody>
          <a:bodyPr/>
          <a:lstStyle/>
          <a:p>
            <a:r>
              <a:rPr lang="en-US" dirty="0"/>
              <a:t>WASM in real world</a:t>
            </a:r>
          </a:p>
        </p:txBody>
      </p:sp>
      <p:sp>
        <p:nvSpPr>
          <p:cNvPr id="12" name="Content Placeholder 2">
            <a:extLst>
              <a:ext uri="{FF2B5EF4-FFF2-40B4-BE49-F238E27FC236}">
                <a16:creationId xmlns:a16="http://schemas.microsoft.com/office/drawing/2014/main" id="{600A114A-EAE0-4B17-9F95-9E03612CB43E}"/>
              </a:ext>
            </a:extLst>
          </p:cNvPr>
          <p:cNvSpPr txBox="1">
            <a:spLocks/>
          </p:cNvSpPr>
          <p:nvPr/>
        </p:nvSpPr>
        <p:spPr>
          <a:xfrm>
            <a:off x="1461052" y="1825063"/>
            <a:ext cx="4551846" cy="185866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Figma</a:t>
            </a:r>
          </a:p>
          <a:p>
            <a:r>
              <a:rPr lang="en-US" sz="1400" dirty="0">
                <a:hlinkClick r:id="rId3"/>
              </a:rPr>
              <a:t>https://www.figma.com/</a:t>
            </a:r>
            <a:endParaRPr lang="en-US" sz="1400" dirty="0"/>
          </a:p>
          <a:p>
            <a:r>
              <a:rPr lang="en-US" sz="1400" dirty="0">
                <a:hlinkClick r:id="rId4"/>
              </a:rPr>
              <a:t>https://www.youtube.com/watch?v=Kf1gILChfks</a:t>
            </a:r>
            <a:r>
              <a:rPr lang="en-US" sz="1400" dirty="0"/>
              <a:t> </a:t>
            </a:r>
          </a:p>
          <a:p>
            <a:endParaRPr lang="en-US" dirty="0"/>
          </a:p>
        </p:txBody>
      </p:sp>
      <p:pic>
        <p:nvPicPr>
          <p:cNvPr id="13" name="Content Placeholder 6">
            <a:extLst>
              <a:ext uri="{FF2B5EF4-FFF2-40B4-BE49-F238E27FC236}">
                <a16:creationId xmlns:a16="http://schemas.microsoft.com/office/drawing/2014/main" id="{C84E15E4-4C7A-4CF0-8AC7-582697B56EFC}"/>
              </a:ext>
            </a:extLst>
          </p:cNvPr>
          <p:cNvPicPr>
            <a:picLocks noChangeAspect="1"/>
          </p:cNvPicPr>
          <p:nvPr/>
        </p:nvPicPr>
        <p:blipFill>
          <a:blip r:embed="rId5"/>
          <a:stretch>
            <a:fillRect/>
          </a:stretch>
        </p:blipFill>
        <p:spPr>
          <a:xfrm>
            <a:off x="6012898" y="1216828"/>
            <a:ext cx="3893102" cy="1688458"/>
          </a:xfrm>
          <a:prstGeom prst="rect">
            <a:avLst/>
          </a:prstGeom>
        </p:spPr>
      </p:pic>
      <p:pic>
        <p:nvPicPr>
          <p:cNvPr id="14" name="Picture 2" descr="figmadesign's profile picture">
            <a:extLst>
              <a:ext uri="{FF2B5EF4-FFF2-40B4-BE49-F238E27FC236}">
                <a16:creationId xmlns:a16="http://schemas.microsoft.com/office/drawing/2014/main" id="{094B6D81-60A1-4CBD-BF83-71E67BEB0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4" y="1825064"/>
            <a:ext cx="706988" cy="7069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A256E30-E33B-45E7-96FC-45576C095CC4}"/>
              </a:ext>
            </a:extLst>
          </p:cNvPr>
          <p:cNvSpPr txBox="1"/>
          <p:nvPr/>
        </p:nvSpPr>
        <p:spPr>
          <a:xfrm>
            <a:off x="754063" y="3871435"/>
            <a:ext cx="10359473" cy="3077766"/>
          </a:xfrm>
          <a:prstGeom prst="rect">
            <a:avLst/>
          </a:prstGeom>
          <a:noFill/>
        </p:spPr>
        <p:txBody>
          <a:bodyPr wrap="square" rtlCol="0">
            <a:spAutoFit/>
          </a:bodyPr>
          <a:lstStyle/>
          <a:p>
            <a:r>
              <a:rPr lang="en-US" sz="1400" dirty="0">
                <a:latin typeface="Gill Sans MT" panose="020B0502020104020203" pitchFamily="34" charset="0"/>
                <a:hlinkClick r:id="rId7">
                  <a:extLst>
                    <a:ext uri="{A12FA001-AC4F-418D-AE19-62706E023703}">
                      <ahyp:hlinkClr xmlns:ahyp="http://schemas.microsoft.com/office/drawing/2018/hyperlinkcolor" val="tx"/>
                    </a:ext>
                  </a:extLst>
                </a:hlinkClick>
              </a:rPr>
              <a:t>https://s3.amazonaws.com/mozilla-games/ZenGarden/EpicZenGarden.html?fbclid=IwAR0_uAensGfTj1Mzp4wXgVoxZjquxRo_uu2YD8yDuleTpPohaXyilDd82X8</a:t>
            </a:r>
            <a:endParaRPr lang="en-US" sz="1400" dirty="0">
              <a:latin typeface="Gill Sans MT" panose="020B0502020104020203" pitchFamily="34" charset="0"/>
            </a:endParaRPr>
          </a:p>
          <a:p>
            <a:r>
              <a:rPr lang="en-US" sz="1400" dirty="0">
                <a:latin typeface="Gill Sans MT" panose="020B0502020104020203" pitchFamily="34" charset="0"/>
                <a:hlinkClick r:id="rId8">
                  <a:extLst>
                    <a:ext uri="{A12FA001-AC4F-418D-AE19-62706E023703}">
                      <ahyp:hlinkClr xmlns:ahyp="http://schemas.microsoft.com/office/drawing/2018/hyperlinkcolor" val="tx"/>
                    </a:ext>
                  </a:extLst>
                </a:hlinkClick>
              </a:rPr>
              <a:t>https://bellard.org/jslinux/vm.html?url=https://bellard.org/jslinux/win2k.cfg&amp;mem=192&amp;graphic=1&amp;w=1024&amp;h=768</a:t>
            </a:r>
            <a:r>
              <a:rPr lang="pl-PL" sz="1400" dirty="0">
                <a:latin typeface="Gill Sans MT" panose="020B0502020104020203" pitchFamily="34" charset="0"/>
              </a:rPr>
              <a:t> </a:t>
            </a:r>
            <a:endParaRPr lang="en-US" sz="1400" dirty="0">
              <a:latin typeface="Gill Sans MT" panose="020B0502020104020203" pitchFamily="34" charset="0"/>
            </a:endParaRPr>
          </a:p>
          <a:p>
            <a:r>
              <a:rPr lang="en-US" sz="1400" dirty="0">
                <a:latin typeface="Gill Sans MT" panose="020B0502020104020203" pitchFamily="34" charset="0"/>
                <a:hlinkClick r:id="rId9">
                  <a:extLst>
                    <a:ext uri="{A12FA001-AC4F-418D-AE19-62706E023703}">
                      <ahyp:hlinkClr xmlns:ahyp="http://schemas.microsoft.com/office/drawing/2018/hyperlinkcolor" val="tx"/>
                    </a:ext>
                  </a:extLst>
                </a:hlinkClick>
              </a:rPr>
              <a:t>https://aesalazar.github.io/AsteroidsWasm/</a:t>
            </a:r>
            <a:endParaRPr lang="en-US" sz="1400" dirty="0">
              <a:latin typeface="Gill Sans MT" panose="020B0502020104020203" pitchFamily="34" charset="0"/>
            </a:endParaRPr>
          </a:p>
          <a:p>
            <a:r>
              <a:rPr lang="en-US" sz="1400" dirty="0">
                <a:latin typeface="Gill Sans MT" panose="020B0502020104020203" pitchFamily="34" charset="0"/>
                <a:hlinkClick r:id="rId10">
                  <a:extLst>
                    <a:ext uri="{A12FA001-AC4F-418D-AE19-62706E023703}">
                      <ahyp:hlinkClr xmlns:ahyp="http://schemas.microsoft.com/office/drawing/2018/hyperlinkcolor" val="tx"/>
                    </a:ext>
                  </a:extLst>
                </a:hlinkClick>
              </a:rPr>
              <a:t>http://sqliteefcore-wasm.platform.uno/</a:t>
            </a:r>
            <a:r>
              <a:rPr lang="en-US" sz="1400" dirty="0">
                <a:latin typeface="Gill Sans MT" panose="020B0502020104020203" pitchFamily="34" charset="0"/>
              </a:rPr>
              <a:t> </a:t>
            </a:r>
          </a:p>
          <a:p>
            <a:r>
              <a:rPr lang="en-US" sz="1400" dirty="0">
                <a:latin typeface="Gill Sans MT" panose="020B0502020104020203" pitchFamily="34" charset="0"/>
                <a:hlinkClick r:id="rId11">
                  <a:extLst>
                    <a:ext uri="{A12FA001-AC4F-418D-AE19-62706E023703}">
                      <ahyp:hlinkClr xmlns:ahyp="http://schemas.microsoft.com/office/drawing/2018/hyperlinkcolor" val="tx"/>
                    </a:ext>
                  </a:extLst>
                </a:hlinkClick>
              </a:rPr>
              <a:t>https://raytracer-mono-aot.platform.uno/</a:t>
            </a:r>
            <a:endParaRPr lang="pl-PL" sz="1400" dirty="0">
              <a:latin typeface="Gill Sans MT" panose="020B0502020104020203" pitchFamily="34" charset="0"/>
            </a:endParaRPr>
          </a:p>
          <a:p>
            <a:r>
              <a:rPr lang="en-US" sz="1400" dirty="0">
                <a:latin typeface="Gill Sans MT" panose="020B0502020104020203" pitchFamily="34" charset="0"/>
                <a:hlinkClick r:id="rId12">
                  <a:extLst>
                    <a:ext uri="{A12FA001-AC4F-418D-AE19-62706E023703}">
                      <ahyp:hlinkClr xmlns:ahyp="http://schemas.microsoft.com/office/drawing/2018/hyperlinkcolor" val="tx"/>
                    </a:ext>
                  </a:extLst>
                </a:hlinkClick>
              </a:rPr>
              <a:t>http://www.continuation-labs.com/projects/d3wasm/?fbclid=IwAR2V9OqEDgu3bu-vMNlxcZCUOm0HQAlv6ys-jcZGSMQY56saD8FYrHdVx_s</a:t>
            </a:r>
            <a:endParaRPr lang="en-US" sz="1400" dirty="0">
              <a:latin typeface="Gill Sans MT" panose="020B0502020104020203" pitchFamily="34" charset="0"/>
            </a:endParaRPr>
          </a:p>
          <a:p>
            <a:endParaRPr lang="en-US" dirty="0">
              <a:latin typeface="Gill Sans MT" panose="020B0502020104020203" pitchFamily="34" charset="0"/>
            </a:endParaRPr>
          </a:p>
          <a:p>
            <a:r>
              <a:rPr lang="en-US" dirty="0">
                <a:latin typeface="Gill Sans MT" panose="020B0502020104020203" pitchFamily="34" charset="0"/>
              </a:rPr>
              <a:t>http://assets.metacade.com/emulators/win311vr.html?fbclid=IwAR11_ewC5oIgxnF8esrmlqDCTnn99jQZVLlkVdQyGQhFZePgRaIH-X4ef4g</a:t>
            </a:r>
          </a:p>
          <a:p>
            <a:endParaRPr lang="en-US" sz="1400" dirty="0">
              <a:latin typeface="Gill Sans MT" panose="020B0502020104020203" pitchFamily="34" charset="0"/>
            </a:endParaRPr>
          </a:p>
          <a:p>
            <a:endParaRPr lang="en-US" sz="1400" dirty="0">
              <a:latin typeface="Gill Sans MT" panose="020B0502020104020203" pitchFamily="34" charset="0"/>
            </a:endParaRPr>
          </a:p>
        </p:txBody>
      </p:sp>
      <p:pic>
        <p:nvPicPr>
          <p:cNvPr id="7" name="Picture 6" descr="logo">
            <a:extLst>
              <a:ext uri="{FF2B5EF4-FFF2-40B4-BE49-F238E27FC236}">
                <a16:creationId xmlns:a16="http://schemas.microsoft.com/office/drawing/2014/main" id="{6C84A2AA-B630-4260-9C99-70137B7263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5143" y="2731660"/>
            <a:ext cx="2000248" cy="963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CFE1083-9290-4E42-B141-90A668D6B555}"/>
              </a:ext>
            </a:extLst>
          </p:cNvPr>
          <p:cNvPicPr>
            <a:picLocks noChangeAspect="1"/>
          </p:cNvPicPr>
          <p:nvPr/>
        </p:nvPicPr>
        <p:blipFill>
          <a:blip r:embed="rId14"/>
          <a:stretch>
            <a:fillRect/>
          </a:stretch>
        </p:blipFill>
        <p:spPr>
          <a:xfrm>
            <a:off x="11467269" y="5993562"/>
            <a:ext cx="688129" cy="688129"/>
          </a:xfrm>
          <a:prstGeom prst="rect">
            <a:avLst/>
          </a:prstGeom>
          <a:solidFill>
            <a:schemeClr val="bg1"/>
          </a:solidFill>
        </p:spPr>
      </p:pic>
    </p:spTree>
    <p:extLst>
      <p:ext uri="{BB962C8B-B14F-4D97-AF65-F5344CB8AC3E}">
        <p14:creationId xmlns:p14="http://schemas.microsoft.com/office/powerpoint/2010/main" val="1130621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254DD-6E9A-433B-AC4D-A3E165FFB7E1}"/>
              </a:ext>
            </a:extLst>
          </p:cNvPr>
          <p:cNvSpPr>
            <a:spLocks noGrp="1"/>
          </p:cNvSpPr>
          <p:nvPr>
            <p:ph sz="quarter" idx="14"/>
          </p:nvPr>
        </p:nvSpPr>
        <p:spPr>
          <a:prstGeom prst="rect">
            <a:avLst/>
          </a:prstGeom>
        </p:spPr>
        <p:txBody>
          <a:bodyPr/>
          <a:lstStyle/>
          <a:p>
            <a:r>
              <a:rPr lang="en-US" dirty="0"/>
              <a:t>What’s the future?</a:t>
            </a:r>
          </a:p>
        </p:txBody>
      </p:sp>
      <p:pic>
        <p:nvPicPr>
          <p:cNvPr id="2050" name="Picture 2" descr="Image result for crystal ball">
            <a:extLst>
              <a:ext uri="{FF2B5EF4-FFF2-40B4-BE49-F238E27FC236}">
                <a16:creationId xmlns:a16="http://schemas.microsoft.com/office/drawing/2014/main" id="{E994D3E3-74D5-4F34-B446-1DAA701B3A51}"/>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382882" y="1569316"/>
            <a:ext cx="5419725" cy="433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CB72FA-9FEA-48FE-AA5E-72C1AFC87705}"/>
              </a:ext>
            </a:extLst>
          </p:cNvPr>
          <p:cNvPicPr>
            <a:picLocks noChangeAspect="1"/>
          </p:cNvPicPr>
          <p:nvPr/>
        </p:nvPicPr>
        <p:blipFill>
          <a:blip r:embed="rId4"/>
          <a:stretch>
            <a:fillRect/>
          </a:stretch>
        </p:blipFill>
        <p:spPr>
          <a:xfrm>
            <a:off x="11596477" y="6222003"/>
            <a:ext cx="459688" cy="459688"/>
          </a:xfrm>
          <a:prstGeom prst="rect">
            <a:avLst/>
          </a:prstGeom>
          <a:noFill/>
        </p:spPr>
      </p:pic>
    </p:spTree>
    <p:extLst>
      <p:ext uri="{BB962C8B-B14F-4D97-AF65-F5344CB8AC3E}">
        <p14:creationId xmlns:p14="http://schemas.microsoft.com/office/powerpoint/2010/main" val="395744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EA52C4-F606-43C6-A786-B6CFF6702FCD}"/>
              </a:ext>
            </a:extLst>
          </p:cNvPr>
          <p:cNvSpPr>
            <a:spLocks noGrp="1"/>
          </p:cNvSpPr>
          <p:nvPr>
            <p:ph sz="quarter" idx="4294967295"/>
          </p:nvPr>
        </p:nvSpPr>
        <p:spPr>
          <a:xfrm>
            <a:off x="754064" y="1825063"/>
            <a:ext cx="5099806" cy="4337613"/>
          </a:xfrm>
          <a:prstGeom prst="rect">
            <a:avLst/>
          </a:prstGeom>
        </p:spPr>
        <p:txBody>
          <a:bodyPr/>
          <a:lstStyle/>
          <a:p>
            <a:pPr marL="0" indent="0">
              <a:buNone/>
            </a:pPr>
            <a:br>
              <a:rPr lang="en-US" sz="3200" dirty="0"/>
            </a:br>
            <a:r>
              <a:rPr lang="en-US" sz="3200" dirty="0" err="1"/>
              <a:t>Loadtime</a:t>
            </a:r>
            <a:r>
              <a:rPr lang="pl-PL" sz="3200" dirty="0"/>
              <a:t> </a:t>
            </a:r>
            <a:r>
              <a:rPr lang="en-US" sz="3200" dirty="0"/>
              <a:t>improvements</a:t>
            </a:r>
            <a:br>
              <a:rPr lang="en-US" sz="3200" dirty="0"/>
            </a:br>
            <a:endParaRPr lang="pl-PL" sz="3200" dirty="0"/>
          </a:p>
          <a:p>
            <a:pPr marL="342900" indent="-342900">
              <a:buFont typeface="Arial" panose="020B0604020202020204" pitchFamily="34" charset="0"/>
              <a:buChar char="•"/>
            </a:pPr>
            <a:r>
              <a:rPr lang="pl-PL" sz="2400" dirty="0"/>
              <a:t>streaming </a:t>
            </a:r>
            <a:r>
              <a:rPr lang="en-US" sz="2400" dirty="0"/>
              <a:t>compilation</a:t>
            </a:r>
          </a:p>
          <a:p>
            <a:pPr marL="342900" indent="-342900">
              <a:buFont typeface="Arial" panose="020B0604020202020204" pitchFamily="34" charset="0"/>
              <a:buChar char="•"/>
            </a:pPr>
            <a:r>
              <a:rPr lang="en-US" sz="2400" dirty="0"/>
              <a:t>tiered</a:t>
            </a:r>
            <a:r>
              <a:rPr lang="pl-PL" sz="2400" dirty="0"/>
              <a:t> </a:t>
            </a:r>
            <a:r>
              <a:rPr lang="en-US" sz="2400" dirty="0"/>
              <a:t>compilation</a:t>
            </a:r>
          </a:p>
          <a:p>
            <a:pPr marL="342900" indent="-342900">
              <a:buFont typeface="Arial" panose="020B0604020202020204" pitchFamily="34" charset="0"/>
              <a:buChar char="•"/>
            </a:pPr>
            <a:r>
              <a:rPr lang="en-US" sz="2400" dirty="0"/>
              <a:t>implicit</a:t>
            </a:r>
            <a:r>
              <a:rPr lang="pl-PL" sz="2400" dirty="0"/>
              <a:t> HTTP </a:t>
            </a:r>
            <a:r>
              <a:rPr lang="en-US" sz="2400" dirty="0"/>
              <a:t>caching</a:t>
            </a:r>
          </a:p>
          <a:p>
            <a:pPr marL="342900" indent="-342900">
              <a:buFont typeface="Arial" panose="020B0604020202020204" pitchFamily="34" charset="0"/>
              <a:buChar char="•"/>
            </a:pPr>
            <a:r>
              <a:rPr lang="en-US" sz="2400" dirty="0"/>
              <a:t>other</a:t>
            </a:r>
            <a:r>
              <a:rPr lang="pl-PL" sz="2400" dirty="0"/>
              <a:t> </a:t>
            </a:r>
            <a:r>
              <a:rPr lang="en-US" sz="2400" dirty="0"/>
              <a:t>improvements</a:t>
            </a:r>
            <a:r>
              <a:rPr lang="pl-PL" sz="2400" dirty="0"/>
              <a:t> </a:t>
            </a:r>
            <a:endParaRPr lang="en-US" sz="2400" dirty="0"/>
          </a:p>
        </p:txBody>
      </p:sp>
      <p:sp>
        <p:nvSpPr>
          <p:cNvPr id="8" name="Content Placeholder 7">
            <a:extLst>
              <a:ext uri="{FF2B5EF4-FFF2-40B4-BE49-F238E27FC236}">
                <a16:creationId xmlns:a16="http://schemas.microsoft.com/office/drawing/2014/main" id="{71B570A7-FDCF-4E9B-B219-CE6DD8D9FD84}"/>
              </a:ext>
            </a:extLst>
          </p:cNvPr>
          <p:cNvSpPr>
            <a:spLocks noGrp="1"/>
          </p:cNvSpPr>
          <p:nvPr>
            <p:ph sz="quarter" idx="4294967295"/>
          </p:nvPr>
        </p:nvSpPr>
        <p:spPr>
          <a:xfrm>
            <a:off x="6331622" y="1825063"/>
            <a:ext cx="5099806" cy="4337613"/>
          </a:xfrm>
          <a:prstGeom prst="rect">
            <a:avLst/>
          </a:prstGeom>
        </p:spPr>
        <p:txBody>
          <a:bodyPr/>
          <a:lstStyle/>
          <a:p>
            <a:pPr marL="0" indent="0">
              <a:buNone/>
            </a:pPr>
            <a:br>
              <a:rPr lang="en-US" sz="2800" dirty="0"/>
            </a:br>
            <a:r>
              <a:rPr lang="pl-PL" sz="2800" dirty="0" err="1"/>
              <a:t>Making</a:t>
            </a:r>
            <a:r>
              <a:rPr lang="pl-PL" sz="2800" dirty="0"/>
              <a:t> </a:t>
            </a:r>
            <a:r>
              <a:rPr lang="pl-PL" sz="2800" dirty="0" err="1"/>
              <a:t>use</a:t>
            </a:r>
            <a:r>
              <a:rPr lang="pl-PL" sz="2800" dirty="0"/>
              <a:t> </a:t>
            </a:r>
            <a:br>
              <a:rPr lang="en-US" sz="2800" dirty="0"/>
            </a:br>
            <a:r>
              <a:rPr lang="pl-PL" sz="2800" dirty="0"/>
              <a:t>of modern Hardware</a:t>
            </a:r>
          </a:p>
          <a:p>
            <a:pPr marL="342900" indent="-342900">
              <a:buFont typeface="Arial" panose="020B0604020202020204" pitchFamily="34" charset="0"/>
              <a:buChar char="•"/>
            </a:pPr>
            <a:r>
              <a:rPr lang="pl-PL" sz="2400" dirty="0" err="1"/>
              <a:t>threading</a:t>
            </a:r>
            <a:endParaRPr lang="pl-PL" sz="2400" dirty="0"/>
          </a:p>
          <a:p>
            <a:pPr marL="342900" indent="-342900">
              <a:buFont typeface="Arial" panose="020B0604020202020204" pitchFamily="34" charset="0"/>
              <a:buChar char="•"/>
            </a:pPr>
            <a:r>
              <a:rPr lang="pl-PL" sz="2400" dirty="0"/>
              <a:t>SIMD</a:t>
            </a:r>
          </a:p>
          <a:p>
            <a:pPr marL="342900" indent="-342900">
              <a:buFont typeface="Arial" panose="020B0604020202020204" pitchFamily="34" charset="0"/>
              <a:buChar char="•"/>
            </a:pPr>
            <a:r>
              <a:rPr lang="pl-PL" sz="2400" dirty="0" err="1"/>
              <a:t>wasm</a:t>
            </a:r>
            <a:r>
              <a:rPr lang="pl-PL" sz="2400" dirty="0"/>
              <a:t> 64bit</a:t>
            </a:r>
          </a:p>
          <a:p>
            <a:endParaRPr lang="en-US" sz="2800" dirty="0"/>
          </a:p>
          <a:p>
            <a:endParaRPr lang="en-US" sz="2800" dirty="0"/>
          </a:p>
          <a:p>
            <a:endParaRPr lang="en-US" sz="2800" dirty="0"/>
          </a:p>
        </p:txBody>
      </p:sp>
      <p:pic>
        <p:nvPicPr>
          <p:cNvPr id="10" name="Picture 9">
            <a:extLst>
              <a:ext uri="{FF2B5EF4-FFF2-40B4-BE49-F238E27FC236}">
                <a16:creationId xmlns:a16="http://schemas.microsoft.com/office/drawing/2014/main" id="{D0E2D176-FF06-4812-9F44-904A68EB7E9E}"/>
              </a:ext>
            </a:extLst>
          </p:cNvPr>
          <p:cNvPicPr>
            <a:picLocks noChangeAspect="1"/>
          </p:cNvPicPr>
          <p:nvPr/>
        </p:nvPicPr>
        <p:blipFill>
          <a:blip r:embed="rId3">
            <a:duotone>
              <a:schemeClr val="accent1">
                <a:shade val="45000"/>
                <a:satMod val="135000"/>
              </a:schemeClr>
              <a:prstClr val="white"/>
            </a:duotone>
          </a:blip>
          <a:stretch>
            <a:fillRect/>
          </a:stretch>
        </p:blipFill>
        <p:spPr>
          <a:xfrm>
            <a:off x="9040358" y="417443"/>
            <a:ext cx="2584001" cy="2331691"/>
          </a:xfrm>
          <a:prstGeom prst="rect">
            <a:avLst/>
          </a:prstGeom>
        </p:spPr>
      </p:pic>
      <p:sp>
        <p:nvSpPr>
          <p:cNvPr id="13" name="Oval 12">
            <a:extLst>
              <a:ext uri="{FF2B5EF4-FFF2-40B4-BE49-F238E27FC236}">
                <a16:creationId xmlns:a16="http://schemas.microsoft.com/office/drawing/2014/main" id="{699E1FBD-FF5F-4BFD-945A-17518353A84E}"/>
              </a:ext>
            </a:extLst>
          </p:cNvPr>
          <p:cNvSpPr/>
          <p:nvPr/>
        </p:nvSpPr>
        <p:spPr>
          <a:xfrm>
            <a:off x="8359775" y="3208648"/>
            <a:ext cx="139146" cy="13914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D1F1CD-1FFA-4BA9-BFA7-92B5FAA8AC9C}"/>
              </a:ext>
            </a:extLst>
          </p:cNvPr>
          <p:cNvSpPr/>
          <p:nvPr/>
        </p:nvSpPr>
        <p:spPr>
          <a:xfrm>
            <a:off x="4562863" y="3409979"/>
            <a:ext cx="139146" cy="13914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0EC9B2-E480-49A7-B167-8434805408BB}"/>
              </a:ext>
            </a:extLst>
          </p:cNvPr>
          <p:cNvSpPr/>
          <p:nvPr/>
        </p:nvSpPr>
        <p:spPr>
          <a:xfrm>
            <a:off x="4562863" y="3951534"/>
            <a:ext cx="139146" cy="13914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E062ED-ACA0-4B66-A3FA-1854625180BB}"/>
              </a:ext>
            </a:extLst>
          </p:cNvPr>
          <p:cNvSpPr/>
          <p:nvPr/>
        </p:nvSpPr>
        <p:spPr>
          <a:xfrm>
            <a:off x="4576342" y="4423516"/>
            <a:ext cx="139146" cy="13914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C2B5A45-DF7F-46E1-98F7-5D0BA9D5B6E6}"/>
              </a:ext>
            </a:extLst>
          </p:cNvPr>
          <p:cNvPicPr>
            <a:picLocks noChangeAspect="1"/>
          </p:cNvPicPr>
          <p:nvPr/>
        </p:nvPicPr>
        <p:blipFill rotWithShape="1">
          <a:blip r:embed="rId4">
            <a:duotone>
              <a:schemeClr val="accent1">
                <a:shade val="45000"/>
                <a:satMod val="135000"/>
              </a:schemeClr>
              <a:prstClr val="white"/>
            </a:duotone>
          </a:blip>
          <a:srcRect l="7793" t="14356" r="7948" b="25486"/>
          <a:stretch/>
        </p:blipFill>
        <p:spPr>
          <a:xfrm>
            <a:off x="760572" y="5581372"/>
            <a:ext cx="3627322" cy="748945"/>
          </a:xfrm>
          <a:prstGeom prst="rect">
            <a:avLst/>
          </a:prstGeom>
        </p:spPr>
      </p:pic>
      <p:pic>
        <p:nvPicPr>
          <p:cNvPr id="21" name="Picture 20">
            <a:extLst>
              <a:ext uri="{FF2B5EF4-FFF2-40B4-BE49-F238E27FC236}">
                <a16:creationId xmlns:a16="http://schemas.microsoft.com/office/drawing/2014/main" id="{8B7A32A0-D894-4489-AFA1-7C86A5DABE6C}"/>
              </a:ext>
            </a:extLst>
          </p:cNvPr>
          <p:cNvPicPr>
            <a:picLocks noChangeAspect="1"/>
          </p:cNvPicPr>
          <p:nvPr/>
        </p:nvPicPr>
        <p:blipFill rotWithShape="1">
          <a:blip r:embed="rId5">
            <a:duotone>
              <a:schemeClr val="accent1">
                <a:shade val="45000"/>
                <a:satMod val="135000"/>
              </a:schemeClr>
              <a:prstClr val="white"/>
            </a:duotone>
          </a:blip>
          <a:srcRect l="9828" t="11773" r="10598" b="28970"/>
          <a:stretch/>
        </p:blipFill>
        <p:spPr>
          <a:xfrm>
            <a:off x="6338132" y="5628177"/>
            <a:ext cx="2609976" cy="738787"/>
          </a:xfrm>
          <a:prstGeom prst="rect">
            <a:avLst/>
          </a:prstGeom>
        </p:spPr>
      </p:pic>
      <p:sp>
        <p:nvSpPr>
          <p:cNvPr id="2" name="Rectangle 1">
            <a:extLst>
              <a:ext uri="{FF2B5EF4-FFF2-40B4-BE49-F238E27FC236}">
                <a16:creationId xmlns:a16="http://schemas.microsoft.com/office/drawing/2014/main" id="{B8422E6E-1D82-422F-8B44-AACD93A751C7}"/>
              </a:ext>
            </a:extLst>
          </p:cNvPr>
          <p:cNvSpPr/>
          <p:nvPr/>
        </p:nvSpPr>
        <p:spPr>
          <a:xfrm>
            <a:off x="754063" y="6364882"/>
            <a:ext cx="8911628" cy="307777"/>
          </a:xfrm>
          <a:prstGeom prst="rect">
            <a:avLst/>
          </a:prstGeom>
        </p:spPr>
        <p:txBody>
          <a:bodyPr wrap="square">
            <a:spAutoFit/>
          </a:bodyPr>
          <a:lstStyle/>
          <a:p>
            <a:r>
              <a:rPr lang="en-US" sz="1400" dirty="0"/>
              <a:t>https://github.com/WebAssembly/design/blob/master/FutureFeatures.md</a:t>
            </a:r>
          </a:p>
        </p:txBody>
      </p:sp>
      <p:sp>
        <p:nvSpPr>
          <p:cNvPr id="17" name="Content Placeholder 7">
            <a:extLst>
              <a:ext uri="{FF2B5EF4-FFF2-40B4-BE49-F238E27FC236}">
                <a16:creationId xmlns:a16="http://schemas.microsoft.com/office/drawing/2014/main" id="{3DEE140F-64D3-4879-9AD8-05656D37BDE3}"/>
              </a:ext>
            </a:extLst>
          </p:cNvPr>
          <p:cNvSpPr txBox="1">
            <a:spLocks/>
          </p:cNvSpPr>
          <p:nvPr/>
        </p:nvSpPr>
        <p:spPr>
          <a:xfrm>
            <a:off x="754063" y="695324"/>
            <a:ext cx="10677365" cy="52032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4000" kern="1200" baseline="0">
                <a:solidFill>
                  <a:schemeClr val="tx1"/>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What</a:t>
            </a:r>
            <a:r>
              <a:rPr lang="pl-PL" dirty="0"/>
              <a:t> </a:t>
            </a:r>
            <a:r>
              <a:rPr lang="pl-PL" dirty="0" err="1"/>
              <a:t>WebAssembly</a:t>
            </a:r>
            <a:r>
              <a:rPr lang="pl-PL" dirty="0"/>
              <a:t> </a:t>
            </a:r>
            <a:r>
              <a:rPr lang="pl-PL" dirty="0" err="1"/>
              <a:t>are</a:t>
            </a:r>
            <a:r>
              <a:rPr lang="pl-PL" dirty="0"/>
              <a:t> </a:t>
            </a:r>
            <a:r>
              <a:rPr lang="pl-PL" dirty="0" err="1"/>
              <a:t>next</a:t>
            </a:r>
            <a:r>
              <a:rPr lang="pl-PL" dirty="0"/>
              <a:t> to?</a:t>
            </a:r>
            <a:endParaRPr lang="en-US" dirty="0"/>
          </a:p>
        </p:txBody>
      </p:sp>
    </p:spTree>
    <p:extLst>
      <p:ext uri="{BB962C8B-B14F-4D97-AF65-F5344CB8AC3E}">
        <p14:creationId xmlns:p14="http://schemas.microsoft.com/office/powerpoint/2010/main" val="374181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A70656-3DB2-4DF5-9E27-612FC86861DA}"/>
              </a:ext>
            </a:extLst>
          </p:cNvPr>
          <p:cNvSpPr>
            <a:spLocks noGrp="1"/>
          </p:cNvSpPr>
          <p:nvPr>
            <p:ph sz="quarter" idx="4294967295"/>
          </p:nvPr>
        </p:nvSpPr>
        <p:spPr>
          <a:xfrm>
            <a:off x="754064" y="1825063"/>
            <a:ext cx="5099806" cy="4337613"/>
          </a:xfrm>
          <a:prstGeom prst="rect">
            <a:avLst/>
          </a:prstGeom>
        </p:spPr>
        <p:txBody>
          <a:bodyPr/>
          <a:lstStyle/>
          <a:p>
            <a:pPr marL="342900" indent="-342900">
              <a:buFont typeface="Arial" panose="020B0604020202020204" pitchFamily="34" charset="0"/>
              <a:buChar char="•"/>
            </a:pPr>
            <a:r>
              <a:rPr lang="pl-PL" sz="2400" dirty="0"/>
              <a:t>fast </a:t>
            </a:r>
            <a:r>
              <a:rPr lang="pl-PL" sz="2400" dirty="0" err="1"/>
              <a:t>calls</a:t>
            </a:r>
            <a:br>
              <a:rPr lang="pl-PL" sz="2400" dirty="0"/>
            </a:br>
            <a:r>
              <a:rPr lang="pl-PL" sz="2400" dirty="0"/>
              <a:t>JS &lt;~&gt; </a:t>
            </a:r>
            <a:r>
              <a:rPr lang="pl-PL" sz="2400" dirty="0" err="1"/>
              <a:t>wasm</a:t>
            </a:r>
            <a:endParaRPr lang="pl-PL" sz="2400" dirty="0"/>
          </a:p>
          <a:p>
            <a:pPr marL="342900" indent="-342900">
              <a:buFont typeface="Arial" panose="020B0604020202020204" pitchFamily="34" charset="0"/>
              <a:buChar char="•"/>
            </a:pPr>
            <a:endParaRPr lang="pl-PL" sz="900" dirty="0"/>
          </a:p>
          <a:p>
            <a:pPr marL="342900" indent="-342900">
              <a:buFont typeface="Arial" panose="020B0604020202020204" pitchFamily="34" charset="0"/>
              <a:buChar char="•"/>
            </a:pPr>
            <a:endParaRPr lang="pl-PL" sz="900" dirty="0"/>
          </a:p>
          <a:p>
            <a:pPr marL="342900" indent="-342900">
              <a:buFont typeface="Arial" panose="020B0604020202020204" pitchFamily="34" charset="0"/>
              <a:buChar char="•"/>
            </a:pPr>
            <a:r>
              <a:rPr lang="pl-PL" sz="2400" dirty="0"/>
              <a:t>esy and fast</a:t>
            </a:r>
            <a:br>
              <a:rPr lang="pl-PL" sz="2400" dirty="0"/>
            </a:br>
            <a:r>
              <a:rPr lang="pl-PL" sz="2400" dirty="0"/>
              <a:t>data exchange</a:t>
            </a:r>
          </a:p>
          <a:p>
            <a:pPr marL="342900" indent="-342900">
              <a:buFont typeface="Arial" panose="020B0604020202020204" pitchFamily="34" charset="0"/>
              <a:buChar char="•"/>
            </a:pPr>
            <a:endParaRPr lang="pl-PL" sz="900" dirty="0"/>
          </a:p>
          <a:p>
            <a:pPr marL="342900" indent="-342900">
              <a:buFont typeface="Arial" panose="020B0604020202020204" pitchFamily="34" charset="0"/>
              <a:buChar char="•"/>
            </a:pPr>
            <a:endParaRPr lang="pl-PL" sz="900" dirty="0"/>
          </a:p>
          <a:p>
            <a:pPr marL="342900" indent="-342900">
              <a:buFont typeface="Arial" panose="020B0604020202020204" pitchFamily="34" charset="0"/>
              <a:buChar char="•"/>
            </a:pPr>
            <a:r>
              <a:rPr lang="pl-PL" sz="2400" dirty="0"/>
              <a:t>ES module </a:t>
            </a:r>
            <a:br>
              <a:rPr lang="pl-PL" sz="2400" dirty="0"/>
            </a:br>
            <a:r>
              <a:rPr lang="pl-PL" sz="2400" dirty="0" err="1"/>
              <a:t>integration</a:t>
            </a:r>
            <a:endParaRPr lang="en-US" sz="2400" dirty="0"/>
          </a:p>
        </p:txBody>
      </p:sp>
      <p:sp>
        <p:nvSpPr>
          <p:cNvPr id="6" name="Content Placeholder 5">
            <a:extLst>
              <a:ext uri="{FF2B5EF4-FFF2-40B4-BE49-F238E27FC236}">
                <a16:creationId xmlns:a16="http://schemas.microsoft.com/office/drawing/2014/main" id="{1A75440D-C9FD-4723-80EC-34049943FA90}"/>
              </a:ext>
            </a:extLst>
          </p:cNvPr>
          <p:cNvSpPr>
            <a:spLocks noGrp="1"/>
          </p:cNvSpPr>
          <p:nvPr>
            <p:ph sz="quarter" idx="4294967295"/>
          </p:nvPr>
        </p:nvSpPr>
        <p:spPr>
          <a:xfrm>
            <a:off x="6331622" y="1825063"/>
            <a:ext cx="5099806" cy="4337613"/>
          </a:xfrm>
          <a:prstGeom prst="rect">
            <a:avLst/>
          </a:prstGeom>
        </p:spPr>
        <p:txBody>
          <a:bodyPr/>
          <a:lstStyle/>
          <a:p>
            <a:endParaRPr lang="pl-PL" sz="2400" dirty="0"/>
          </a:p>
          <a:p>
            <a:endParaRPr lang="pl-PL" sz="2400" dirty="0"/>
          </a:p>
          <a:p>
            <a:endParaRPr lang="pl-PL" sz="900" dirty="0"/>
          </a:p>
          <a:p>
            <a:endParaRPr lang="pl-PL" sz="900" dirty="0"/>
          </a:p>
          <a:p>
            <a:pPr marL="342900" indent="-342900">
              <a:buFont typeface="Arial" panose="020B0604020202020204" pitchFamily="34" charset="0"/>
              <a:buChar char="•"/>
            </a:pPr>
            <a:r>
              <a:rPr lang="pl-PL" sz="2400" dirty="0" err="1"/>
              <a:t>toolchain</a:t>
            </a:r>
            <a:r>
              <a:rPr lang="pl-PL" sz="2400" dirty="0"/>
              <a:t> </a:t>
            </a:r>
            <a:r>
              <a:rPr lang="pl-PL" sz="2400" dirty="0" err="1"/>
              <a:t>integration</a:t>
            </a:r>
            <a:br>
              <a:rPr lang="pl-PL" sz="2400" dirty="0"/>
            </a:br>
            <a:r>
              <a:rPr lang="pl-PL" sz="2400" dirty="0" err="1"/>
              <a:t>like</a:t>
            </a:r>
            <a:r>
              <a:rPr lang="pl-PL" sz="2400" dirty="0"/>
              <a:t> </a:t>
            </a:r>
            <a:r>
              <a:rPr lang="pl-PL" sz="2400" dirty="0" err="1"/>
              <a:t>npm</a:t>
            </a:r>
            <a:r>
              <a:rPr lang="en-US" sz="2400" dirty="0"/>
              <a:t> or webpack</a:t>
            </a:r>
            <a:endParaRPr lang="pl-PL" sz="2400" dirty="0"/>
          </a:p>
          <a:p>
            <a:pPr marL="342900" indent="-342900">
              <a:buFont typeface="Arial" panose="020B0604020202020204" pitchFamily="34" charset="0"/>
              <a:buChar char="•"/>
            </a:pPr>
            <a:endParaRPr lang="pl-PL" sz="1000" dirty="0"/>
          </a:p>
          <a:p>
            <a:pPr marL="342900" indent="-342900">
              <a:buFont typeface="Arial" panose="020B0604020202020204" pitchFamily="34" charset="0"/>
              <a:buChar char="•"/>
            </a:pPr>
            <a:endParaRPr lang="pl-PL" sz="1000" dirty="0"/>
          </a:p>
          <a:p>
            <a:pPr marL="342900" indent="-342900">
              <a:buFont typeface="Arial" panose="020B0604020202020204" pitchFamily="34" charset="0"/>
              <a:buChar char="•"/>
            </a:pPr>
            <a:r>
              <a:rPr lang="pl-PL" sz="2400" dirty="0" err="1"/>
              <a:t>backward</a:t>
            </a:r>
            <a:r>
              <a:rPr lang="pl-PL" sz="2400" dirty="0"/>
              <a:t> </a:t>
            </a:r>
            <a:r>
              <a:rPr lang="pl-PL" sz="2400" dirty="0" err="1"/>
              <a:t>compatibility</a:t>
            </a:r>
            <a:endParaRPr lang="en-US" sz="2400" dirty="0"/>
          </a:p>
          <a:p>
            <a:endParaRPr lang="en-US" sz="2400" dirty="0"/>
          </a:p>
        </p:txBody>
      </p:sp>
      <p:pic>
        <p:nvPicPr>
          <p:cNvPr id="5" name="Picture 4">
            <a:extLst>
              <a:ext uri="{FF2B5EF4-FFF2-40B4-BE49-F238E27FC236}">
                <a16:creationId xmlns:a16="http://schemas.microsoft.com/office/drawing/2014/main" id="{5B350D13-72E1-4E36-A219-5CE31F817A8B}"/>
              </a:ext>
            </a:extLst>
          </p:cNvPr>
          <p:cNvPicPr>
            <a:picLocks noChangeAspect="1"/>
          </p:cNvPicPr>
          <p:nvPr/>
        </p:nvPicPr>
        <p:blipFill>
          <a:blip r:embed="rId3">
            <a:duotone>
              <a:schemeClr val="accent1">
                <a:shade val="45000"/>
                <a:satMod val="135000"/>
              </a:schemeClr>
              <a:prstClr val="white"/>
            </a:duotone>
          </a:blip>
          <a:stretch>
            <a:fillRect/>
          </a:stretch>
        </p:blipFill>
        <p:spPr>
          <a:xfrm>
            <a:off x="9214018" y="439067"/>
            <a:ext cx="2456286" cy="2331692"/>
          </a:xfrm>
          <a:prstGeom prst="rect">
            <a:avLst/>
          </a:prstGeom>
        </p:spPr>
      </p:pic>
      <p:pic>
        <p:nvPicPr>
          <p:cNvPr id="8" name="Picture 7">
            <a:extLst>
              <a:ext uri="{FF2B5EF4-FFF2-40B4-BE49-F238E27FC236}">
                <a16:creationId xmlns:a16="http://schemas.microsoft.com/office/drawing/2014/main" id="{630819C7-764F-4F3C-B60C-FC856647711E}"/>
              </a:ext>
            </a:extLst>
          </p:cNvPr>
          <p:cNvPicPr>
            <a:picLocks noChangeAspect="1"/>
          </p:cNvPicPr>
          <p:nvPr/>
        </p:nvPicPr>
        <p:blipFill>
          <a:blip r:embed="rId4">
            <a:duotone>
              <a:schemeClr val="accent1">
                <a:shade val="45000"/>
                <a:satMod val="135000"/>
              </a:schemeClr>
              <a:prstClr val="white"/>
            </a:duotone>
          </a:blip>
          <a:stretch>
            <a:fillRect/>
          </a:stretch>
        </p:blipFill>
        <p:spPr>
          <a:xfrm>
            <a:off x="4129293" y="1698981"/>
            <a:ext cx="1044510" cy="986482"/>
          </a:xfrm>
          <a:prstGeom prst="rect">
            <a:avLst/>
          </a:prstGeom>
        </p:spPr>
      </p:pic>
      <p:pic>
        <p:nvPicPr>
          <p:cNvPr id="9" name="Picture 8">
            <a:extLst>
              <a:ext uri="{FF2B5EF4-FFF2-40B4-BE49-F238E27FC236}">
                <a16:creationId xmlns:a16="http://schemas.microsoft.com/office/drawing/2014/main" id="{67C120C0-22D6-4BC3-AF36-3F17A39E53CE}"/>
              </a:ext>
            </a:extLst>
          </p:cNvPr>
          <p:cNvPicPr>
            <a:picLocks noChangeAspect="1"/>
          </p:cNvPicPr>
          <p:nvPr/>
        </p:nvPicPr>
        <p:blipFill>
          <a:blip r:embed="rId5">
            <a:duotone>
              <a:schemeClr val="accent1">
                <a:shade val="45000"/>
                <a:satMod val="135000"/>
              </a:schemeClr>
              <a:prstClr val="white"/>
            </a:duotone>
          </a:blip>
          <a:stretch>
            <a:fillRect/>
          </a:stretch>
        </p:blipFill>
        <p:spPr>
          <a:xfrm>
            <a:off x="4165495" y="3111125"/>
            <a:ext cx="1031615" cy="1018720"/>
          </a:xfrm>
          <a:prstGeom prst="rect">
            <a:avLst/>
          </a:prstGeom>
        </p:spPr>
      </p:pic>
      <p:pic>
        <p:nvPicPr>
          <p:cNvPr id="14" name="Picture 13">
            <a:extLst>
              <a:ext uri="{FF2B5EF4-FFF2-40B4-BE49-F238E27FC236}">
                <a16:creationId xmlns:a16="http://schemas.microsoft.com/office/drawing/2014/main" id="{E6C88492-918B-40AC-8BA7-14E2CAE58F92}"/>
              </a:ext>
            </a:extLst>
          </p:cNvPr>
          <p:cNvPicPr>
            <a:picLocks noChangeAspect="1"/>
          </p:cNvPicPr>
          <p:nvPr/>
        </p:nvPicPr>
        <p:blipFill>
          <a:blip r:embed="rId6">
            <a:duotone>
              <a:schemeClr val="accent1">
                <a:shade val="45000"/>
                <a:satMod val="135000"/>
              </a:schemeClr>
              <a:prstClr val="white"/>
            </a:duotone>
          </a:blip>
          <a:stretch>
            <a:fillRect/>
          </a:stretch>
        </p:blipFill>
        <p:spPr>
          <a:xfrm>
            <a:off x="4178061" y="4555507"/>
            <a:ext cx="992929" cy="992929"/>
          </a:xfrm>
          <a:prstGeom prst="rect">
            <a:avLst/>
          </a:prstGeom>
        </p:spPr>
      </p:pic>
      <p:pic>
        <p:nvPicPr>
          <p:cNvPr id="15" name="Picture 14">
            <a:extLst>
              <a:ext uri="{FF2B5EF4-FFF2-40B4-BE49-F238E27FC236}">
                <a16:creationId xmlns:a16="http://schemas.microsoft.com/office/drawing/2014/main" id="{DCD2D820-7D46-4AF7-AF96-D3BF6C52D6D5}"/>
              </a:ext>
            </a:extLst>
          </p:cNvPr>
          <p:cNvPicPr>
            <a:picLocks noChangeAspect="1"/>
          </p:cNvPicPr>
          <p:nvPr/>
        </p:nvPicPr>
        <p:blipFill>
          <a:blip r:embed="rId7">
            <a:duotone>
              <a:schemeClr val="accent1">
                <a:shade val="45000"/>
                <a:satMod val="135000"/>
              </a:schemeClr>
              <a:prstClr val="white"/>
            </a:duotone>
          </a:blip>
          <a:stretch>
            <a:fillRect/>
          </a:stretch>
        </p:blipFill>
        <p:spPr>
          <a:xfrm>
            <a:off x="10240153" y="3138039"/>
            <a:ext cx="1031615" cy="973587"/>
          </a:xfrm>
          <a:prstGeom prst="rect">
            <a:avLst/>
          </a:prstGeom>
        </p:spPr>
      </p:pic>
      <p:pic>
        <p:nvPicPr>
          <p:cNvPr id="16" name="Picture 15">
            <a:extLst>
              <a:ext uri="{FF2B5EF4-FFF2-40B4-BE49-F238E27FC236}">
                <a16:creationId xmlns:a16="http://schemas.microsoft.com/office/drawing/2014/main" id="{D52D215A-55EE-4738-8720-F09B04ABF5CF}"/>
              </a:ext>
            </a:extLst>
          </p:cNvPr>
          <p:cNvPicPr>
            <a:picLocks noChangeAspect="1"/>
          </p:cNvPicPr>
          <p:nvPr/>
        </p:nvPicPr>
        <p:blipFill>
          <a:blip r:embed="rId8">
            <a:duotone>
              <a:schemeClr val="accent1">
                <a:shade val="45000"/>
                <a:satMod val="135000"/>
              </a:schemeClr>
              <a:prstClr val="white"/>
            </a:duotone>
          </a:blip>
          <a:stretch>
            <a:fillRect/>
          </a:stretch>
        </p:blipFill>
        <p:spPr>
          <a:xfrm>
            <a:off x="10278839" y="4555507"/>
            <a:ext cx="992929" cy="980034"/>
          </a:xfrm>
          <a:prstGeom prst="rect">
            <a:avLst/>
          </a:prstGeom>
        </p:spPr>
      </p:pic>
      <p:sp>
        <p:nvSpPr>
          <p:cNvPr id="13" name="Content Placeholder 7">
            <a:extLst>
              <a:ext uri="{FF2B5EF4-FFF2-40B4-BE49-F238E27FC236}">
                <a16:creationId xmlns:a16="http://schemas.microsoft.com/office/drawing/2014/main" id="{E9D1B2C6-9EA8-46B0-9F53-D9E988296C5A}"/>
              </a:ext>
            </a:extLst>
          </p:cNvPr>
          <p:cNvSpPr txBox="1">
            <a:spLocks/>
          </p:cNvSpPr>
          <p:nvPr/>
        </p:nvSpPr>
        <p:spPr>
          <a:xfrm>
            <a:off x="754063" y="695324"/>
            <a:ext cx="10677365" cy="52032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4000" kern="1200" baseline="0">
                <a:solidFill>
                  <a:schemeClr val="tx1"/>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What</a:t>
            </a:r>
            <a:r>
              <a:rPr lang="pl-PL" dirty="0"/>
              <a:t> </a:t>
            </a:r>
            <a:r>
              <a:rPr lang="pl-PL" dirty="0" err="1"/>
              <a:t>WebAssembly</a:t>
            </a:r>
            <a:r>
              <a:rPr lang="pl-PL" dirty="0"/>
              <a:t> </a:t>
            </a:r>
            <a:r>
              <a:rPr lang="pl-PL" dirty="0" err="1"/>
              <a:t>are</a:t>
            </a:r>
            <a:r>
              <a:rPr lang="pl-PL" dirty="0"/>
              <a:t> </a:t>
            </a:r>
            <a:r>
              <a:rPr lang="pl-PL" dirty="0" err="1"/>
              <a:t>next</a:t>
            </a:r>
            <a:r>
              <a:rPr lang="pl-PL" dirty="0"/>
              <a:t> to?</a:t>
            </a:r>
            <a:endParaRPr lang="en-US" dirty="0"/>
          </a:p>
        </p:txBody>
      </p:sp>
    </p:spTree>
    <p:extLst>
      <p:ext uri="{BB962C8B-B14F-4D97-AF65-F5344CB8AC3E}">
        <p14:creationId xmlns:p14="http://schemas.microsoft.com/office/powerpoint/2010/main" val="347415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FA983-3B39-4029-BAC7-EF9E6B92D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437" y="2333467"/>
            <a:ext cx="8356111" cy="2581789"/>
          </a:xfrm>
          <a:prstGeom prst="rect">
            <a:avLst/>
          </a:prstGeom>
        </p:spPr>
      </p:pic>
      <p:sp>
        <p:nvSpPr>
          <p:cNvPr id="6" name="TextBox 5">
            <a:extLst>
              <a:ext uri="{FF2B5EF4-FFF2-40B4-BE49-F238E27FC236}">
                <a16:creationId xmlns:a16="http://schemas.microsoft.com/office/drawing/2014/main" id="{52F10800-B280-4AC7-B6C4-98CBEE6F354F}"/>
              </a:ext>
            </a:extLst>
          </p:cNvPr>
          <p:cNvSpPr txBox="1"/>
          <p:nvPr/>
        </p:nvSpPr>
        <p:spPr>
          <a:xfrm>
            <a:off x="753318" y="5978009"/>
            <a:ext cx="896399" cy="461665"/>
          </a:xfrm>
          <a:prstGeom prst="rect">
            <a:avLst/>
          </a:prstGeom>
          <a:noFill/>
        </p:spPr>
        <p:txBody>
          <a:bodyPr wrap="none" rtlCol="0">
            <a:spAutoFit/>
          </a:bodyPr>
          <a:lstStyle/>
          <a:p>
            <a:r>
              <a:rPr lang="en-US" sz="2400" dirty="0">
                <a:latin typeface="+mj-lt"/>
              </a:rPr>
              <a:t>1995</a:t>
            </a:r>
          </a:p>
        </p:txBody>
      </p:sp>
      <p:sp>
        <p:nvSpPr>
          <p:cNvPr id="10" name="Content Placeholder 9">
            <a:extLst>
              <a:ext uri="{FF2B5EF4-FFF2-40B4-BE49-F238E27FC236}">
                <a16:creationId xmlns:a16="http://schemas.microsoft.com/office/drawing/2014/main" id="{200AD76F-57FC-408E-ADB7-75DD2858B806}"/>
              </a:ext>
            </a:extLst>
          </p:cNvPr>
          <p:cNvSpPr>
            <a:spLocks noGrp="1"/>
          </p:cNvSpPr>
          <p:nvPr>
            <p:ph sz="quarter" idx="14"/>
          </p:nvPr>
        </p:nvSpPr>
        <p:spPr/>
        <p:txBody>
          <a:bodyPr/>
          <a:lstStyle/>
          <a:p>
            <a:r>
              <a:rPr lang="en-US" dirty="0"/>
              <a:t>JavaScript</a:t>
            </a:r>
          </a:p>
        </p:txBody>
      </p:sp>
      <p:pic>
        <p:nvPicPr>
          <p:cNvPr id="8" name="Picture 7">
            <a:extLst>
              <a:ext uri="{FF2B5EF4-FFF2-40B4-BE49-F238E27FC236}">
                <a16:creationId xmlns:a16="http://schemas.microsoft.com/office/drawing/2014/main" id="{66010D1B-B790-4CA0-942F-B0BC60535A1C}"/>
              </a:ext>
            </a:extLst>
          </p:cNvPr>
          <p:cNvPicPr>
            <a:picLocks noChangeAspect="1"/>
          </p:cNvPicPr>
          <p:nvPr/>
        </p:nvPicPr>
        <p:blipFill>
          <a:blip r:embed="rId4"/>
          <a:stretch>
            <a:fillRect/>
          </a:stretch>
        </p:blipFill>
        <p:spPr>
          <a:xfrm>
            <a:off x="10225548" y="550549"/>
            <a:ext cx="1224462" cy="1392196"/>
          </a:xfrm>
          <a:prstGeom prst="rect">
            <a:avLst/>
          </a:prstGeom>
        </p:spPr>
      </p:pic>
    </p:spTree>
    <p:extLst>
      <p:ext uri="{BB962C8B-B14F-4D97-AF65-F5344CB8AC3E}">
        <p14:creationId xmlns:p14="http://schemas.microsoft.com/office/powerpoint/2010/main" val="4067084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C95CFD-17E2-4F3E-A562-4B79E31F35E9}"/>
              </a:ext>
            </a:extLst>
          </p:cNvPr>
          <p:cNvSpPr>
            <a:spLocks noGrp="1"/>
          </p:cNvSpPr>
          <p:nvPr>
            <p:ph sz="quarter" idx="12"/>
          </p:nvPr>
        </p:nvSpPr>
        <p:spPr>
          <a:prstGeom prst="rect">
            <a:avLst/>
          </a:prstGeom>
        </p:spPr>
        <p:txBody>
          <a:bodyPr/>
          <a:lstStyle/>
          <a:p>
            <a:r>
              <a:rPr lang="pl-PL" sz="2800" dirty="0" err="1"/>
              <a:t>Hight</a:t>
            </a:r>
            <a:r>
              <a:rPr lang="pl-PL" sz="2800" dirty="0"/>
              <a:t> </a:t>
            </a:r>
            <a:r>
              <a:rPr lang="pl-PL" sz="2800" dirty="0" err="1"/>
              <a:t>level</a:t>
            </a:r>
            <a:r>
              <a:rPr lang="pl-PL" sz="2800" dirty="0"/>
              <a:t> </a:t>
            </a:r>
            <a:r>
              <a:rPr lang="pl-PL" sz="2800" dirty="0" err="1"/>
              <a:t>language</a:t>
            </a:r>
            <a:r>
              <a:rPr lang="pl-PL" sz="2800" dirty="0"/>
              <a:t> </a:t>
            </a:r>
            <a:r>
              <a:rPr lang="pl-PL" sz="2800" dirty="0" err="1"/>
              <a:t>features</a:t>
            </a:r>
            <a:endParaRPr lang="pl-PL" sz="2800" dirty="0"/>
          </a:p>
          <a:p>
            <a:pPr marL="342900" indent="-342900">
              <a:buFont typeface="Arial" panose="020B0604020202020204" pitchFamily="34" charset="0"/>
              <a:buChar char="•"/>
            </a:pPr>
            <a:r>
              <a:rPr lang="pl-PL" sz="2800" dirty="0"/>
              <a:t>GC </a:t>
            </a:r>
            <a:r>
              <a:rPr lang="pl-PL" sz="2800" dirty="0" err="1"/>
              <a:t>integration</a:t>
            </a:r>
            <a:endParaRPr lang="pl-PL" sz="2800" dirty="0"/>
          </a:p>
          <a:p>
            <a:pPr marL="342900" indent="-342900">
              <a:buFont typeface="Arial" panose="020B0604020202020204" pitchFamily="34" charset="0"/>
              <a:buChar char="•"/>
            </a:pPr>
            <a:r>
              <a:rPr lang="pl-PL" sz="2800" dirty="0" err="1"/>
              <a:t>Exception</a:t>
            </a:r>
            <a:r>
              <a:rPr lang="pl-PL" sz="2800" dirty="0"/>
              <a:t> </a:t>
            </a:r>
            <a:r>
              <a:rPr lang="pl-PL" sz="2800" dirty="0" err="1"/>
              <a:t>handling</a:t>
            </a:r>
            <a:endParaRPr lang="pl-PL" sz="2800" dirty="0"/>
          </a:p>
          <a:p>
            <a:pPr marL="342900" indent="-342900">
              <a:buFont typeface="Arial" panose="020B0604020202020204" pitchFamily="34" charset="0"/>
              <a:buChar char="•"/>
            </a:pPr>
            <a:r>
              <a:rPr lang="pl-PL" sz="2800" dirty="0"/>
              <a:t>Debugging</a:t>
            </a:r>
          </a:p>
          <a:p>
            <a:pPr marL="342900" indent="-342900">
              <a:buFont typeface="Arial" panose="020B0604020202020204" pitchFamily="34" charset="0"/>
              <a:buChar char="•"/>
            </a:pPr>
            <a:r>
              <a:rPr lang="pl-PL" sz="2800" dirty="0" err="1"/>
              <a:t>Tail</a:t>
            </a:r>
            <a:r>
              <a:rPr lang="pl-PL" sz="2800" dirty="0"/>
              <a:t> </a:t>
            </a:r>
            <a:r>
              <a:rPr lang="pl-PL" sz="2800" dirty="0" err="1"/>
              <a:t>cals</a:t>
            </a:r>
            <a:endParaRPr lang="en-US" sz="2800" dirty="0"/>
          </a:p>
        </p:txBody>
      </p:sp>
      <p:sp>
        <p:nvSpPr>
          <p:cNvPr id="2" name="Content Placeholder 1">
            <a:extLst>
              <a:ext uri="{FF2B5EF4-FFF2-40B4-BE49-F238E27FC236}">
                <a16:creationId xmlns:a16="http://schemas.microsoft.com/office/drawing/2014/main" id="{F65D2119-23CD-48B4-9186-1C3C9C74882F}"/>
              </a:ext>
            </a:extLst>
          </p:cNvPr>
          <p:cNvSpPr>
            <a:spLocks noGrp="1"/>
          </p:cNvSpPr>
          <p:nvPr>
            <p:ph sz="quarter" idx="14"/>
          </p:nvPr>
        </p:nvSpPr>
        <p:spPr>
          <a:xfrm>
            <a:off x="754063" y="695324"/>
            <a:ext cx="10677365" cy="520326"/>
          </a:xfrm>
        </p:spPr>
        <p:txBody>
          <a:bodyPr/>
          <a:lstStyle/>
          <a:p>
            <a:r>
              <a:rPr lang="pl-PL" dirty="0" err="1"/>
              <a:t>What</a:t>
            </a:r>
            <a:r>
              <a:rPr lang="pl-PL" dirty="0"/>
              <a:t> </a:t>
            </a:r>
            <a:r>
              <a:rPr lang="pl-PL" dirty="0" err="1"/>
              <a:t>WebAssembly</a:t>
            </a:r>
            <a:r>
              <a:rPr lang="pl-PL" dirty="0"/>
              <a:t> </a:t>
            </a:r>
            <a:r>
              <a:rPr lang="pl-PL" dirty="0" err="1"/>
              <a:t>are</a:t>
            </a:r>
            <a:r>
              <a:rPr lang="pl-PL" dirty="0"/>
              <a:t> </a:t>
            </a:r>
            <a:r>
              <a:rPr lang="pl-PL" dirty="0" err="1"/>
              <a:t>next</a:t>
            </a:r>
            <a:r>
              <a:rPr lang="pl-PL" dirty="0"/>
              <a:t> to?</a:t>
            </a:r>
            <a:endParaRPr lang="en-US" dirty="0"/>
          </a:p>
        </p:txBody>
      </p:sp>
      <p:pic>
        <p:nvPicPr>
          <p:cNvPr id="6" name="Picture 5">
            <a:extLst>
              <a:ext uri="{FF2B5EF4-FFF2-40B4-BE49-F238E27FC236}">
                <a16:creationId xmlns:a16="http://schemas.microsoft.com/office/drawing/2014/main" id="{EDEB51FE-7C1B-4239-A515-EDA8F9E25A59}"/>
              </a:ext>
            </a:extLst>
          </p:cNvPr>
          <p:cNvPicPr>
            <a:picLocks noChangeAspect="1"/>
          </p:cNvPicPr>
          <p:nvPr/>
        </p:nvPicPr>
        <p:blipFill>
          <a:blip r:embed="rId3">
            <a:duotone>
              <a:schemeClr val="accent1">
                <a:shade val="45000"/>
                <a:satMod val="135000"/>
              </a:schemeClr>
              <a:prstClr val="white"/>
            </a:duotone>
          </a:blip>
          <a:stretch>
            <a:fillRect/>
          </a:stretch>
        </p:blipFill>
        <p:spPr>
          <a:xfrm>
            <a:off x="754063" y="4893804"/>
            <a:ext cx="5504497" cy="1098137"/>
          </a:xfrm>
          <a:prstGeom prst="rect">
            <a:avLst/>
          </a:prstGeom>
        </p:spPr>
      </p:pic>
      <p:pic>
        <p:nvPicPr>
          <p:cNvPr id="7" name="Picture 6">
            <a:extLst>
              <a:ext uri="{FF2B5EF4-FFF2-40B4-BE49-F238E27FC236}">
                <a16:creationId xmlns:a16="http://schemas.microsoft.com/office/drawing/2014/main" id="{5DE5BBF1-AAA4-4F14-8300-92E21E6C20A3}"/>
              </a:ext>
            </a:extLst>
          </p:cNvPr>
          <p:cNvPicPr>
            <a:picLocks noChangeAspect="1"/>
          </p:cNvPicPr>
          <p:nvPr/>
        </p:nvPicPr>
        <p:blipFill>
          <a:blip r:embed="rId4">
            <a:duotone>
              <a:schemeClr val="accent1">
                <a:shade val="45000"/>
                <a:satMod val="135000"/>
              </a:schemeClr>
              <a:prstClr val="white"/>
            </a:duotone>
          </a:blip>
          <a:stretch>
            <a:fillRect/>
          </a:stretch>
        </p:blipFill>
        <p:spPr>
          <a:xfrm>
            <a:off x="9293087" y="453079"/>
            <a:ext cx="2218193" cy="2200483"/>
          </a:xfrm>
          <a:prstGeom prst="rect">
            <a:avLst/>
          </a:prstGeom>
        </p:spPr>
      </p:pic>
      <p:pic>
        <p:nvPicPr>
          <p:cNvPr id="10" name="Picture 9">
            <a:extLst>
              <a:ext uri="{FF2B5EF4-FFF2-40B4-BE49-F238E27FC236}">
                <a16:creationId xmlns:a16="http://schemas.microsoft.com/office/drawing/2014/main" id="{DFF7C0D2-2A21-467A-890D-92D6EF095F79}"/>
              </a:ext>
            </a:extLst>
          </p:cNvPr>
          <p:cNvPicPr>
            <a:picLocks noChangeAspect="1"/>
          </p:cNvPicPr>
          <p:nvPr/>
        </p:nvPicPr>
        <p:blipFill>
          <a:blip r:embed="rId5"/>
          <a:stretch>
            <a:fillRect/>
          </a:stretch>
        </p:blipFill>
        <p:spPr>
          <a:xfrm>
            <a:off x="12192000" y="1654920"/>
            <a:ext cx="4463783" cy="4337022"/>
          </a:xfrm>
          <a:prstGeom prst="rect">
            <a:avLst/>
          </a:prstGeom>
        </p:spPr>
      </p:pic>
      <p:pic>
        <p:nvPicPr>
          <p:cNvPr id="9" name="Picture 8">
            <a:extLst>
              <a:ext uri="{FF2B5EF4-FFF2-40B4-BE49-F238E27FC236}">
                <a16:creationId xmlns:a16="http://schemas.microsoft.com/office/drawing/2014/main" id="{034589E1-FF7C-43CD-AD67-66FB27989BE9}"/>
              </a:ext>
            </a:extLst>
          </p:cNvPr>
          <p:cNvPicPr>
            <a:picLocks noChangeAspect="1"/>
          </p:cNvPicPr>
          <p:nvPr/>
        </p:nvPicPr>
        <p:blipFill>
          <a:blip r:embed="rId6"/>
          <a:stretch>
            <a:fillRect/>
          </a:stretch>
        </p:blipFill>
        <p:spPr>
          <a:xfrm>
            <a:off x="6417008" y="4601403"/>
            <a:ext cx="1945654" cy="1581400"/>
          </a:xfrm>
          <a:prstGeom prst="rect">
            <a:avLst/>
          </a:prstGeom>
        </p:spPr>
      </p:pic>
      <p:pic>
        <p:nvPicPr>
          <p:cNvPr id="12" name="Picture 11">
            <a:extLst>
              <a:ext uri="{FF2B5EF4-FFF2-40B4-BE49-F238E27FC236}">
                <a16:creationId xmlns:a16="http://schemas.microsoft.com/office/drawing/2014/main" id="{C59CCD9F-C112-4370-AB0A-5CDED42B2007}"/>
              </a:ext>
            </a:extLst>
          </p:cNvPr>
          <p:cNvPicPr>
            <a:picLocks noChangeAspect="1"/>
          </p:cNvPicPr>
          <p:nvPr/>
        </p:nvPicPr>
        <p:blipFill>
          <a:blip r:embed="rId7"/>
          <a:stretch>
            <a:fillRect/>
          </a:stretch>
        </p:blipFill>
        <p:spPr>
          <a:xfrm>
            <a:off x="8496451" y="4582206"/>
            <a:ext cx="2861167" cy="1620724"/>
          </a:xfrm>
          <a:prstGeom prst="rect">
            <a:avLst/>
          </a:prstGeom>
        </p:spPr>
      </p:pic>
    </p:spTree>
    <p:extLst>
      <p:ext uri="{BB962C8B-B14F-4D97-AF65-F5344CB8AC3E}">
        <p14:creationId xmlns:p14="http://schemas.microsoft.com/office/powerpoint/2010/main" val="350444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198128-6EC1-4D59-A352-28B7317E7B7C}"/>
              </a:ext>
            </a:extLst>
          </p:cNvPr>
          <p:cNvSpPr>
            <a:spLocks noGrp="1"/>
          </p:cNvSpPr>
          <p:nvPr>
            <p:ph sz="quarter" idx="14"/>
          </p:nvPr>
        </p:nvSpPr>
        <p:spPr/>
        <p:txBody>
          <a:bodyPr/>
          <a:lstStyle/>
          <a:p>
            <a:endParaRPr lang="en-US"/>
          </a:p>
        </p:txBody>
      </p:sp>
      <p:pic>
        <p:nvPicPr>
          <p:cNvPr id="3" name="Picture 2">
            <a:extLst>
              <a:ext uri="{FF2B5EF4-FFF2-40B4-BE49-F238E27FC236}">
                <a16:creationId xmlns:a16="http://schemas.microsoft.com/office/drawing/2014/main" id="{342440C8-825C-49AF-8DD8-0B559C16CC54}"/>
              </a:ext>
            </a:extLst>
          </p:cNvPr>
          <p:cNvPicPr>
            <a:picLocks noChangeAspect="1"/>
          </p:cNvPicPr>
          <p:nvPr/>
        </p:nvPicPr>
        <p:blipFill>
          <a:blip r:embed="rId2">
            <a:duotone>
              <a:schemeClr val="accent1">
                <a:shade val="45000"/>
                <a:satMod val="135000"/>
              </a:schemeClr>
              <a:prstClr val="white"/>
            </a:duotone>
          </a:blip>
          <a:stretch>
            <a:fillRect/>
          </a:stretch>
        </p:blipFill>
        <p:spPr>
          <a:xfrm>
            <a:off x="713394" y="0"/>
            <a:ext cx="10765212" cy="6858000"/>
          </a:xfrm>
          <a:prstGeom prst="rect">
            <a:avLst/>
          </a:prstGeom>
        </p:spPr>
      </p:pic>
    </p:spTree>
    <p:extLst>
      <p:ext uri="{BB962C8B-B14F-4D97-AF65-F5344CB8AC3E}">
        <p14:creationId xmlns:p14="http://schemas.microsoft.com/office/powerpoint/2010/main" val="889314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BB406-DD33-46D3-99A4-B844F671BA24}"/>
              </a:ext>
            </a:extLst>
          </p:cNvPr>
          <p:cNvPicPr>
            <a:picLocks noChangeAspect="1"/>
          </p:cNvPicPr>
          <p:nvPr/>
        </p:nvPicPr>
        <p:blipFill>
          <a:blip r:embed="rId2">
            <a:duotone>
              <a:schemeClr val="accent1">
                <a:shade val="45000"/>
                <a:satMod val="135000"/>
              </a:schemeClr>
              <a:prstClr val="white"/>
            </a:duotone>
          </a:blip>
          <a:stretch>
            <a:fillRect/>
          </a:stretch>
        </p:blipFill>
        <p:spPr>
          <a:xfrm>
            <a:off x="6338133" y="1514518"/>
            <a:ext cx="4801815" cy="4648158"/>
          </a:xfrm>
          <a:prstGeom prst="rect">
            <a:avLst/>
          </a:prstGeom>
        </p:spPr>
      </p:pic>
      <p:sp>
        <p:nvSpPr>
          <p:cNvPr id="2" name="Content Placeholder 1">
            <a:extLst>
              <a:ext uri="{FF2B5EF4-FFF2-40B4-BE49-F238E27FC236}">
                <a16:creationId xmlns:a16="http://schemas.microsoft.com/office/drawing/2014/main" id="{E3533983-C384-4B18-9BC1-284F0314C5DF}"/>
              </a:ext>
            </a:extLst>
          </p:cNvPr>
          <p:cNvSpPr>
            <a:spLocks noGrp="1"/>
          </p:cNvSpPr>
          <p:nvPr>
            <p:ph sz="quarter" idx="11"/>
          </p:nvPr>
        </p:nvSpPr>
        <p:spPr/>
        <p:txBody>
          <a:bodyPr/>
          <a:lstStyle/>
          <a:p>
            <a:r>
              <a:rPr lang="en-US" dirty="0"/>
              <a:t>Security</a:t>
            </a:r>
          </a:p>
        </p:txBody>
      </p:sp>
      <p:sp>
        <p:nvSpPr>
          <p:cNvPr id="3" name="Content Placeholder 2">
            <a:extLst>
              <a:ext uri="{FF2B5EF4-FFF2-40B4-BE49-F238E27FC236}">
                <a16:creationId xmlns:a16="http://schemas.microsoft.com/office/drawing/2014/main" id="{CE6CAEF0-E8B8-485B-BE52-D680FA84B9C0}"/>
              </a:ext>
            </a:extLst>
          </p:cNvPr>
          <p:cNvSpPr>
            <a:spLocks noGrp="1"/>
          </p:cNvSpPr>
          <p:nvPr>
            <p:ph sz="quarter" idx="12"/>
          </p:nvPr>
        </p:nvSpPr>
        <p:spPr/>
        <p:txBody>
          <a:bodyPr/>
          <a:lstStyle/>
          <a:p>
            <a:r>
              <a:rPr lang="en-US" dirty="0"/>
              <a:t>Portability</a:t>
            </a:r>
          </a:p>
        </p:txBody>
      </p:sp>
      <p:sp>
        <p:nvSpPr>
          <p:cNvPr id="4" name="Content Placeholder 3">
            <a:extLst>
              <a:ext uri="{FF2B5EF4-FFF2-40B4-BE49-F238E27FC236}">
                <a16:creationId xmlns:a16="http://schemas.microsoft.com/office/drawing/2014/main" id="{DFF3652B-0676-431E-9D54-FB22FFC59592}"/>
              </a:ext>
            </a:extLst>
          </p:cNvPr>
          <p:cNvSpPr>
            <a:spLocks noGrp="1"/>
          </p:cNvSpPr>
          <p:nvPr>
            <p:ph sz="quarter" idx="14"/>
          </p:nvPr>
        </p:nvSpPr>
        <p:spPr/>
        <p:txBody>
          <a:bodyPr/>
          <a:lstStyle/>
          <a:p>
            <a:r>
              <a:rPr lang="en-US" dirty="0"/>
              <a:t>WASI – </a:t>
            </a:r>
            <a:r>
              <a:rPr lang="en-US" dirty="0" err="1"/>
              <a:t>WebAssembly</a:t>
            </a:r>
            <a:r>
              <a:rPr lang="en-US" dirty="0"/>
              <a:t> System Interface</a:t>
            </a:r>
          </a:p>
        </p:txBody>
      </p:sp>
      <p:pic>
        <p:nvPicPr>
          <p:cNvPr id="6" name="Picture 5">
            <a:extLst>
              <a:ext uri="{FF2B5EF4-FFF2-40B4-BE49-F238E27FC236}">
                <a16:creationId xmlns:a16="http://schemas.microsoft.com/office/drawing/2014/main" id="{D37F5BC0-4ADB-45A3-B861-6F7377261823}"/>
              </a:ext>
            </a:extLst>
          </p:cNvPr>
          <p:cNvPicPr>
            <a:picLocks noChangeAspect="1"/>
          </p:cNvPicPr>
          <p:nvPr/>
        </p:nvPicPr>
        <p:blipFill>
          <a:blip r:embed="rId3">
            <a:duotone>
              <a:schemeClr val="accent1">
                <a:shade val="45000"/>
                <a:satMod val="135000"/>
              </a:schemeClr>
              <a:prstClr val="white"/>
            </a:duotone>
          </a:blip>
          <a:stretch>
            <a:fillRect/>
          </a:stretch>
        </p:blipFill>
        <p:spPr>
          <a:xfrm>
            <a:off x="760572" y="2015613"/>
            <a:ext cx="4901966" cy="4147063"/>
          </a:xfrm>
          <a:prstGeom prst="rect">
            <a:avLst/>
          </a:prstGeom>
        </p:spPr>
      </p:pic>
      <p:pic>
        <p:nvPicPr>
          <p:cNvPr id="1026" name="Picture 2" descr="Image result for wasi">
            <a:extLst>
              <a:ext uri="{FF2B5EF4-FFF2-40B4-BE49-F238E27FC236}">
                <a16:creationId xmlns:a16="http://schemas.microsoft.com/office/drawing/2014/main" id="{0EA7FC98-FF45-49D8-B717-49F377384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6450" y="-292288"/>
            <a:ext cx="24955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03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8A9AAD-9199-4165-B3B1-1403933B6D4B}"/>
              </a:ext>
            </a:extLst>
          </p:cNvPr>
          <p:cNvSpPr>
            <a:spLocks noGrp="1"/>
          </p:cNvSpPr>
          <p:nvPr>
            <p:ph sz="quarter" idx="14"/>
          </p:nvPr>
        </p:nvSpPr>
        <p:spPr/>
        <p:txBody>
          <a:bodyPr/>
          <a:lstStyle/>
          <a:p>
            <a:r>
              <a:rPr lang="pl-PL" dirty="0" err="1"/>
              <a:t>WebAssembly</a:t>
            </a:r>
            <a:r>
              <a:rPr lang="pl-PL" dirty="0"/>
              <a:t> for </a:t>
            </a:r>
            <a:r>
              <a:rPr lang="pl-PL" dirty="0" err="1"/>
              <a:t>serverless</a:t>
            </a:r>
            <a:endParaRPr lang="en-US" dirty="0"/>
          </a:p>
        </p:txBody>
      </p:sp>
      <p:pic>
        <p:nvPicPr>
          <p:cNvPr id="1026" name="Picture 2">
            <a:extLst>
              <a:ext uri="{FF2B5EF4-FFF2-40B4-BE49-F238E27FC236}">
                <a16:creationId xmlns:a16="http://schemas.microsoft.com/office/drawing/2014/main" id="{EB0F0D64-A129-4122-B421-A74A03C6F370}"/>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754063" y="2598180"/>
            <a:ext cx="5099050" cy="248396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Fastly logo">
            <a:extLst>
              <a:ext uri="{FF2B5EF4-FFF2-40B4-BE49-F238E27FC236}">
                <a16:creationId xmlns:a16="http://schemas.microsoft.com/office/drawing/2014/main" id="{C29CACF6-5D28-4480-8292-21E702FFE09B}"/>
              </a:ext>
            </a:extLst>
          </p:cNvPr>
          <p:cNvSpPr>
            <a:spLocks noGrp="1" noChangeAspect="1" noChangeArrowheads="1"/>
          </p:cNvSpPr>
          <p:nvPr>
            <p:ph sz="quarter" idx="1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pl-PL" dirty="0"/>
              <a:t> </a:t>
            </a:r>
            <a:endParaRPr lang="en-US" dirty="0"/>
          </a:p>
        </p:txBody>
      </p:sp>
      <p:pic>
        <p:nvPicPr>
          <p:cNvPr id="8" name="Picture 7">
            <a:extLst>
              <a:ext uri="{FF2B5EF4-FFF2-40B4-BE49-F238E27FC236}">
                <a16:creationId xmlns:a16="http://schemas.microsoft.com/office/drawing/2014/main" id="{30D7C5A3-B40E-40EB-AA68-6446805EA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45" y="2598180"/>
            <a:ext cx="6096000" cy="3076575"/>
          </a:xfrm>
          <a:prstGeom prst="rect">
            <a:avLst/>
          </a:prstGeom>
        </p:spPr>
      </p:pic>
    </p:spTree>
    <p:extLst>
      <p:ext uri="{BB962C8B-B14F-4D97-AF65-F5344CB8AC3E}">
        <p14:creationId xmlns:p14="http://schemas.microsoft.com/office/powerpoint/2010/main" val="778417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F9731D-8D3E-4864-BD77-8B2A806DB593}"/>
              </a:ext>
            </a:extLst>
          </p:cNvPr>
          <p:cNvSpPr>
            <a:spLocks noGrp="1"/>
          </p:cNvSpPr>
          <p:nvPr>
            <p:ph sz="quarter" idx="12"/>
          </p:nvPr>
        </p:nvSpPr>
        <p:spPr>
          <a:prstGeom prst="rect">
            <a:avLst/>
          </a:prstGeom>
        </p:spPr>
        <p:txBody>
          <a:bodyPr/>
          <a:lstStyle/>
          <a:p>
            <a:pPr marL="0" indent="0" algn="ctr">
              <a:buNone/>
            </a:pPr>
            <a:r>
              <a:rPr lang="en-US" sz="4400" b="1" dirty="0">
                <a:latin typeface="Gill Sans MT" panose="020B0502020104020203" pitchFamily="34" charset="0"/>
                <a:cs typeface="Segoe UI" panose="020B0502040204020203" pitchFamily="34" charset="0"/>
              </a:rPr>
              <a:t>Possibilities</a:t>
            </a:r>
          </a:p>
          <a:p>
            <a:pPr marL="0" indent="0" algn="ctr">
              <a:buNone/>
            </a:pPr>
            <a:r>
              <a:rPr lang="en-US" sz="4400" b="1" dirty="0">
                <a:latin typeface="Gill Sans MT" panose="020B0502020104020203" pitchFamily="34" charset="0"/>
                <a:cs typeface="Segoe UI" panose="020B0502040204020203" pitchFamily="34" charset="0"/>
              </a:rPr>
              <a:t>Flexibility</a:t>
            </a:r>
            <a:br>
              <a:rPr lang="en-US" sz="4400" b="1" dirty="0">
                <a:latin typeface="Gill Sans MT" panose="020B0502020104020203" pitchFamily="34" charset="0"/>
                <a:cs typeface="Segoe UI" panose="020B0502040204020203" pitchFamily="34" charset="0"/>
              </a:rPr>
            </a:br>
            <a:r>
              <a:rPr lang="en-US" sz="4400" b="1" dirty="0">
                <a:latin typeface="Gill Sans MT" panose="020B0502020104020203" pitchFamily="34" charset="0"/>
                <a:cs typeface="Segoe UI" panose="020B0502040204020203" pitchFamily="34" charset="0"/>
              </a:rPr>
              <a:t>Diversity</a:t>
            </a:r>
          </a:p>
          <a:p>
            <a:pPr marL="0" indent="0" algn="ctr">
              <a:buNone/>
            </a:pPr>
            <a:r>
              <a:rPr lang="en-US" sz="4400" b="1" dirty="0">
                <a:latin typeface="Gill Sans MT" panose="020B0502020104020203" pitchFamily="34" charset="0"/>
                <a:cs typeface="Segoe UI" panose="020B0502040204020203" pitchFamily="34" charset="0"/>
              </a:rPr>
              <a:t>Cross-platform</a:t>
            </a:r>
          </a:p>
          <a:p>
            <a:pPr marL="0" indent="0" algn="ctr">
              <a:buNone/>
            </a:pPr>
            <a:r>
              <a:rPr lang="en-US" sz="3600" b="1" dirty="0">
                <a:latin typeface="Gill Sans MT" panose="020B0502020104020203" pitchFamily="34" charset="0"/>
                <a:cs typeface="Segoe UI" panose="020B0502040204020203" pitchFamily="34" charset="0"/>
              </a:rPr>
              <a:t>Promise of bright tomorrow for todays projects</a:t>
            </a:r>
            <a:br>
              <a:rPr lang="en-US" sz="3600" b="1" dirty="0">
                <a:latin typeface="Gill Sans MT" panose="020B0502020104020203" pitchFamily="34" charset="0"/>
                <a:cs typeface="Segoe UI" panose="020B0502040204020203" pitchFamily="34" charset="0"/>
              </a:rPr>
            </a:br>
            <a:endParaRPr lang="en-US" sz="3600" b="1" i="1" dirty="0">
              <a:latin typeface="Gill Sans MT" panose="020B05020201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702C9D1D-AAD4-4BC4-BF05-4349B97C7868}"/>
              </a:ext>
            </a:extLst>
          </p:cNvPr>
          <p:cNvSpPr>
            <a:spLocks noGrp="1"/>
          </p:cNvSpPr>
          <p:nvPr>
            <p:ph sz="quarter" idx="14"/>
          </p:nvPr>
        </p:nvSpPr>
        <p:spPr>
          <a:prstGeom prst="rect">
            <a:avLst/>
          </a:prstGeom>
        </p:spPr>
        <p:txBody>
          <a:bodyPr/>
          <a:lstStyle/>
          <a:p>
            <a:pPr marL="0" indent="0">
              <a:buNone/>
            </a:pPr>
            <a:r>
              <a:rPr lang="en-US" sz="4000" dirty="0">
                <a:latin typeface="Segoe UI" panose="020B0502040204020203" pitchFamily="34" charset="0"/>
                <a:cs typeface="Segoe UI" panose="020B0502040204020203" pitchFamily="34" charset="0"/>
              </a:rPr>
              <a:t>So WebAssembly?</a:t>
            </a:r>
          </a:p>
        </p:txBody>
      </p:sp>
      <p:pic>
        <p:nvPicPr>
          <p:cNvPr id="4" name="Picture 3">
            <a:extLst>
              <a:ext uri="{FF2B5EF4-FFF2-40B4-BE49-F238E27FC236}">
                <a16:creationId xmlns:a16="http://schemas.microsoft.com/office/drawing/2014/main" id="{6ADEE951-B4AB-4266-9A22-414454015FB9}"/>
              </a:ext>
            </a:extLst>
          </p:cNvPr>
          <p:cNvPicPr>
            <a:picLocks noChangeAspect="1"/>
          </p:cNvPicPr>
          <p:nvPr/>
        </p:nvPicPr>
        <p:blipFill>
          <a:blip r:embed="rId3"/>
          <a:stretch>
            <a:fillRect/>
          </a:stretch>
        </p:blipFill>
        <p:spPr>
          <a:xfrm>
            <a:off x="11467269" y="5993562"/>
            <a:ext cx="688129" cy="688129"/>
          </a:xfrm>
          <a:prstGeom prst="rect">
            <a:avLst/>
          </a:prstGeom>
        </p:spPr>
      </p:pic>
    </p:spTree>
    <p:extLst>
      <p:ext uri="{BB962C8B-B14F-4D97-AF65-F5344CB8AC3E}">
        <p14:creationId xmlns:p14="http://schemas.microsoft.com/office/powerpoint/2010/main" val="182590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2C9D1D-AAD4-4BC4-BF05-4349B97C7868}"/>
              </a:ext>
            </a:extLst>
          </p:cNvPr>
          <p:cNvSpPr>
            <a:spLocks noGrp="1"/>
          </p:cNvSpPr>
          <p:nvPr>
            <p:ph sz="quarter" idx="12"/>
          </p:nvPr>
        </p:nvSpPr>
        <p:spPr>
          <a:prstGeom prst="rect">
            <a:avLst/>
          </a:prstGeom>
        </p:spPr>
        <p:txBody>
          <a:bodyPr/>
          <a:lstStyle/>
          <a:p>
            <a:pPr marL="0" indent="0">
              <a:buNone/>
            </a:pPr>
            <a:r>
              <a:rPr lang="en-US" sz="7200" b="1" dirty="0">
                <a:latin typeface="Segoe UI Semibold" panose="020B0702040204020203" pitchFamily="34" charset="0"/>
                <a:cs typeface="Segoe UI Semibold" panose="020B0702040204020203" pitchFamily="34" charset="0"/>
              </a:rPr>
              <a:t>THANK YOU</a:t>
            </a:r>
            <a:endParaRPr lang="en-US" sz="5400" b="1" dirty="0">
              <a:latin typeface="Segoe UI Semibold" panose="020B0702040204020203" pitchFamily="34" charset="0"/>
              <a:cs typeface="Segoe UI Semibold" panose="020B0702040204020203" pitchFamily="34" charset="0"/>
            </a:endParaRPr>
          </a:p>
        </p:txBody>
      </p:sp>
      <p:sp>
        <p:nvSpPr>
          <p:cNvPr id="2" name="Content Placeholder 1">
            <a:extLst>
              <a:ext uri="{FF2B5EF4-FFF2-40B4-BE49-F238E27FC236}">
                <a16:creationId xmlns:a16="http://schemas.microsoft.com/office/drawing/2014/main" id="{48CCDB20-680E-4AEF-93E6-645E0787A62F}"/>
              </a:ext>
            </a:extLst>
          </p:cNvPr>
          <p:cNvSpPr>
            <a:spLocks noGrp="1"/>
          </p:cNvSpPr>
          <p:nvPr>
            <p:ph sz="quarter" idx="14"/>
          </p:nvPr>
        </p:nvSpPr>
        <p:spPr/>
        <p:txBody>
          <a:bodyPr/>
          <a:lstStyle/>
          <a:p>
            <a:r>
              <a:rPr lang="en-US" b="1" i="1" dirty="0">
                <a:solidFill>
                  <a:schemeClr val="accent2">
                    <a:lumMod val="75000"/>
                  </a:schemeClr>
                </a:solidFill>
                <a:latin typeface="Gill Sans MT" panose="020B0502020104020203" pitchFamily="34" charset="0"/>
              </a:rPr>
              <a:t>Questions??</a:t>
            </a:r>
          </a:p>
        </p:txBody>
      </p:sp>
      <p:sp>
        <p:nvSpPr>
          <p:cNvPr id="4" name="Content Placeholder 1">
            <a:extLst>
              <a:ext uri="{FF2B5EF4-FFF2-40B4-BE49-F238E27FC236}">
                <a16:creationId xmlns:a16="http://schemas.microsoft.com/office/drawing/2014/main" id="{05D84FF6-E030-4D0E-8DA1-9B778B7138BD}"/>
              </a:ext>
            </a:extLst>
          </p:cNvPr>
          <p:cNvSpPr txBox="1">
            <a:spLocks/>
          </p:cNvSpPr>
          <p:nvPr/>
        </p:nvSpPr>
        <p:spPr>
          <a:xfrm>
            <a:off x="6096000" y="864437"/>
            <a:ext cx="4938421" cy="2630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000" b="1" dirty="0">
                <a:latin typeface="Segoe UI Semibold" panose="020B0702040204020203" pitchFamily="34" charset="0"/>
                <a:cs typeface="Segoe UI Semibold" panose="020B0702040204020203" pitchFamily="34" charset="0"/>
              </a:rPr>
              <a:t>Joanna Lamch</a:t>
            </a:r>
          </a:p>
          <a:p>
            <a:pPr marL="0" indent="0" algn="r">
              <a:buNone/>
            </a:pPr>
            <a:r>
              <a:rPr lang="en-US" b="1" dirty="0">
                <a:latin typeface="Segoe UI Semibold" panose="020B0702040204020203" pitchFamily="34" charset="0"/>
                <a:cs typeface="Segoe UI Semibold" panose="020B0702040204020203" pitchFamily="34" charset="0"/>
              </a:rPr>
              <a:t>JLamch@gmail.com</a:t>
            </a:r>
          </a:p>
          <a:p>
            <a:pPr marL="0" indent="0" algn="r">
              <a:buNone/>
            </a:pPr>
            <a:r>
              <a:rPr lang="pl-PL" sz="1800" b="1" dirty="0">
                <a:latin typeface="Segoe UI Semibold" panose="020B0702040204020203" pitchFamily="34" charset="0"/>
                <a:cs typeface="Segoe UI Semibold" panose="020B0702040204020203" pitchFamily="34" charset="0"/>
                <a:hlinkClick r:id="rId3"/>
              </a:rPr>
              <a:t>https://</a:t>
            </a:r>
            <a:r>
              <a:rPr lang="en-US" sz="3200" b="1" dirty="0">
                <a:latin typeface="Segoe UI Semibold" panose="020B0702040204020203" pitchFamily="34" charset="0"/>
                <a:cs typeface="Segoe UI Semibold" panose="020B0702040204020203" pitchFamily="34" charset="0"/>
                <a:hlinkClick r:id="rId3"/>
              </a:rPr>
              <a:t>JLamch.net</a:t>
            </a:r>
            <a:br>
              <a:rPr lang="pl-PL" sz="3200" b="1" dirty="0">
                <a:latin typeface="Segoe UI Semibold" panose="020B0702040204020203" pitchFamily="34" charset="0"/>
                <a:cs typeface="Segoe UI Semibold" panose="020B0702040204020203" pitchFamily="34" charset="0"/>
              </a:rPr>
            </a:br>
            <a:r>
              <a:rPr lang="pl-PL" sz="1800" b="1" dirty="0">
                <a:latin typeface="Segoe UI Semibold" panose="020B0702040204020203" pitchFamily="34" charset="0"/>
                <a:cs typeface="Segoe UI Semibold" panose="020B0702040204020203" pitchFamily="34" charset="0"/>
              </a:rPr>
              <a:t>https://</a:t>
            </a:r>
            <a:r>
              <a:rPr lang="en-US" b="1" dirty="0">
                <a:latin typeface="Segoe UI Semibold" panose="020B0702040204020203" pitchFamily="34" charset="0"/>
                <a:cs typeface="Segoe UI Semibold" panose="020B0702040204020203" pitchFamily="34" charset="0"/>
              </a:rPr>
              <a:t>ProgramistkaIKot.pl</a:t>
            </a:r>
            <a:endParaRPr lang="pl-PL" b="1" dirty="0">
              <a:latin typeface="Segoe UI Semibold" panose="020B0702040204020203" pitchFamily="34" charset="0"/>
              <a:cs typeface="Segoe UI Semibold" panose="020B0702040204020203" pitchFamily="34" charset="0"/>
            </a:endParaRPr>
          </a:p>
        </p:txBody>
      </p:sp>
      <p:pic>
        <p:nvPicPr>
          <p:cNvPr id="5" name="Content Placeholder 5">
            <a:extLst>
              <a:ext uri="{FF2B5EF4-FFF2-40B4-BE49-F238E27FC236}">
                <a16:creationId xmlns:a16="http://schemas.microsoft.com/office/drawing/2014/main" id="{3B2D48FF-62C6-4ABC-9D57-0AD9BF6D7083}"/>
              </a:ext>
            </a:extLst>
          </p:cNvPr>
          <p:cNvPicPr>
            <a:picLocks noChangeAspect="1"/>
          </p:cNvPicPr>
          <p:nvPr/>
        </p:nvPicPr>
        <p:blipFill>
          <a:blip r:embed="rId4"/>
          <a:stretch>
            <a:fillRect/>
          </a:stretch>
        </p:blipFill>
        <p:spPr>
          <a:xfrm>
            <a:off x="754063" y="4179139"/>
            <a:ext cx="2143424" cy="2143424"/>
          </a:xfrm>
          <a:prstGeom prst="rect">
            <a:avLst/>
          </a:prstGeom>
        </p:spPr>
      </p:pic>
      <p:pic>
        <p:nvPicPr>
          <p:cNvPr id="7" name="Picture 6">
            <a:extLst>
              <a:ext uri="{FF2B5EF4-FFF2-40B4-BE49-F238E27FC236}">
                <a16:creationId xmlns:a16="http://schemas.microsoft.com/office/drawing/2014/main" id="{7C8A70CD-7472-424F-9356-7343EC3E80DC}"/>
              </a:ext>
            </a:extLst>
          </p:cNvPr>
          <p:cNvPicPr>
            <a:picLocks noChangeAspect="1"/>
          </p:cNvPicPr>
          <p:nvPr/>
        </p:nvPicPr>
        <p:blipFill>
          <a:blip r:embed="rId5"/>
          <a:stretch>
            <a:fillRect/>
          </a:stretch>
        </p:blipFill>
        <p:spPr>
          <a:xfrm>
            <a:off x="11486519" y="5993562"/>
            <a:ext cx="688129" cy="688129"/>
          </a:xfrm>
          <a:prstGeom prst="rect">
            <a:avLst/>
          </a:prstGeom>
        </p:spPr>
      </p:pic>
      <p:grpSp>
        <p:nvGrpSpPr>
          <p:cNvPr id="8" name="Group 7">
            <a:extLst>
              <a:ext uri="{FF2B5EF4-FFF2-40B4-BE49-F238E27FC236}">
                <a16:creationId xmlns:a16="http://schemas.microsoft.com/office/drawing/2014/main" id="{4739CC6A-5261-4FA2-901F-BEA0B885AFCE}"/>
              </a:ext>
            </a:extLst>
          </p:cNvPr>
          <p:cNvGrpSpPr/>
          <p:nvPr/>
        </p:nvGrpSpPr>
        <p:grpSpPr>
          <a:xfrm>
            <a:off x="6698866" y="4709940"/>
            <a:ext cx="1384516" cy="1283622"/>
            <a:chOff x="760572" y="808526"/>
            <a:chExt cx="2542457" cy="2357180"/>
          </a:xfrm>
        </p:grpSpPr>
        <p:pic>
          <p:nvPicPr>
            <p:cNvPr id="9" name="Picture 8">
              <a:extLst>
                <a:ext uri="{FF2B5EF4-FFF2-40B4-BE49-F238E27FC236}">
                  <a16:creationId xmlns:a16="http://schemas.microsoft.com/office/drawing/2014/main" id="{5FDDAF46-ED8E-4F6C-B68E-38342799603E}"/>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852419" y="1065347"/>
              <a:ext cx="1992381" cy="2100359"/>
            </a:xfrm>
            <a:prstGeom prst="rect">
              <a:avLst/>
            </a:prstGeom>
          </p:spPr>
        </p:pic>
        <p:pic>
          <p:nvPicPr>
            <p:cNvPr id="10" name="Content Placeholder 16">
              <a:extLst>
                <a:ext uri="{FF2B5EF4-FFF2-40B4-BE49-F238E27FC236}">
                  <a16:creationId xmlns:a16="http://schemas.microsoft.com/office/drawing/2014/main" id="{3587A336-1751-406B-B681-82D3F1E7AB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427" y="2609391"/>
              <a:ext cx="2177762" cy="550171"/>
            </a:xfrm>
            <a:prstGeom prst="rect">
              <a:avLst/>
            </a:prstGeom>
          </p:spPr>
        </p:pic>
        <p:pic>
          <p:nvPicPr>
            <p:cNvPr id="11" name="Picture 10">
              <a:extLst>
                <a:ext uri="{FF2B5EF4-FFF2-40B4-BE49-F238E27FC236}">
                  <a16:creationId xmlns:a16="http://schemas.microsoft.com/office/drawing/2014/main" id="{92E117EE-DE5D-4AE9-9F0B-E5EF6791E9CC}"/>
                </a:ext>
              </a:extLst>
            </p:cNvPr>
            <p:cNvPicPr>
              <a:picLocks noChangeAspect="1"/>
            </p:cNvPicPr>
            <p:nvPr/>
          </p:nvPicPr>
          <p:blipFill>
            <a:blip r:embed="rId9"/>
            <a:stretch>
              <a:fillRect/>
            </a:stretch>
          </p:blipFill>
          <p:spPr>
            <a:xfrm>
              <a:off x="760572" y="808526"/>
              <a:ext cx="2542457" cy="1335233"/>
            </a:xfrm>
            <a:prstGeom prst="rect">
              <a:avLst/>
            </a:prstGeom>
          </p:spPr>
        </p:pic>
      </p:grpSp>
      <p:pic>
        <p:nvPicPr>
          <p:cNvPr id="12" name="Picture 2" descr="Image result for grubait">
            <a:extLst>
              <a:ext uri="{FF2B5EF4-FFF2-40B4-BE49-F238E27FC236}">
                <a16:creationId xmlns:a16="http://schemas.microsoft.com/office/drawing/2014/main" id="{8356D240-02E3-44F5-ADE8-09CB29F5E3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0800" y="4709940"/>
            <a:ext cx="1283621" cy="12836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F927847-1F71-4104-B982-3F0AA70AD4AB}"/>
              </a:ext>
            </a:extLst>
          </p:cNvPr>
          <p:cNvPicPr>
            <a:picLocks noChangeAspect="1"/>
          </p:cNvPicPr>
          <p:nvPr/>
        </p:nvPicPr>
        <p:blipFill rotWithShape="1">
          <a:blip r:embed="rId11">
            <a:extLst>
              <a:ext uri="{28A0092B-C50C-407E-A947-70E740481C1C}">
                <a14:useLocalDpi xmlns:a14="http://schemas.microsoft.com/office/drawing/2010/main" val="0"/>
              </a:ext>
            </a:extLst>
          </a:blip>
          <a:srcRect l="29933" t="1425" r="31714"/>
          <a:stretch/>
        </p:blipFill>
        <p:spPr>
          <a:xfrm>
            <a:off x="8471018" y="4713595"/>
            <a:ext cx="998834" cy="1283621"/>
          </a:xfrm>
          <a:prstGeom prst="rect">
            <a:avLst/>
          </a:prstGeom>
        </p:spPr>
      </p:pic>
      <p:pic>
        <p:nvPicPr>
          <p:cNvPr id="2050" name="Picture 2" descr="Related image">
            <a:extLst>
              <a:ext uri="{FF2B5EF4-FFF2-40B4-BE49-F238E27FC236}">
                <a16:creationId xmlns:a16="http://schemas.microsoft.com/office/drawing/2014/main" id="{D95AF853-FA83-4346-9E95-E4FE819A1F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357" t="4170" r="30279" b="11160"/>
          <a:stretch/>
        </p:blipFill>
        <p:spPr bwMode="auto">
          <a:xfrm>
            <a:off x="3565029" y="3704459"/>
            <a:ext cx="2626311" cy="271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1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17D40-DEDB-408F-A5E0-21FBA3DC8C20}"/>
              </a:ext>
            </a:extLst>
          </p:cNvPr>
          <p:cNvSpPr>
            <a:spLocks noGrp="1"/>
          </p:cNvSpPr>
          <p:nvPr>
            <p:ph sz="quarter" idx="4294967295"/>
          </p:nvPr>
        </p:nvSpPr>
        <p:spPr>
          <a:xfrm>
            <a:off x="754063" y="864437"/>
            <a:ext cx="10677365" cy="520326"/>
          </a:xfrm>
          <a:prstGeom prst="rect">
            <a:avLst/>
          </a:prstGeom>
        </p:spPr>
        <p:txBody>
          <a:bodyPr/>
          <a:lstStyle/>
          <a:p>
            <a:r>
              <a:rPr lang="en-US" dirty="0" err="1"/>
              <a:t>Bibliografia</a:t>
            </a:r>
            <a:endParaRPr lang="en-US" dirty="0"/>
          </a:p>
        </p:txBody>
      </p:sp>
      <p:sp>
        <p:nvSpPr>
          <p:cNvPr id="3" name="Content Placeholder 2">
            <a:extLst>
              <a:ext uri="{FF2B5EF4-FFF2-40B4-BE49-F238E27FC236}">
                <a16:creationId xmlns:a16="http://schemas.microsoft.com/office/drawing/2014/main" id="{6BD22345-A64D-4333-9716-D1B610C65688}"/>
              </a:ext>
            </a:extLst>
          </p:cNvPr>
          <p:cNvSpPr>
            <a:spLocks noGrp="1"/>
          </p:cNvSpPr>
          <p:nvPr>
            <p:ph sz="quarter" idx="4294967295"/>
          </p:nvPr>
        </p:nvSpPr>
        <p:spPr>
          <a:xfrm>
            <a:off x="754064" y="1825063"/>
            <a:ext cx="5099806" cy="4337613"/>
          </a:xfrm>
          <a:prstGeom prst="rect">
            <a:avLst/>
          </a:prstGeom>
        </p:spPr>
        <p:txBody>
          <a:bodyPr/>
          <a:lstStyle/>
          <a:p>
            <a:r>
              <a:rPr lang="en-US" sz="1600" dirty="0">
                <a:hlinkClick r:id="rId3"/>
              </a:rPr>
              <a:t>https://webassembly.org/docs/high-level-goals/</a:t>
            </a:r>
            <a:endParaRPr lang="pl-PL" sz="1600" dirty="0">
              <a:hlinkClick r:id="rId3"/>
            </a:endParaRPr>
          </a:p>
          <a:p>
            <a:r>
              <a:rPr lang="pl-PL" sz="1600" dirty="0">
                <a:hlinkClick r:id="rId3"/>
              </a:rPr>
              <a:t>https://www.smashingmagazine.com/2017/05/abridged-cartoon-introduction-webassembly/</a:t>
            </a:r>
          </a:p>
          <a:p>
            <a:r>
              <a:rPr lang="en-US" sz="1600" dirty="0">
                <a:hlinkClick r:id="rId3"/>
              </a:rPr>
              <a:t>https://www.youtube.com/watch?v=HktWin_LPf4&amp;feature=youtu.be</a:t>
            </a:r>
            <a:endParaRPr lang="en-US" sz="1600" dirty="0"/>
          </a:p>
          <a:p>
            <a:r>
              <a:rPr lang="en-US" sz="1600" dirty="0">
                <a:hlinkClick r:id="rId4"/>
              </a:rPr>
              <a:t>https://www.youtube.com/watch?v=pBYqen3B2gc</a:t>
            </a:r>
            <a:endParaRPr lang="en-US" sz="1600" dirty="0"/>
          </a:p>
          <a:p>
            <a:r>
              <a:rPr lang="en-US" sz="1600" dirty="0">
                <a:hlinkClick r:id="rId5"/>
              </a:rPr>
              <a:t>https://www.youtube.com/watch?v=BnYq7JapeDA</a:t>
            </a:r>
            <a:br>
              <a:rPr lang="en-US" sz="1600" dirty="0"/>
            </a:br>
            <a:r>
              <a:rPr lang="en-US" sz="1600" dirty="0">
                <a:hlinkClick r:id="rId6"/>
              </a:rPr>
              <a:t>https://www.youtube.com/watch?v=kS29TT4wk44&amp;feature=youtu.be</a:t>
            </a:r>
            <a:r>
              <a:rPr lang="en-US" sz="1600" dirty="0"/>
              <a:t> </a:t>
            </a:r>
          </a:p>
          <a:p>
            <a:r>
              <a:rPr lang="en-US" sz="1600" dirty="0">
                <a:hlinkClick r:id="rId7"/>
              </a:rPr>
              <a:t>https://github.com/mbasso/awesome-wasm</a:t>
            </a:r>
            <a:endParaRPr lang="en-US" sz="1600" dirty="0"/>
          </a:p>
          <a:p>
            <a:r>
              <a:rPr lang="en-US" sz="1600" dirty="0">
                <a:hlinkClick r:id="rId8"/>
              </a:rPr>
              <a:t>https://github.com/migueldeicaza/mono-wasm</a:t>
            </a:r>
            <a:r>
              <a:rPr lang="en-US" sz="1600" dirty="0"/>
              <a:t> </a:t>
            </a:r>
          </a:p>
          <a:p>
            <a:endParaRPr lang="pl-PL" sz="1600" dirty="0"/>
          </a:p>
          <a:p>
            <a:r>
              <a:rPr lang="en-US" sz="1600" dirty="0">
                <a:hlinkClick r:id="rId9"/>
              </a:rPr>
              <a:t>https://superkotlin.com/kotlin-and-webassembly/</a:t>
            </a:r>
            <a:endParaRPr lang="en-US" sz="1600" dirty="0"/>
          </a:p>
          <a:p>
            <a:r>
              <a:rPr lang="en-US" sz="1600" dirty="0">
                <a:hlinkClick r:id="rId10"/>
              </a:rPr>
              <a:t>https://medium.com/@mumarov/how-to-get-started-with-kotlin-native-and-web-assembly-baa2813f0d9</a:t>
            </a:r>
            <a:endParaRPr lang="en-US" sz="1600" dirty="0"/>
          </a:p>
          <a:p>
            <a:r>
              <a:rPr lang="pl-PL" sz="1600" dirty="0">
                <a:hlinkClick r:id="rId11"/>
              </a:rPr>
              <a:t>https://github.com/DenisKolodin/yew</a:t>
            </a:r>
            <a:endParaRPr lang="pl-PL" sz="1600" dirty="0"/>
          </a:p>
          <a:p>
            <a:endParaRPr lang="en-US" sz="1600" dirty="0"/>
          </a:p>
        </p:txBody>
      </p:sp>
      <p:sp>
        <p:nvSpPr>
          <p:cNvPr id="4" name="Content Placeholder 3">
            <a:extLst>
              <a:ext uri="{FF2B5EF4-FFF2-40B4-BE49-F238E27FC236}">
                <a16:creationId xmlns:a16="http://schemas.microsoft.com/office/drawing/2014/main" id="{C86E9BD2-B486-4F10-8217-E3CE31C041F8}"/>
              </a:ext>
            </a:extLst>
          </p:cNvPr>
          <p:cNvSpPr>
            <a:spLocks noGrp="1"/>
          </p:cNvSpPr>
          <p:nvPr>
            <p:ph sz="quarter" idx="4294967295"/>
          </p:nvPr>
        </p:nvSpPr>
        <p:spPr>
          <a:xfrm>
            <a:off x="6331622" y="1825063"/>
            <a:ext cx="5099806" cy="4337613"/>
          </a:xfrm>
          <a:prstGeom prst="rect">
            <a:avLst/>
          </a:prstGeom>
        </p:spPr>
        <p:txBody>
          <a:bodyPr/>
          <a:lstStyle/>
          <a:p>
            <a:r>
              <a:rPr lang="pl-PL" sz="1800" dirty="0">
                <a:hlinkClick r:id="rId12"/>
              </a:rPr>
              <a:t>https://www.mergeconflict.fm/89</a:t>
            </a:r>
            <a:r>
              <a:rPr lang="pl-PL" sz="1800" dirty="0"/>
              <a:t> </a:t>
            </a:r>
          </a:p>
          <a:p>
            <a:r>
              <a:rPr lang="pl-PL" sz="1800" dirty="0">
                <a:hlinkClick r:id="rId13"/>
              </a:rPr>
              <a:t>https://dotnetrocks.com/?show=1539</a:t>
            </a:r>
            <a:endParaRPr lang="pl-PL" sz="1800" dirty="0"/>
          </a:p>
          <a:p>
            <a:r>
              <a:rPr lang="pl-PL" sz="1800" dirty="0">
                <a:hlinkClick r:id="rId14"/>
              </a:rPr>
              <a:t>https://dotnetrocks.com/?show=1540</a:t>
            </a:r>
            <a:endParaRPr lang="pl-PL" sz="1800" dirty="0"/>
          </a:p>
          <a:p>
            <a:r>
              <a:rPr lang="pl-PL" sz="1800" dirty="0">
                <a:hlinkClick r:id="rId15"/>
              </a:rPr>
              <a:t>https://dotnetrocks.com/?show=1537</a:t>
            </a:r>
            <a:endParaRPr lang="en-US" sz="1800" dirty="0"/>
          </a:p>
          <a:p>
            <a:endParaRPr lang="pl-PL" sz="800" dirty="0"/>
          </a:p>
          <a:p>
            <a:r>
              <a:rPr lang="en-US" sz="1600" dirty="0">
                <a:hlinkClick r:id="rId16"/>
              </a:rPr>
              <a:t>https://www.hanselman.com/blog/NETAndWebAssemblyIsThisTheFutureOfTheFrontend.aspx</a:t>
            </a:r>
            <a:r>
              <a:rPr lang="en-US" sz="1600" dirty="0"/>
              <a:t> </a:t>
            </a:r>
            <a:br>
              <a:rPr lang="en-US" sz="1600" dirty="0"/>
            </a:br>
            <a:r>
              <a:rPr lang="en-US" sz="1600" dirty="0">
                <a:hlinkClick r:id="rId17"/>
              </a:rPr>
              <a:t>https://hacks.mozilla.org/2018/04/sneak-peek-at-webassembly-studio/</a:t>
            </a:r>
            <a:r>
              <a:rPr lang="en-US" sz="1600" dirty="0"/>
              <a:t> </a:t>
            </a:r>
            <a:endParaRPr lang="en-US" sz="1050" dirty="0"/>
          </a:p>
          <a:p>
            <a:r>
              <a:rPr lang="en-US" sz="1400" dirty="0">
                <a:hlinkClick r:id="rId18"/>
              </a:rPr>
              <a:t>https://github.com/migueldeicaza/mono-wasm?WT.mc_id=-blog-scottha</a:t>
            </a:r>
            <a:r>
              <a:rPr lang="en-US" sz="1400" dirty="0"/>
              <a:t> </a:t>
            </a:r>
            <a:endParaRPr lang="pl-PL" sz="1400" dirty="0"/>
          </a:p>
          <a:p>
            <a:r>
              <a:rPr lang="en-US" sz="1400" dirty="0">
                <a:hlinkClick r:id="rId19"/>
              </a:rPr>
              <a:t>https://blog.scottlogic.com/ceberhardt/</a:t>
            </a:r>
            <a:r>
              <a:rPr lang="pl-PL" sz="1400" dirty="0"/>
              <a:t> </a:t>
            </a:r>
            <a:endParaRPr lang="en-US" sz="1400" dirty="0"/>
          </a:p>
          <a:p>
            <a:endParaRPr lang="en-US" sz="1000" dirty="0"/>
          </a:p>
          <a:p>
            <a:r>
              <a:rPr lang="en-US" sz="1200" dirty="0">
                <a:hlinkClick r:id="rId20"/>
              </a:rPr>
              <a:t>https://blog.logrocket.com/working-with-the-blazor-javascript-interop-3c2a8d0eb56c</a:t>
            </a:r>
            <a:br>
              <a:rPr lang="pl-PL" sz="1200" dirty="0"/>
            </a:br>
            <a:r>
              <a:rPr lang="pl-PL" sz="1200" dirty="0">
                <a:hlinkClick r:id="rId21"/>
              </a:rPr>
              <a:t>https://s3.amazonaws.com/mozilla-games/ZenGarden/EpicZenGarden.html</a:t>
            </a:r>
            <a:br>
              <a:rPr lang="pl-PL" sz="1200" dirty="0"/>
            </a:br>
            <a:r>
              <a:rPr lang="en-US" sz="1400" dirty="0"/>
              <a:t>https://blog.logrocket.com/working-with-the-blazor-javascript-interop-3c2a8d0eb56c</a:t>
            </a:r>
            <a:endParaRPr lang="en-US" sz="2000" dirty="0"/>
          </a:p>
        </p:txBody>
      </p:sp>
    </p:spTree>
    <p:extLst>
      <p:ext uri="{BB962C8B-B14F-4D97-AF65-F5344CB8AC3E}">
        <p14:creationId xmlns:p14="http://schemas.microsoft.com/office/powerpoint/2010/main" val="321486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CF25E1-CA40-4396-8DC6-931CDB7EF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607" y="3076819"/>
            <a:ext cx="9058275" cy="2181225"/>
          </a:xfrm>
          <a:prstGeom prst="rect">
            <a:avLst/>
          </a:prstGeom>
        </p:spPr>
      </p:pic>
      <p:sp>
        <p:nvSpPr>
          <p:cNvPr id="9" name="Content Placeholder 8">
            <a:extLst>
              <a:ext uri="{FF2B5EF4-FFF2-40B4-BE49-F238E27FC236}">
                <a16:creationId xmlns:a16="http://schemas.microsoft.com/office/drawing/2014/main" id="{77020926-512A-438E-8D28-5ED7EE409855}"/>
              </a:ext>
            </a:extLst>
          </p:cNvPr>
          <p:cNvSpPr>
            <a:spLocks noGrp="1"/>
          </p:cNvSpPr>
          <p:nvPr>
            <p:ph sz="quarter" idx="14"/>
          </p:nvPr>
        </p:nvSpPr>
        <p:spPr/>
        <p:txBody>
          <a:bodyPr/>
          <a:lstStyle/>
          <a:p>
            <a:r>
              <a:rPr lang="en-US" dirty="0"/>
              <a:t>JavaScript</a:t>
            </a:r>
          </a:p>
          <a:p>
            <a:endParaRPr lang="en-US" dirty="0"/>
          </a:p>
        </p:txBody>
      </p:sp>
      <p:sp>
        <p:nvSpPr>
          <p:cNvPr id="5" name="TextBox 4">
            <a:extLst>
              <a:ext uri="{FF2B5EF4-FFF2-40B4-BE49-F238E27FC236}">
                <a16:creationId xmlns:a16="http://schemas.microsoft.com/office/drawing/2014/main" id="{CC687384-7CE9-401F-9C5E-090394C0F1F9}"/>
              </a:ext>
            </a:extLst>
          </p:cNvPr>
          <p:cNvSpPr txBox="1"/>
          <p:nvPr/>
        </p:nvSpPr>
        <p:spPr>
          <a:xfrm>
            <a:off x="753318" y="5978009"/>
            <a:ext cx="896399" cy="461665"/>
          </a:xfrm>
          <a:prstGeom prst="rect">
            <a:avLst/>
          </a:prstGeom>
          <a:noFill/>
        </p:spPr>
        <p:txBody>
          <a:bodyPr wrap="none" rtlCol="0">
            <a:spAutoFit/>
          </a:bodyPr>
          <a:lstStyle/>
          <a:p>
            <a:r>
              <a:rPr lang="en-US" sz="2400" dirty="0">
                <a:latin typeface="+mj-lt"/>
              </a:rPr>
              <a:t>1995</a:t>
            </a:r>
          </a:p>
        </p:txBody>
      </p:sp>
      <p:pic>
        <p:nvPicPr>
          <p:cNvPr id="7" name="Picture 6">
            <a:extLst>
              <a:ext uri="{FF2B5EF4-FFF2-40B4-BE49-F238E27FC236}">
                <a16:creationId xmlns:a16="http://schemas.microsoft.com/office/drawing/2014/main" id="{04030569-6CBD-449E-A18E-40790180B767}"/>
              </a:ext>
            </a:extLst>
          </p:cNvPr>
          <p:cNvPicPr>
            <a:picLocks noChangeAspect="1"/>
          </p:cNvPicPr>
          <p:nvPr/>
        </p:nvPicPr>
        <p:blipFill>
          <a:blip r:embed="rId4"/>
          <a:stretch>
            <a:fillRect/>
          </a:stretch>
        </p:blipFill>
        <p:spPr>
          <a:xfrm>
            <a:off x="10225548" y="550549"/>
            <a:ext cx="1224462" cy="1392196"/>
          </a:xfrm>
          <a:prstGeom prst="rect">
            <a:avLst/>
          </a:prstGeom>
        </p:spPr>
      </p:pic>
      <p:sp>
        <p:nvSpPr>
          <p:cNvPr id="6" name="TextBox 5">
            <a:extLst>
              <a:ext uri="{FF2B5EF4-FFF2-40B4-BE49-F238E27FC236}">
                <a16:creationId xmlns:a16="http://schemas.microsoft.com/office/drawing/2014/main" id="{B172B926-513C-408F-BB81-6D0BF2D5AA98}"/>
              </a:ext>
            </a:extLst>
          </p:cNvPr>
          <p:cNvSpPr txBox="1"/>
          <p:nvPr/>
        </p:nvSpPr>
        <p:spPr>
          <a:xfrm>
            <a:off x="8052621" y="4984955"/>
            <a:ext cx="2425126" cy="369332"/>
          </a:xfrm>
          <a:prstGeom prst="rect">
            <a:avLst/>
          </a:prstGeom>
          <a:solidFill>
            <a:schemeClr val="bg1"/>
          </a:solidFill>
        </p:spPr>
        <p:txBody>
          <a:bodyPr wrap="square" rtlCol="0">
            <a:spAutoFit/>
          </a:bodyPr>
          <a:lstStyle/>
          <a:p>
            <a:r>
              <a:rPr lang="en-US" dirty="0"/>
              <a:t>Garbage collection</a:t>
            </a:r>
          </a:p>
        </p:txBody>
      </p:sp>
      <p:sp>
        <p:nvSpPr>
          <p:cNvPr id="10" name="TextBox 9">
            <a:extLst>
              <a:ext uri="{FF2B5EF4-FFF2-40B4-BE49-F238E27FC236}">
                <a16:creationId xmlns:a16="http://schemas.microsoft.com/office/drawing/2014/main" id="{4875D93F-1B09-45D9-8CFF-3BE3ECEB0F0B}"/>
              </a:ext>
            </a:extLst>
          </p:cNvPr>
          <p:cNvSpPr txBox="1"/>
          <p:nvPr/>
        </p:nvSpPr>
        <p:spPr>
          <a:xfrm>
            <a:off x="7875639" y="3135135"/>
            <a:ext cx="1750141" cy="369332"/>
          </a:xfrm>
          <a:prstGeom prst="rect">
            <a:avLst/>
          </a:prstGeom>
          <a:solidFill>
            <a:schemeClr val="bg1"/>
          </a:solidFill>
        </p:spPr>
        <p:txBody>
          <a:bodyPr wrap="square" rtlCol="0">
            <a:spAutoFit/>
          </a:bodyPr>
          <a:lstStyle/>
          <a:p>
            <a:r>
              <a:rPr lang="en-US" dirty="0"/>
              <a:t>Run / Execute</a:t>
            </a:r>
          </a:p>
        </p:txBody>
      </p:sp>
      <p:sp>
        <p:nvSpPr>
          <p:cNvPr id="11" name="TextBox 10">
            <a:extLst>
              <a:ext uri="{FF2B5EF4-FFF2-40B4-BE49-F238E27FC236}">
                <a16:creationId xmlns:a16="http://schemas.microsoft.com/office/drawing/2014/main" id="{A82C9A11-D980-4B0C-BC0C-9A08D117E051}"/>
              </a:ext>
            </a:extLst>
          </p:cNvPr>
          <p:cNvSpPr txBox="1"/>
          <p:nvPr/>
        </p:nvSpPr>
        <p:spPr>
          <a:xfrm>
            <a:off x="1863191" y="3131574"/>
            <a:ext cx="1750141" cy="369332"/>
          </a:xfrm>
          <a:prstGeom prst="rect">
            <a:avLst/>
          </a:prstGeom>
          <a:solidFill>
            <a:schemeClr val="bg1"/>
          </a:solidFill>
        </p:spPr>
        <p:txBody>
          <a:bodyPr wrap="square" rtlCol="0">
            <a:spAutoFit/>
          </a:bodyPr>
          <a:lstStyle/>
          <a:p>
            <a:r>
              <a:rPr lang="en-US" dirty="0"/>
              <a:t>Parse</a:t>
            </a:r>
          </a:p>
        </p:txBody>
      </p:sp>
    </p:spTree>
    <p:extLst>
      <p:ext uri="{BB962C8B-B14F-4D97-AF65-F5344CB8AC3E}">
        <p14:creationId xmlns:p14="http://schemas.microsoft.com/office/powerpoint/2010/main" val="129821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4AD549-B416-4790-B353-BFA904A690AB}"/>
              </a:ext>
            </a:extLst>
          </p:cNvPr>
          <p:cNvSpPr>
            <a:spLocks noGrp="1"/>
          </p:cNvSpPr>
          <p:nvPr>
            <p:ph sz="quarter" idx="11"/>
          </p:nvPr>
        </p:nvSpPr>
        <p:spPr>
          <a:prstGeom prst="rect">
            <a:avLst/>
          </a:prstGeom>
        </p:spPr>
        <p:txBody>
          <a:bodyPr/>
          <a:lstStyle/>
          <a:p>
            <a:pPr indent="-228594"/>
            <a:br>
              <a:rPr lang="en-US" sz="2800" dirty="0">
                <a:latin typeface="Gill Sans MT" panose="020B0502020104020203" pitchFamily="34" charset="0"/>
              </a:rPr>
            </a:br>
            <a:r>
              <a:rPr lang="en-US" sz="2800" dirty="0">
                <a:latin typeface="Gill Sans MT" panose="020B0502020104020203" pitchFamily="34" charset="0"/>
              </a:rPr>
              <a:t>Java Applets [1997]</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ActiveX [1996]</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Flash [1996]</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Silverlight [2007]</a:t>
            </a:r>
          </a:p>
          <a:p>
            <a:endParaRPr lang="en-US" sz="2800" dirty="0"/>
          </a:p>
        </p:txBody>
      </p:sp>
      <p:sp>
        <p:nvSpPr>
          <p:cNvPr id="6" name="Content Placeholder 5">
            <a:extLst>
              <a:ext uri="{FF2B5EF4-FFF2-40B4-BE49-F238E27FC236}">
                <a16:creationId xmlns:a16="http://schemas.microsoft.com/office/drawing/2014/main" id="{FDF1E6B5-4459-4790-99AD-7193E1906030}"/>
              </a:ext>
            </a:extLst>
          </p:cNvPr>
          <p:cNvSpPr>
            <a:spLocks noGrp="1"/>
          </p:cNvSpPr>
          <p:nvPr>
            <p:ph sz="quarter" idx="14"/>
          </p:nvPr>
        </p:nvSpPr>
        <p:spPr/>
        <p:txBody>
          <a:bodyPr/>
          <a:lstStyle/>
          <a:p>
            <a:r>
              <a:rPr lang="en-US" dirty="0"/>
              <a:t>Other plugins</a:t>
            </a:r>
          </a:p>
        </p:txBody>
      </p:sp>
      <p:sp>
        <p:nvSpPr>
          <p:cNvPr id="5" name="TextBox 4">
            <a:extLst>
              <a:ext uri="{FF2B5EF4-FFF2-40B4-BE49-F238E27FC236}">
                <a16:creationId xmlns:a16="http://schemas.microsoft.com/office/drawing/2014/main" id="{1609FF6B-8EEF-4635-89DA-FBF1166BFABA}"/>
              </a:ext>
            </a:extLst>
          </p:cNvPr>
          <p:cNvSpPr txBox="1"/>
          <p:nvPr/>
        </p:nvSpPr>
        <p:spPr>
          <a:xfrm>
            <a:off x="753318" y="5978009"/>
            <a:ext cx="1061509" cy="461665"/>
          </a:xfrm>
          <a:prstGeom prst="rect">
            <a:avLst/>
          </a:prstGeom>
          <a:noFill/>
        </p:spPr>
        <p:txBody>
          <a:bodyPr wrap="none" rtlCol="0">
            <a:spAutoFit/>
          </a:bodyPr>
          <a:lstStyle/>
          <a:p>
            <a:r>
              <a:rPr lang="en-US" sz="2400" dirty="0">
                <a:latin typeface="+mj-lt"/>
              </a:rPr>
              <a:t>1996+</a:t>
            </a:r>
          </a:p>
        </p:txBody>
      </p:sp>
      <p:pic>
        <p:nvPicPr>
          <p:cNvPr id="12" name="Picture 4" descr="Related image">
            <a:extLst>
              <a:ext uri="{FF2B5EF4-FFF2-40B4-BE49-F238E27FC236}">
                <a16:creationId xmlns:a16="http://schemas.microsoft.com/office/drawing/2014/main" id="{570EF8C4-309B-4AA1-85E4-07021879E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88" t="12188" r="15090"/>
          <a:stretch/>
        </p:blipFill>
        <p:spPr bwMode="auto">
          <a:xfrm>
            <a:off x="9349859" y="544346"/>
            <a:ext cx="1064804" cy="1291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8EECC3ED-E853-4B00-9573-B0B330C49B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55" r="6133" b="18941"/>
          <a:stretch/>
        </p:blipFill>
        <p:spPr bwMode="auto">
          <a:xfrm>
            <a:off x="10379005" y="546073"/>
            <a:ext cx="1085292" cy="908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lated image">
            <a:extLst>
              <a:ext uri="{FF2B5EF4-FFF2-40B4-BE49-F238E27FC236}">
                <a16:creationId xmlns:a16="http://schemas.microsoft.com/office/drawing/2014/main" id="{A643225F-B005-4332-8FCB-9D8702294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7218" y="1606172"/>
            <a:ext cx="1101365" cy="1101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ilverlight">
            <a:extLst>
              <a:ext uri="{FF2B5EF4-FFF2-40B4-BE49-F238E27FC236}">
                <a16:creationId xmlns:a16="http://schemas.microsoft.com/office/drawing/2014/main" id="{618FF5AC-313A-4196-9D1C-9C43E44DF1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46" y="1606172"/>
            <a:ext cx="1043169" cy="104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1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4AD549-B416-4790-B353-BFA904A690AB}"/>
              </a:ext>
            </a:extLst>
          </p:cNvPr>
          <p:cNvSpPr>
            <a:spLocks noGrp="1"/>
          </p:cNvSpPr>
          <p:nvPr>
            <p:ph sz="quarter" idx="11"/>
          </p:nvPr>
        </p:nvSpPr>
        <p:spPr>
          <a:prstGeom prst="rect">
            <a:avLst/>
          </a:prstGeom>
        </p:spPr>
        <p:txBody>
          <a:bodyPr/>
          <a:lstStyle/>
          <a:p>
            <a:pPr indent="-228594"/>
            <a:br>
              <a:rPr lang="en-US" sz="2800" dirty="0">
                <a:latin typeface="Gill Sans MT" panose="020B0502020104020203" pitchFamily="34" charset="0"/>
              </a:rPr>
            </a:br>
            <a:r>
              <a:rPr lang="en-US" sz="2800" dirty="0">
                <a:latin typeface="Gill Sans MT" panose="020B0502020104020203" pitchFamily="34" charset="0"/>
              </a:rPr>
              <a:t>Java Applets [1997]</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ActiveX [1996]</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Flash [1996]</a:t>
            </a:r>
          </a:p>
          <a:p>
            <a:pPr indent="-228594"/>
            <a:endParaRPr lang="en-US" sz="1800" dirty="0">
              <a:latin typeface="Gill Sans MT" panose="020B0502020104020203" pitchFamily="34" charset="0"/>
            </a:endParaRPr>
          </a:p>
          <a:p>
            <a:pPr indent="-228594"/>
            <a:r>
              <a:rPr lang="en-US" sz="2800" dirty="0">
                <a:latin typeface="Gill Sans MT" panose="020B0502020104020203" pitchFamily="34" charset="0"/>
              </a:rPr>
              <a:t>Silverlight [2007]</a:t>
            </a:r>
          </a:p>
          <a:p>
            <a:endParaRPr lang="en-US" sz="2800" dirty="0"/>
          </a:p>
        </p:txBody>
      </p:sp>
      <p:sp>
        <p:nvSpPr>
          <p:cNvPr id="4" name="Content Placeholder 3">
            <a:extLst>
              <a:ext uri="{FF2B5EF4-FFF2-40B4-BE49-F238E27FC236}">
                <a16:creationId xmlns:a16="http://schemas.microsoft.com/office/drawing/2014/main" id="{B586612D-C06A-49F8-8999-966D73111BDC}"/>
              </a:ext>
            </a:extLst>
          </p:cNvPr>
          <p:cNvSpPr>
            <a:spLocks noGrp="1"/>
          </p:cNvSpPr>
          <p:nvPr>
            <p:ph sz="quarter" idx="12"/>
          </p:nvPr>
        </p:nvSpPr>
        <p:spPr>
          <a:xfrm>
            <a:off x="5344886" y="1518249"/>
            <a:ext cx="6086542" cy="4644427"/>
          </a:xfrm>
          <a:prstGeom prst="rect">
            <a:avLst/>
          </a:prstGeom>
        </p:spPr>
        <p:txBody>
          <a:bodyPr/>
          <a:lstStyle/>
          <a:p>
            <a:endParaRPr lang="en-US" sz="2800" dirty="0"/>
          </a:p>
          <a:p>
            <a:endParaRPr lang="en-US" sz="2800" dirty="0"/>
          </a:p>
          <a:p>
            <a:endParaRPr lang="en-US" sz="2800" dirty="0"/>
          </a:p>
          <a:p>
            <a:r>
              <a:rPr lang="en-US" sz="2800" dirty="0"/>
              <a:t>All of them are deprecated</a:t>
            </a:r>
          </a:p>
          <a:p>
            <a:r>
              <a:rPr lang="en-US" sz="2800" dirty="0"/>
              <a:t>or will be deprecated soon</a:t>
            </a:r>
          </a:p>
          <a:p>
            <a:pPr indent="-228594"/>
            <a:endParaRPr lang="en-US" sz="2800" dirty="0">
              <a:latin typeface="Gill Sans MT" panose="020B0502020104020203" pitchFamily="34" charset="0"/>
            </a:endParaRPr>
          </a:p>
        </p:txBody>
      </p:sp>
      <p:sp>
        <p:nvSpPr>
          <p:cNvPr id="6" name="Content Placeholder 5">
            <a:extLst>
              <a:ext uri="{FF2B5EF4-FFF2-40B4-BE49-F238E27FC236}">
                <a16:creationId xmlns:a16="http://schemas.microsoft.com/office/drawing/2014/main" id="{FDF1E6B5-4459-4790-99AD-7193E1906030}"/>
              </a:ext>
            </a:extLst>
          </p:cNvPr>
          <p:cNvSpPr>
            <a:spLocks noGrp="1"/>
          </p:cNvSpPr>
          <p:nvPr>
            <p:ph sz="quarter" idx="14"/>
          </p:nvPr>
        </p:nvSpPr>
        <p:spPr/>
        <p:txBody>
          <a:bodyPr/>
          <a:lstStyle/>
          <a:p>
            <a:r>
              <a:rPr lang="en-US" dirty="0"/>
              <a:t>Other plugins</a:t>
            </a:r>
          </a:p>
        </p:txBody>
      </p:sp>
      <p:sp>
        <p:nvSpPr>
          <p:cNvPr id="5" name="TextBox 4">
            <a:extLst>
              <a:ext uri="{FF2B5EF4-FFF2-40B4-BE49-F238E27FC236}">
                <a16:creationId xmlns:a16="http://schemas.microsoft.com/office/drawing/2014/main" id="{1609FF6B-8EEF-4635-89DA-FBF1166BFABA}"/>
              </a:ext>
            </a:extLst>
          </p:cNvPr>
          <p:cNvSpPr txBox="1"/>
          <p:nvPr/>
        </p:nvSpPr>
        <p:spPr>
          <a:xfrm>
            <a:off x="753318" y="5978009"/>
            <a:ext cx="1061509" cy="461665"/>
          </a:xfrm>
          <a:prstGeom prst="rect">
            <a:avLst/>
          </a:prstGeom>
          <a:noFill/>
        </p:spPr>
        <p:txBody>
          <a:bodyPr wrap="none" rtlCol="0">
            <a:spAutoFit/>
          </a:bodyPr>
          <a:lstStyle/>
          <a:p>
            <a:r>
              <a:rPr lang="en-US" sz="2400" dirty="0">
                <a:latin typeface="+mj-lt"/>
              </a:rPr>
              <a:t>1996+</a:t>
            </a:r>
          </a:p>
        </p:txBody>
      </p:sp>
      <p:pic>
        <p:nvPicPr>
          <p:cNvPr id="2050" name="Picture 2" descr="Image result for czaszka">
            <a:extLst>
              <a:ext uri="{FF2B5EF4-FFF2-40B4-BE49-F238E27FC236}">
                <a16:creationId xmlns:a16="http://schemas.microsoft.com/office/drawing/2014/main" id="{46C9CFDD-0A2D-43B8-A3D1-647A6559F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151" y="3010136"/>
            <a:ext cx="1064804" cy="1064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a:extLst>
              <a:ext uri="{FF2B5EF4-FFF2-40B4-BE49-F238E27FC236}">
                <a16:creationId xmlns:a16="http://schemas.microsoft.com/office/drawing/2014/main" id="{570EF8C4-309B-4AA1-85E4-07021879E2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88" t="12188" r="15090"/>
          <a:stretch/>
        </p:blipFill>
        <p:spPr bwMode="auto">
          <a:xfrm>
            <a:off x="9349859" y="544346"/>
            <a:ext cx="1064804" cy="1291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8EECC3ED-E853-4B00-9573-B0B330C49B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5" r="6133" b="18941"/>
          <a:stretch/>
        </p:blipFill>
        <p:spPr bwMode="auto">
          <a:xfrm>
            <a:off x="10379005" y="546073"/>
            <a:ext cx="1085292" cy="908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lated image">
            <a:extLst>
              <a:ext uri="{FF2B5EF4-FFF2-40B4-BE49-F238E27FC236}">
                <a16:creationId xmlns:a16="http://schemas.microsoft.com/office/drawing/2014/main" id="{A643225F-B005-4332-8FCB-9D870229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7218" y="1606172"/>
            <a:ext cx="1101365" cy="1101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ilverlight">
            <a:extLst>
              <a:ext uri="{FF2B5EF4-FFF2-40B4-BE49-F238E27FC236}">
                <a16:creationId xmlns:a16="http://schemas.microsoft.com/office/drawing/2014/main" id="{618FF5AC-313A-4196-9D1C-9C43E44DF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146" y="1606172"/>
            <a:ext cx="1043169" cy="104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23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L">
  <a:themeElements>
    <a:clrScheme name="JL">
      <a:dk1>
        <a:srgbClr val="000000"/>
      </a:dk1>
      <a:lt1>
        <a:sysClr val="window" lastClr="FFFFFF"/>
      </a:lt1>
      <a:dk2>
        <a:srgbClr val="000000"/>
      </a:dk2>
      <a:lt2>
        <a:srgbClr val="FFFFFF"/>
      </a:lt2>
      <a:accent1>
        <a:srgbClr val="9F658B"/>
      </a:accent1>
      <a:accent2>
        <a:srgbClr val="C39DB4"/>
      </a:accent2>
      <a:accent3>
        <a:srgbClr val="F2E5EA"/>
      </a:accent3>
      <a:accent4>
        <a:srgbClr val="EFD77D"/>
      </a:accent4>
      <a:accent5>
        <a:srgbClr val="C3D696"/>
      </a:accent5>
      <a:accent6>
        <a:srgbClr val="8DBAE3"/>
      </a:accent6>
      <a:hlink>
        <a:srgbClr val="000000"/>
      </a:hlink>
      <a:folHlink>
        <a:srgbClr val="000000"/>
      </a:folHlink>
    </a:clrScheme>
    <a:fontScheme name="Billennium">
      <a:majorFont>
        <a:latin typeface="Roboto Black"/>
        <a:ea typeface=""/>
        <a:cs typeface=""/>
      </a:majorFont>
      <a:minorFont>
        <a:latin typeface="Roboto"/>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LENNIUM_Szablon_prezentacji_16x9_Zaawansowany.potx" id="{E6291851-3932-42A6-BB85-B84EC13D1E92}" vid="{887C2811-2DBB-4CFF-899E-BBE41821990A}"/>
    </a:ext>
  </a:extLst>
</a:theme>
</file>

<file path=ppt/theme/theme2.xml><?xml version="1.0" encoding="utf-8"?>
<a:theme xmlns:a="http://schemas.openxmlformats.org/drawingml/2006/main" name="1_JL">
  <a:themeElements>
    <a:clrScheme name="JL">
      <a:dk1>
        <a:srgbClr val="000000"/>
      </a:dk1>
      <a:lt1>
        <a:sysClr val="window" lastClr="FFFFFF"/>
      </a:lt1>
      <a:dk2>
        <a:srgbClr val="000000"/>
      </a:dk2>
      <a:lt2>
        <a:srgbClr val="FFFFFF"/>
      </a:lt2>
      <a:accent1>
        <a:srgbClr val="9F658B"/>
      </a:accent1>
      <a:accent2>
        <a:srgbClr val="C39DB4"/>
      </a:accent2>
      <a:accent3>
        <a:srgbClr val="F2E5EA"/>
      </a:accent3>
      <a:accent4>
        <a:srgbClr val="EFD77D"/>
      </a:accent4>
      <a:accent5>
        <a:srgbClr val="C3D696"/>
      </a:accent5>
      <a:accent6>
        <a:srgbClr val="8DBAE3"/>
      </a:accent6>
      <a:hlink>
        <a:srgbClr val="000000"/>
      </a:hlink>
      <a:folHlink>
        <a:srgbClr val="000000"/>
      </a:folHlink>
    </a:clrScheme>
    <a:fontScheme name="Billennium">
      <a:majorFont>
        <a:latin typeface="Roboto Black"/>
        <a:ea typeface=""/>
        <a:cs typeface=""/>
      </a:majorFont>
      <a:minorFont>
        <a:latin typeface="Roboto"/>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LENNIUM_Szablon_prezentacji_16x9_Zaawansowany.potx" id="{E6291851-3932-42A6-BB85-B84EC13D1E92}" vid="{887C2811-2DBB-4CFF-899E-BBE4182199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86"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36732E-387D-41C1-8231-0E1DE3769F9A}">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ThemeJLnMSC</Template>
  <TotalTime>39513</TotalTime>
  <Words>2633</Words>
  <Application>Microsoft Office PowerPoint</Application>
  <PresentationFormat>Widescreen</PresentationFormat>
  <Paragraphs>510</Paragraphs>
  <Slides>66</Slides>
  <Notes>41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66</vt:i4>
      </vt:variant>
    </vt:vector>
  </HeadingPairs>
  <TitlesOfParts>
    <vt:vector size="77" baseType="lpstr">
      <vt:lpstr>Segoe UI</vt:lpstr>
      <vt:lpstr>Grunge Handwriting</vt:lpstr>
      <vt:lpstr>Roboto</vt:lpstr>
      <vt:lpstr>Gill Sans MT</vt:lpstr>
      <vt:lpstr>Roboto Black</vt:lpstr>
      <vt:lpstr>Segoe UI Semibold</vt:lpstr>
      <vt:lpstr>Calibri</vt:lpstr>
      <vt:lpstr>Arial</vt:lpstr>
      <vt:lpstr>Courier New</vt:lpstr>
      <vt:lpstr>JL</vt:lpstr>
      <vt:lpstr>1_JL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Lamch</dc:creator>
  <cp:lastModifiedBy>Joanna Lamch</cp:lastModifiedBy>
  <cp:revision>529</cp:revision>
  <dcterms:created xsi:type="dcterms:W3CDTF">2017-10-26T19:30:57Z</dcterms:created>
  <dcterms:modified xsi:type="dcterms:W3CDTF">2019-10-04T21:27:45Z</dcterms:modified>
</cp:coreProperties>
</file>